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719" r:id="rId6"/>
    <p:sldId id="710" r:id="rId7"/>
    <p:sldId id="618" r:id="rId8"/>
    <p:sldId id="627" r:id="rId9"/>
    <p:sldId id="725" r:id="rId10"/>
    <p:sldId id="629" r:id="rId11"/>
    <p:sldId id="634" r:id="rId12"/>
    <p:sldId id="391" r:id="rId13"/>
    <p:sldId id="390" r:id="rId14"/>
    <p:sldId id="387" r:id="rId15"/>
    <p:sldId id="408" r:id="rId16"/>
    <p:sldId id="445" r:id="rId17"/>
    <p:sldId id="727" r:id="rId18"/>
    <p:sldId id="259" r:id="rId19"/>
    <p:sldId id="739" r:id="rId20"/>
    <p:sldId id="450" r:id="rId21"/>
    <p:sldId id="728" r:id="rId22"/>
    <p:sldId id="412" r:id="rId23"/>
    <p:sldId id="734" r:id="rId24"/>
    <p:sldId id="413" r:id="rId25"/>
    <p:sldId id="736" r:id="rId26"/>
    <p:sldId id="735" r:id="rId27"/>
    <p:sldId id="738" r:id="rId28"/>
    <p:sldId id="451"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ut Erik Berge" initials="KEB" lastIdx="3" clrIdx="0">
    <p:extLst>
      <p:ext uri="{19B8F6BF-5375-455C-9EA6-DF929625EA0E}">
        <p15:presenceInfo xmlns:p15="http://schemas.microsoft.com/office/powerpoint/2012/main" userId="S-1-5-21-2017651878-3374808631-343757080-10534" providerId="AD"/>
      </p:ext>
    </p:extLst>
  </p:cmAuthor>
  <p:cmAuthor id="2" name="Knut Erik" initials="KE" lastIdx="2" clrIdx="1">
    <p:extLst>
      <p:ext uri="{19B8F6BF-5375-455C-9EA6-DF929625EA0E}">
        <p15:presenceInfo xmlns:p15="http://schemas.microsoft.com/office/powerpoint/2012/main" userId="S::kberge@ous-hf.no::21360668-1724-4c03-89be-c1d1534209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523BB"/>
    <a:srgbClr val="D3357C"/>
    <a:srgbClr val="004A92"/>
    <a:srgbClr val="004A93"/>
    <a:srgbClr val="007777"/>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emastil 1 – uthev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960" autoAdjust="0"/>
  </p:normalViewPr>
  <p:slideViewPr>
    <p:cSldViewPr snapToGrid="0">
      <p:cViewPr varScale="1">
        <p:scale>
          <a:sx n="78" d="100"/>
          <a:sy n="78" d="100"/>
        </p:scale>
        <p:origin x="816" y="62"/>
      </p:cViewPr>
      <p:guideLst>
        <p:guide orient="horz" pos="2092"/>
        <p:guide pos="3817"/>
      </p:guideLst>
    </p:cSldViewPr>
  </p:slideViewPr>
  <p:outlineViewPr>
    <p:cViewPr>
      <p:scale>
        <a:sx n="33" d="100"/>
        <a:sy n="33" d="100"/>
      </p:scale>
      <p:origin x="0" y="-34038"/>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123" d="100"/>
          <a:sy n="123" d="100"/>
        </p:scale>
        <p:origin x="76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E7D081D-00C4-4F27-9FB7-56F92581F7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BACA8F7-0286-4A69-9296-22043389E7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F7D19B-ABB8-405D-A632-EBD6DB666D36}" type="datetimeFigureOut">
              <a:rPr lang="nb-NO" smtClean="0"/>
              <a:t>14.11.2025</a:t>
            </a:fld>
            <a:endParaRPr lang="nb-NO"/>
          </a:p>
        </p:txBody>
      </p:sp>
      <p:sp>
        <p:nvSpPr>
          <p:cNvPr id="4" name="Plassholder for bunntekst 3">
            <a:extLst>
              <a:ext uri="{FF2B5EF4-FFF2-40B4-BE49-F238E27FC236}">
                <a16:creationId xmlns:a16="http://schemas.microsoft.com/office/drawing/2014/main" id="{C6CA398D-6E38-4B3E-8448-CD13E404EC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F9B3648-8466-4A18-B775-5927BEB2B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817C7-0CD1-4AB6-A161-706ECA8E8AE3}" type="slidenum">
              <a:rPr lang="nb-NO" smtClean="0"/>
              <a:t>‹#›</a:t>
            </a:fld>
            <a:endParaRPr lang="nb-NO"/>
          </a:p>
        </p:txBody>
      </p:sp>
    </p:spTree>
    <p:extLst>
      <p:ext uri="{BB962C8B-B14F-4D97-AF65-F5344CB8AC3E}">
        <p14:creationId xmlns:p14="http://schemas.microsoft.com/office/powerpoint/2010/main" val="188921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AAF9F-1699-E943-ACCE-9682E6851D55}" type="datetimeFigureOut">
              <a:rPr lang="nb-NO" smtClean="0"/>
              <a:t>14.11.2025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8C22-4B7E-C849-A7FA-08599E78BF2C}" type="slidenum">
              <a:rPr lang="nb-NO" smtClean="0"/>
              <a:t>‹#›</a:t>
            </a:fld>
            <a:endParaRPr lang="nb-NO"/>
          </a:p>
        </p:txBody>
      </p:sp>
    </p:spTree>
    <p:extLst>
      <p:ext uri="{BB962C8B-B14F-4D97-AF65-F5344CB8AC3E}">
        <p14:creationId xmlns:p14="http://schemas.microsoft.com/office/powerpoint/2010/main" val="117168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s://en.wikipedia.org/wiki/Retrotransposons" TargetMode="External"/><Relationship Id="rId18" Type="http://schemas.openxmlformats.org/officeDocument/2006/relationships/hyperlink" Target="https://en.wikipedia.org/wiki/Short_interspersed_nuclear_element#cite_note-Sun2006-2" TargetMode="External"/><Relationship Id="rId26" Type="http://schemas.openxmlformats.org/officeDocument/2006/relationships/hyperlink" Target="https://en.wikipedia.org/wiki/Facultative_heterochromatin" TargetMode="External"/><Relationship Id="rId39" Type="http://schemas.openxmlformats.org/officeDocument/2006/relationships/hyperlink" Target="http://www.nature.com/nature/journal/v489/n7414/full/nature11247.html" TargetMode="External"/><Relationship Id="rId21" Type="http://schemas.openxmlformats.org/officeDocument/2006/relationships/hyperlink" Target="https://en.wikipedia.org/wiki/SINEs:_Short-Interspersed_Nuclear_Elements#SINEs_and_Gene-Regulation" TargetMode="External"/><Relationship Id="rId34" Type="http://schemas.openxmlformats.org/officeDocument/2006/relationships/hyperlink" Target="https://en.wikipedia.org/wiki/Position-effect_variegation" TargetMode="External"/><Relationship Id="rId7" Type="http://schemas.openxmlformats.org/officeDocument/2006/relationships/hyperlink" Target="https://en.wikipedia.org/wiki/Long_terminal_repeat" TargetMode="External"/><Relationship Id="rId2" Type="http://schemas.openxmlformats.org/officeDocument/2006/relationships/slide" Target="../slides/slide4.xml"/><Relationship Id="rId16" Type="http://schemas.openxmlformats.org/officeDocument/2006/relationships/hyperlink" Target="https://en.wikipedia.org/wiki/RNA" TargetMode="External"/><Relationship Id="rId20" Type="http://schemas.openxmlformats.org/officeDocument/2006/relationships/hyperlink" Target="https://en.wikipedia.org/wiki/Mutations" TargetMode="External"/><Relationship Id="rId29" Type="http://schemas.openxmlformats.org/officeDocument/2006/relationships/hyperlink" Target="https://en.wikipedia.org/wiki/Heterochromatin#cite_note-2" TargetMode="External"/><Relationship Id="rId41" Type="http://schemas.openxmlformats.org/officeDocument/2006/relationships/hyperlink" Target="http://journals.plos.org/plosgenetics/article?id=10.1371/journal.pgen.1004351" TargetMode="External"/><Relationship Id="rId1" Type="http://schemas.openxmlformats.org/officeDocument/2006/relationships/notesMaster" Target="../notesMasters/notesMaster1.xml"/><Relationship Id="rId6" Type="http://schemas.openxmlformats.org/officeDocument/2006/relationships/hyperlink" Target="http://en.wikipedia.org/wiki/Retrotransposon#SINEs" TargetMode="External"/><Relationship Id="rId11" Type="http://schemas.openxmlformats.org/officeDocument/2006/relationships/hyperlink" Target="https://en.wikipedia.org/wiki/Base_pair" TargetMode="External"/><Relationship Id="rId24" Type="http://schemas.openxmlformats.org/officeDocument/2006/relationships/hyperlink" Target="https://en.wikipedia.org/wiki/DNA_condensation" TargetMode="External"/><Relationship Id="rId32" Type="http://schemas.openxmlformats.org/officeDocument/2006/relationships/hyperlink" Target="https://en.wikipedia.org/wiki/Osmium_tetroxide" TargetMode="External"/><Relationship Id="rId37" Type="http://schemas.openxmlformats.org/officeDocument/2006/relationships/hyperlink" Target="https://en.wikipedia.org/wiki/Telomeres" TargetMode="External"/><Relationship Id="rId40" Type="http://schemas.openxmlformats.org/officeDocument/2006/relationships/hyperlink" Target="http://en.wikipedia.org/wiki/MicroRNA" TargetMode="External"/><Relationship Id="rId5" Type="http://schemas.openxmlformats.org/officeDocument/2006/relationships/hyperlink" Target="http://en.wikipedia.org/wiki/Retrotransposon#LINEs" TargetMode="External"/><Relationship Id="rId15" Type="http://schemas.openxmlformats.org/officeDocument/2006/relationships/hyperlink" Target="https://en.wikipedia.org/wiki/Genomes" TargetMode="External"/><Relationship Id="rId23" Type="http://schemas.openxmlformats.org/officeDocument/2006/relationships/hyperlink" Target="https://en.wikipedia.org/wiki/DNA" TargetMode="External"/><Relationship Id="rId28" Type="http://schemas.openxmlformats.org/officeDocument/2006/relationships/hyperlink" Target="https://en.wikipedia.org/wiki/Heterochromatin#cite_note-1" TargetMode="External"/><Relationship Id="rId36" Type="http://schemas.openxmlformats.org/officeDocument/2006/relationships/hyperlink" Target="https://en.wikipedia.org/wiki/Centromeres" TargetMode="External"/><Relationship Id="rId10" Type="http://schemas.openxmlformats.org/officeDocument/2006/relationships/hyperlink" Target="https://en.wikipedia.org/wiki/Transposable_element" TargetMode="External"/><Relationship Id="rId19" Type="http://schemas.openxmlformats.org/officeDocument/2006/relationships/hyperlink" Target="https://en.wikipedia.org/wiki/Divergent_evolution" TargetMode="External"/><Relationship Id="rId31" Type="http://schemas.openxmlformats.org/officeDocument/2006/relationships/hyperlink" Target="https://en.wikipedia.org/wiki/Electron_microscope" TargetMode="External"/><Relationship Id="rId4" Type="http://schemas.openxmlformats.org/officeDocument/2006/relationships/hyperlink" Target="http://en.wikipedia.org/wiki/Retrotransposon#LTR_retrotransposons" TargetMode="External"/><Relationship Id="rId9" Type="http://schemas.openxmlformats.org/officeDocument/2006/relationships/hyperlink" Target="https://en.wikipedia.org/wiki/Non-coding_DNA" TargetMode="External"/><Relationship Id="rId14" Type="http://schemas.openxmlformats.org/officeDocument/2006/relationships/hyperlink" Target="https://en.wikipedia.org/wiki/Eukaryotic" TargetMode="External"/><Relationship Id="rId22" Type="http://schemas.openxmlformats.org/officeDocument/2006/relationships/hyperlink" Target="http://en.wikipedia.org/wiki/Alu_element" TargetMode="External"/><Relationship Id="rId27" Type="http://schemas.openxmlformats.org/officeDocument/2006/relationships/hyperlink" Target="https://en.wikipedia.org/wiki/Gene_expression" TargetMode="External"/><Relationship Id="rId30" Type="http://schemas.openxmlformats.org/officeDocument/2006/relationships/hyperlink" Target="https://en.wikipedia.org/wiki/RNA-induced_transcriptional_silencing" TargetMode="External"/><Relationship Id="rId35" Type="http://schemas.openxmlformats.org/officeDocument/2006/relationships/hyperlink" Target="https://en.wikipedia.org/wiki/Repeated_sequence_(DNA)" TargetMode="External"/><Relationship Id="rId8" Type="http://schemas.openxmlformats.org/officeDocument/2006/relationships/hyperlink" Target="https://en.wikipedia.org/wiki/Long_interspersed_nuclear_element" TargetMode="External"/><Relationship Id="rId3" Type="http://schemas.openxmlformats.org/officeDocument/2006/relationships/hyperlink" Target="http://en.wikipedia.org/wiki/Transposable_element" TargetMode="External"/><Relationship Id="rId12" Type="http://schemas.openxmlformats.org/officeDocument/2006/relationships/hyperlink" Target="https://en.wikipedia.org/wiki/Short_interspersed_nuclear_element#cite_note-:0-1" TargetMode="External"/><Relationship Id="rId17" Type="http://schemas.openxmlformats.org/officeDocument/2006/relationships/hyperlink" Target="https://en.wikipedia.org/wiki/TRNA" TargetMode="External"/><Relationship Id="rId25" Type="http://schemas.openxmlformats.org/officeDocument/2006/relationships/hyperlink" Target="https://en.wikipedia.org/wiki/Constitutive_heterochromatin" TargetMode="External"/><Relationship Id="rId33" Type="http://schemas.openxmlformats.org/officeDocument/2006/relationships/hyperlink" Target="https://en.wikipedia.org/wiki/Heterochromatin#cite_note-3" TargetMode="External"/><Relationship Id="rId38" Type="http://schemas.openxmlformats.org/officeDocument/2006/relationships/hyperlink" Target="http://www.genome.gov/enco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aseline="0" dirty="0"/>
              <a:t>Snakke om de siste 150 års utvikling innen for genetikken og da ikke minst teknologien som har ført oss fram til dagens kunnskap om DNA. Tittelen gjenspeiler tidsperioden som strekker seg fra Gregor Mendels forsøk til dagens </a:t>
            </a:r>
            <a:r>
              <a:rPr lang="nb-NO" sz="1200" baseline="0" dirty="0" err="1"/>
              <a:t>dypsekvensering</a:t>
            </a:r>
            <a:r>
              <a:rPr lang="nb-NO" sz="1200" baseline="0" dirty="0"/>
              <a:t> som gjør en i stand til å sekvensere menneskes totale </a:t>
            </a:r>
            <a:r>
              <a:rPr lang="nb-NO" sz="1200" baseline="0" dirty="0" err="1"/>
              <a:t>genom</a:t>
            </a:r>
            <a:r>
              <a:rPr lang="nb-NO" sz="1200" baseline="0" dirty="0"/>
              <a:t> i løpet av få dager til en pris som nærmer seg 1000 dollar og prisen vil høyst sannsynlig bli enda lavere.</a:t>
            </a:r>
            <a:endParaRPr lang="nb-NO" sz="1200" dirty="0"/>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The importance of detecting FH in order to prevent</a:t>
            </a:r>
            <a:r>
              <a:rPr lang="en-US" baseline="0" noProof="0" dirty="0"/>
              <a:t> young people dying from heart attacks has been known for more than 30 years. Still, in many countries not much has happened, as shown in this figure from some years ago. The percentage to the right is the proportion diagnosed of the estimated number of persons with FH in each country. Only a few percent in most countries. So from this figure we can see that in many countries many young persons will die from a condition that could easily have been diagnosed and treated. Norway was only second best, so probably you should have invited number one, The Netherlands instead. But I think the strength by the Norwegian screening program is that we achieved a large number of diagnosed patients at a far lower cost than number one. In this talk I will elaborate how we got there, and how we are planning to reach 100% very soon (I hope).</a:t>
            </a:r>
          </a:p>
        </p:txBody>
      </p:sp>
      <p:sp>
        <p:nvSpPr>
          <p:cNvPr id="4" name="Plassholder for lysbildenummer 3"/>
          <p:cNvSpPr>
            <a:spLocks noGrp="1"/>
          </p:cNvSpPr>
          <p:nvPr>
            <p:ph type="sldNum" sz="quarter" idx="10"/>
          </p:nvPr>
        </p:nvSpPr>
        <p:spPr/>
        <p:txBody>
          <a:bodyPr/>
          <a:lstStyle/>
          <a:p>
            <a:fld id="{FED5DA84-F6D7-4BF5-B43B-5AB89F8FF5AC}" type="slidenum">
              <a:rPr lang="nb-NO" smtClean="0"/>
              <a:t>13</a:t>
            </a:fld>
            <a:endParaRPr lang="nb-NO"/>
          </a:p>
        </p:txBody>
      </p:sp>
    </p:spTree>
    <p:extLst>
      <p:ext uri="{BB962C8B-B14F-4D97-AF65-F5344CB8AC3E}">
        <p14:creationId xmlns:p14="http://schemas.microsoft.com/office/powerpoint/2010/main" val="235945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aseline="0" noProof="0" dirty="0"/>
              <a:t>The population of Norway is 5,5 million. A national lipid clinic treating families with high cholesterol was established by Leiv Ose in 1984. Later 4 other regional lipid clinics were established. We also have more than 50 hospitals in Norway, and more than 5000 family doctors. Any doctor, in any part of the health system in Norway, either a lipid clinic, the hospitals or the family doctors, any doctor can order genetic testing for FH by our national laboratory for genetic testing which is The Unit for Cardiac and Cardiovascular Genetics. Established by Trond Leren in 1991. Genetic testing is government funded, thus free-of-charge both for the patient and the doctor or the hospital. In Denmark and Sweden for example, the local hospital will have to pay a large fee for testing. I think the free-of-charge testing for both the patient and the hospital is one of key success factors in Norway. Comparing Norway to for example Sweden and Denmark with very similar health care systems, but without a national funded testing unit, they have very, very, few diagnosed patients. When the first patient in the family is diagnosed, our unit performs the family cascade screening on a national basis, which is also a key success factor. It does not matter where in the country the patient or their family lives. We do genetic counselling by phone or video-consultation and the blood sample is sent to us. We have a national patient organization, established 2005. In 2014, by government funding, we established a National Advisory Unit on FH. The National Advisory Unit does not treat patients and does not diagnose patients, but provides patient information, guidelines and information to doctors, especially family doctors. And the national advisory unit performs research on FH.</a:t>
            </a:r>
            <a:endParaRPr lang="en-US" noProof="0"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14</a:t>
            </a:fld>
            <a:endParaRPr lang="nb-NO"/>
          </a:p>
        </p:txBody>
      </p:sp>
    </p:spTree>
    <p:extLst>
      <p:ext uri="{BB962C8B-B14F-4D97-AF65-F5344CB8AC3E}">
        <p14:creationId xmlns:p14="http://schemas.microsoft.com/office/powerpoint/2010/main" val="104254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Althoug</a:t>
            </a:r>
            <a:r>
              <a:rPr lang="nb-NO" dirty="0"/>
              <a:t> Norway is a </a:t>
            </a:r>
            <a:r>
              <a:rPr lang="nb-NO" dirty="0" err="1"/>
              <a:t>small</a:t>
            </a:r>
            <a:r>
              <a:rPr lang="nb-NO" dirty="0"/>
              <a:t> country, </a:t>
            </a:r>
            <a:r>
              <a:rPr lang="nb-NO" dirty="0" err="1"/>
              <a:t>having</a:t>
            </a:r>
            <a:r>
              <a:rPr lang="nb-NO" dirty="0"/>
              <a:t> </a:t>
            </a:r>
            <a:r>
              <a:rPr lang="nb-NO" dirty="0" err="1"/>
              <a:t>one</a:t>
            </a:r>
            <a:r>
              <a:rPr lang="nb-NO" dirty="0"/>
              <a:t> </a:t>
            </a:r>
            <a:r>
              <a:rPr lang="nb-NO" dirty="0" err="1"/>
              <a:t>national</a:t>
            </a:r>
            <a:r>
              <a:rPr lang="nb-NO" dirty="0"/>
              <a:t> </a:t>
            </a:r>
            <a:r>
              <a:rPr lang="nb-NO" dirty="0" err="1"/>
              <a:t>center</a:t>
            </a:r>
            <a:r>
              <a:rPr lang="nb-NO" dirty="0"/>
              <a:t> for </a:t>
            </a:r>
            <a:r>
              <a:rPr lang="nb-NO" dirty="0" err="1"/>
              <a:t>genetic</a:t>
            </a:r>
            <a:r>
              <a:rPr lang="nb-NO" dirty="0"/>
              <a:t> testing and </a:t>
            </a:r>
            <a:r>
              <a:rPr lang="nb-NO" dirty="0" err="1"/>
              <a:t>family</a:t>
            </a:r>
            <a:r>
              <a:rPr lang="nb-NO" dirty="0"/>
              <a:t> </a:t>
            </a:r>
            <a:r>
              <a:rPr lang="nb-NO" dirty="0" err="1"/>
              <a:t>since</a:t>
            </a:r>
            <a:r>
              <a:rPr lang="nb-NO" dirty="0"/>
              <a:t> 1998, </a:t>
            </a:r>
            <a:r>
              <a:rPr lang="nb-NO" dirty="0" err="1"/>
              <a:t>we</a:t>
            </a:r>
            <a:r>
              <a:rPr lang="nb-NO" dirty="0"/>
              <a:t> have </a:t>
            </a:r>
            <a:r>
              <a:rPr lang="nb-NO" dirty="0" err="1"/>
              <a:t>on</a:t>
            </a:r>
            <a:r>
              <a:rPr lang="nb-NO" dirty="0"/>
              <a:t> of </a:t>
            </a:r>
            <a:r>
              <a:rPr lang="nb-NO" dirty="0" err="1"/>
              <a:t>the</a:t>
            </a:r>
            <a:r>
              <a:rPr lang="nb-NO" dirty="0"/>
              <a:t> </a:t>
            </a:r>
            <a:r>
              <a:rPr lang="nb-NO" dirty="0" err="1"/>
              <a:t>world</a:t>
            </a:r>
            <a:r>
              <a:rPr lang="nb-NO" dirty="0"/>
              <a:t> </a:t>
            </a:r>
            <a:r>
              <a:rPr lang="nb-NO" dirty="0" err="1"/>
              <a:t>largest</a:t>
            </a:r>
            <a:r>
              <a:rPr lang="nb-NO" dirty="0"/>
              <a:t> </a:t>
            </a:r>
            <a:r>
              <a:rPr lang="nb-NO" dirty="0" err="1"/>
              <a:t>datasets</a:t>
            </a:r>
            <a:r>
              <a:rPr lang="nb-NO" dirty="0"/>
              <a:t> </a:t>
            </a:r>
            <a:r>
              <a:rPr lang="nb-NO" dirty="0" err="1"/>
              <a:t>on</a:t>
            </a:r>
            <a:r>
              <a:rPr lang="nb-NO" dirty="0"/>
              <a:t> FH. </a:t>
            </a:r>
            <a:r>
              <a:rPr lang="nb-NO" dirty="0" err="1"/>
              <a:t>These</a:t>
            </a:r>
            <a:r>
              <a:rPr lang="nb-NO" dirty="0"/>
              <a:t> </a:t>
            </a:r>
            <a:r>
              <a:rPr lang="nb-NO" dirty="0" err="1"/>
              <a:t>were</a:t>
            </a:r>
            <a:r>
              <a:rPr lang="nb-NO" dirty="0"/>
              <a:t> </a:t>
            </a:r>
            <a:r>
              <a:rPr lang="nb-NO" dirty="0" err="1"/>
              <a:t>children</a:t>
            </a:r>
            <a:r>
              <a:rPr lang="nb-NO" dirty="0"/>
              <a:t> in </a:t>
            </a:r>
            <a:r>
              <a:rPr lang="nb-NO" dirty="0" err="1"/>
              <a:t>konw</a:t>
            </a:r>
            <a:r>
              <a:rPr lang="nb-NO" dirty="0"/>
              <a:t> FH families, </a:t>
            </a:r>
            <a:r>
              <a:rPr lang="nb-NO" dirty="0" err="1"/>
              <a:t>who</a:t>
            </a:r>
            <a:r>
              <a:rPr lang="nb-NO" dirty="0"/>
              <a:t> </a:t>
            </a:r>
            <a:r>
              <a:rPr lang="nb-NO" dirty="0" err="1"/>
              <a:t>had</a:t>
            </a:r>
            <a:r>
              <a:rPr lang="nb-NO" dirty="0"/>
              <a:t> </a:t>
            </a:r>
            <a:r>
              <a:rPr lang="nb-NO" dirty="0" err="1"/>
              <a:t>been</a:t>
            </a:r>
            <a:r>
              <a:rPr lang="nb-NO" dirty="0"/>
              <a:t> </a:t>
            </a:r>
            <a:r>
              <a:rPr lang="nb-NO" dirty="0" err="1"/>
              <a:t>tested</a:t>
            </a:r>
            <a:r>
              <a:rPr lang="nb-NO" dirty="0"/>
              <a:t> for </a:t>
            </a:r>
            <a:r>
              <a:rPr lang="nb-NO" dirty="0" err="1"/>
              <a:t>the</a:t>
            </a:r>
            <a:r>
              <a:rPr lang="nb-NO" dirty="0"/>
              <a:t> </a:t>
            </a:r>
            <a:r>
              <a:rPr lang="nb-NO" dirty="0" err="1"/>
              <a:t>know</a:t>
            </a:r>
            <a:r>
              <a:rPr lang="nb-NO" dirty="0"/>
              <a:t> FH </a:t>
            </a:r>
            <a:r>
              <a:rPr lang="nb-NO" dirty="0" err="1"/>
              <a:t>mutation</a:t>
            </a:r>
            <a:r>
              <a:rPr lang="nb-NO" dirty="0"/>
              <a:t> in </a:t>
            </a:r>
            <a:r>
              <a:rPr lang="nb-NO" dirty="0" err="1"/>
              <a:t>the</a:t>
            </a:r>
            <a:r>
              <a:rPr lang="nb-NO" dirty="0"/>
              <a:t> </a:t>
            </a:r>
            <a:r>
              <a:rPr lang="nb-NO" dirty="0" err="1"/>
              <a:t>family</a:t>
            </a:r>
            <a:r>
              <a:rPr lang="nb-NO" dirty="0"/>
              <a:t>. Of </a:t>
            </a:r>
            <a:r>
              <a:rPr lang="nb-NO" dirty="0" err="1"/>
              <a:t>these</a:t>
            </a:r>
            <a:r>
              <a:rPr lang="nb-NO" dirty="0"/>
              <a:t>, 111 </a:t>
            </a:r>
            <a:r>
              <a:rPr lang="nb-NO" dirty="0" err="1"/>
              <a:t>were</a:t>
            </a:r>
            <a:r>
              <a:rPr lang="nb-NO" dirty="0"/>
              <a:t> </a:t>
            </a:r>
            <a:r>
              <a:rPr lang="nb-NO" dirty="0" err="1"/>
              <a:t>newborns</a:t>
            </a:r>
            <a:r>
              <a:rPr lang="nb-NO" dirty="0"/>
              <a:t> </a:t>
            </a:r>
            <a:r>
              <a:rPr lang="nb-NO" dirty="0" err="1"/>
              <a:t>tested</a:t>
            </a:r>
            <a:r>
              <a:rPr lang="nb-NO" dirty="0"/>
              <a:t> </a:t>
            </a:r>
            <a:r>
              <a:rPr lang="nb-NO" dirty="0" err="1"/>
              <a:t>on</a:t>
            </a:r>
            <a:r>
              <a:rPr lang="nb-NO" dirty="0"/>
              <a:t> </a:t>
            </a:r>
            <a:r>
              <a:rPr lang="nb-NO" dirty="0" err="1"/>
              <a:t>umbilical</a:t>
            </a:r>
            <a:r>
              <a:rPr lang="nb-NO" dirty="0"/>
              <a:t> cord </a:t>
            </a:r>
            <a:r>
              <a:rPr lang="nb-NO" dirty="0" err="1"/>
              <a:t>blood</a:t>
            </a:r>
            <a:r>
              <a:rPr lang="nb-NO" dirty="0"/>
              <a:t>, of </a:t>
            </a:r>
            <a:r>
              <a:rPr lang="nb-NO" dirty="0" err="1"/>
              <a:t>which</a:t>
            </a:r>
            <a:r>
              <a:rPr lang="nb-NO" dirty="0"/>
              <a:t> 61 </a:t>
            </a:r>
            <a:r>
              <a:rPr lang="nb-NO" dirty="0" err="1"/>
              <a:t>carried</a:t>
            </a:r>
            <a:r>
              <a:rPr lang="nb-NO" dirty="0"/>
              <a:t> </a:t>
            </a:r>
            <a:r>
              <a:rPr lang="nb-NO" dirty="0" err="1"/>
              <a:t>the</a:t>
            </a:r>
            <a:r>
              <a:rPr lang="nb-NO" dirty="0"/>
              <a:t> </a:t>
            </a:r>
            <a:r>
              <a:rPr lang="nb-NO" dirty="0" err="1"/>
              <a:t>family</a:t>
            </a:r>
            <a:r>
              <a:rPr lang="nb-NO" dirty="0"/>
              <a:t> </a:t>
            </a:r>
            <a:r>
              <a:rPr lang="nb-NO" dirty="0" err="1"/>
              <a:t>mutation</a:t>
            </a:r>
            <a:r>
              <a:rPr lang="nb-NO" dirty="0"/>
              <a:t> and 50 </a:t>
            </a:r>
            <a:r>
              <a:rPr lang="nb-NO" dirty="0" err="1"/>
              <a:t>did</a:t>
            </a:r>
            <a:r>
              <a:rPr lang="nb-NO" dirty="0"/>
              <a:t> not. And 1366 </a:t>
            </a:r>
            <a:r>
              <a:rPr lang="nb-NO" dirty="0" err="1"/>
              <a:t>children</a:t>
            </a:r>
            <a:r>
              <a:rPr lang="nb-NO" dirty="0"/>
              <a:t> at age 1-12 </a:t>
            </a:r>
            <a:r>
              <a:rPr lang="nb-NO" dirty="0" err="1"/>
              <a:t>years</a:t>
            </a:r>
            <a:r>
              <a:rPr lang="nb-NO" dirty="0"/>
              <a:t> of </a:t>
            </a:r>
            <a:r>
              <a:rPr lang="nb-NO" dirty="0" err="1"/>
              <a:t>which</a:t>
            </a:r>
            <a:r>
              <a:rPr lang="nb-NO" dirty="0"/>
              <a:t> 644 </a:t>
            </a:r>
            <a:r>
              <a:rPr lang="nb-NO" dirty="0" err="1"/>
              <a:t>carried</a:t>
            </a:r>
            <a:r>
              <a:rPr lang="nb-NO" dirty="0"/>
              <a:t> </a:t>
            </a:r>
            <a:r>
              <a:rPr lang="nb-NO" dirty="0" err="1"/>
              <a:t>the</a:t>
            </a:r>
            <a:r>
              <a:rPr lang="nb-NO" dirty="0"/>
              <a:t> FH </a:t>
            </a:r>
            <a:r>
              <a:rPr lang="nb-NO" dirty="0" err="1"/>
              <a:t>mutation</a:t>
            </a:r>
            <a:r>
              <a:rPr lang="nb-NO" dirty="0"/>
              <a:t> and 702 </a:t>
            </a:r>
            <a:r>
              <a:rPr lang="nb-NO" dirty="0" err="1"/>
              <a:t>did</a:t>
            </a:r>
            <a:r>
              <a:rPr lang="nb-NO" dirty="0"/>
              <a:t> not. </a:t>
            </a:r>
            <a:r>
              <a:rPr lang="nb-NO" dirty="0" err="1"/>
              <a:t>Numbers</a:t>
            </a:r>
            <a:r>
              <a:rPr lang="nb-NO" dirty="0"/>
              <a:t> </a:t>
            </a:r>
            <a:r>
              <a:rPr lang="nb-NO" dirty="0" err="1"/>
              <a:t>could</a:t>
            </a:r>
            <a:r>
              <a:rPr lang="nb-NO" dirty="0"/>
              <a:t> </a:t>
            </a:r>
            <a:r>
              <a:rPr lang="nb-NO" dirty="0" err="1"/>
              <a:t>seem</a:t>
            </a:r>
            <a:r>
              <a:rPr lang="nb-NO" dirty="0"/>
              <a:t> </a:t>
            </a:r>
            <a:r>
              <a:rPr lang="nb-NO" dirty="0" err="1"/>
              <a:t>small</a:t>
            </a:r>
            <a:r>
              <a:rPr lang="nb-NO" dirty="0"/>
              <a:t>, </a:t>
            </a:r>
            <a:r>
              <a:rPr lang="nb-NO" dirty="0" err="1"/>
              <a:t>but</a:t>
            </a:r>
            <a:r>
              <a:rPr lang="nb-NO" dirty="0"/>
              <a:t> </a:t>
            </a:r>
            <a:r>
              <a:rPr lang="nb-NO" dirty="0" err="1"/>
              <a:t>the</a:t>
            </a:r>
            <a:r>
              <a:rPr lang="nb-NO" dirty="0"/>
              <a:t> </a:t>
            </a:r>
            <a:r>
              <a:rPr lang="nb-NO" dirty="0" err="1"/>
              <a:t>only</a:t>
            </a:r>
            <a:r>
              <a:rPr lang="nb-NO" dirty="0"/>
              <a:t> </a:t>
            </a:r>
            <a:r>
              <a:rPr lang="nb-NO" dirty="0" err="1"/>
              <a:t>previous</a:t>
            </a:r>
            <a:r>
              <a:rPr lang="nb-NO" dirty="0"/>
              <a:t> </a:t>
            </a:r>
            <a:r>
              <a:rPr lang="nb-NO" dirty="0" err="1"/>
              <a:t>study</a:t>
            </a:r>
            <a:r>
              <a:rPr lang="nb-NO" dirty="0"/>
              <a:t> </a:t>
            </a:r>
            <a:r>
              <a:rPr lang="nb-NO" dirty="0" err="1"/>
              <a:t>investigating</a:t>
            </a:r>
            <a:r>
              <a:rPr lang="nb-NO" dirty="0"/>
              <a:t> LDL-</a:t>
            </a:r>
            <a:r>
              <a:rPr lang="nb-NO" dirty="0" err="1"/>
              <a:t>cholesterol</a:t>
            </a:r>
            <a:r>
              <a:rPr lang="nb-NO" dirty="0"/>
              <a:t> in FH </a:t>
            </a:r>
            <a:r>
              <a:rPr lang="nb-NO" dirty="0" err="1"/>
              <a:t>newbords</a:t>
            </a:r>
            <a:r>
              <a:rPr lang="nb-NO" dirty="0"/>
              <a:t> </a:t>
            </a:r>
            <a:r>
              <a:rPr lang="nb-NO" dirty="0" err="1"/>
              <a:t>included</a:t>
            </a:r>
            <a:r>
              <a:rPr lang="nb-NO" dirty="0"/>
              <a:t> </a:t>
            </a:r>
            <a:r>
              <a:rPr lang="nb-NO" dirty="0" err="1"/>
              <a:t>only</a:t>
            </a:r>
            <a:r>
              <a:rPr lang="nb-NO" dirty="0"/>
              <a:t> 14 </a:t>
            </a:r>
            <a:r>
              <a:rPr lang="nb-NO" dirty="0" err="1"/>
              <a:t>children</a:t>
            </a:r>
            <a:r>
              <a:rPr lang="nb-NO" dirty="0"/>
              <a:t> </a:t>
            </a:r>
            <a:r>
              <a:rPr lang="nb-NO" dirty="0" err="1"/>
              <a:t>with</a:t>
            </a:r>
            <a:r>
              <a:rPr lang="nb-NO" dirty="0"/>
              <a:t> FH. With a </a:t>
            </a:r>
            <a:r>
              <a:rPr lang="nb-NO" dirty="0" err="1"/>
              <a:t>prevalence</a:t>
            </a:r>
            <a:r>
              <a:rPr lang="nb-NO" dirty="0"/>
              <a:t> of </a:t>
            </a:r>
            <a:r>
              <a:rPr lang="nb-NO" dirty="0" err="1"/>
              <a:t>only</a:t>
            </a:r>
            <a:r>
              <a:rPr lang="nb-NO" dirty="0"/>
              <a:t> 1 in 300, </a:t>
            </a:r>
            <a:r>
              <a:rPr lang="nb-NO" dirty="0" err="1"/>
              <a:t>the</a:t>
            </a:r>
            <a:r>
              <a:rPr lang="nb-NO" dirty="0"/>
              <a:t> totalt </a:t>
            </a:r>
            <a:r>
              <a:rPr lang="nb-NO" dirty="0" err="1"/>
              <a:t>number</a:t>
            </a:r>
            <a:r>
              <a:rPr lang="nb-NO" dirty="0"/>
              <a:t> of </a:t>
            </a:r>
            <a:r>
              <a:rPr lang="nb-NO" dirty="0" err="1"/>
              <a:t>chilren</a:t>
            </a:r>
            <a:r>
              <a:rPr lang="nb-NO" dirty="0"/>
              <a:t> </a:t>
            </a:r>
            <a:r>
              <a:rPr lang="nb-NO" dirty="0" err="1"/>
              <a:t>included</a:t>
            </a:r>
            <a:r>
              <a:rPr lang="nb-NO" dirty="0"/>
              <a:t> </a:t>
            </a:r>
            <a:r>
              <a:rPr lang="nb-NO" dirty="0" err="1"/>
              <a:t>here</a:t>
            </a:r>
            <a:r>
              <a:rPr lang="nb-NO" dirty="0"/>
              <a:t>, </a:t>
            </a:r>
            <a:r>
              <a:rPr lang="nb-NO" dirty="0" err="1"/>
              <a:t>corresponds</a:t>
            </a:r>
            <a:r>
              <a:rPr lang="nb-NO" dirty="0"/>
              <a:t> to more </a:t>
            </a:r>
            <a:r>
              <a:rPr lang="nb-NO" dirty="0" err="1"/>
              <a:t>than</a:t>
            </a:r>
            <a:r>
              <a:rPr lang="nb-NO" dirty="0"/>
              <a:t> 200 000 </a:t>
            </a:r>
            <a:r>
              <a:rPr lang="nb-NO" dirty="0" err="1"/>
              <a:t>children</a:t>
            </a:r>
            <a:r>
              <a:rPr lang="nb-NO" dirty="0"/>
              <a:t> in </a:t>
            </a:r>
            <a:r>
              <a:rPr lang="nb-NO" dirty="0" err="1"/>
              <a:t>the</a:t>
            </a:r>
            <a:r>
              <a:rPr lang="nb-NO" dirty="0"/>
              <a:t> European </a:t>
            </a:r>
            <a:r>
              <a:rPr lang="nb-NO" dirty="0" err="1"/>
              <a:t>cholesterol</a:t>
            </a:r>
            <a:r>
              <a:rPr lang="nb-NO" dirty="0"/>
              <a:t> screening </a:t>
            </a:r>
            <a:r>
              <a:rPr lang="nb-NO" dirty="0" err="1"/>
              <a:t>initiatives</a:t>
            </a:r>
            <a:r>
              <a:rPr lang="nb-NO" dirty="0"/>
              <a:t>, </a:t>
            </a:r>
            <a:r>
              <a:rPr lang="nb-NO" dirty="0" err="1"/>
              <a:t>thus</a:t>
            </a:r>
            <a:r>
              <a:rPr lang="nb-NO" dirty="0"/>
              <a:t> more </a:t>
            </a:r>
            <a:r>
              <a:rPr lang="nb-NO" dirty="0" err="1"/>
              <a:t>than</a:t>
            </a:r>
            <a:r>
              <a:rPr lang="nb-NO" dirty="0"/>
              <a:t> 10 times </a:t>
            </a:r>
            <a:r>
              <a:rPr lang="nb-NO" dirty="0" err="1"/>
              <a:t>the</a:t>
            </a:r>
            <a:r>
              <a:rPr lang="nb-NO" dirty="0"/>
              <a:t> </a:t>
            </a:r>
            <a:r>
              <a:rPr lang="nb-NO" dirty="0" err="1"/>
              <a:t>largest</a:t>
            </a:r>
            <a:r>
              <a:rPr lang="nb-NO" dirty="0"/>
              <a:t> </a:t>
            </a:r>
            <a:r>
              <a:rPr lang="nb-NO" dirty="0" err="1"/>
              <a:t>previous</a:t>
            </a:r>
            <a:r>
              <a:rPr lang="nb-NO" dirty="0"/>
              <a:t> </a:t>
            </a:r>
            <a:r>
              <a:rPr lang="nb-NO" dirty="0" err="1"/>
              <a:t>cohorts</a:t>
            </a:r>
            <a:r>
              <a:rPr lang="nb-NO" dirty="0"/>
              <a:t>.</a:t>
            </a:r>
          </a:p>
        </p:txBody>
      </p:sp>
      <p:sp>
        <p:nvSpPr>
          <p:cNvPr id="4" name="Plassholder for lysbildenummer 3"/>
          <p:cNvSpPr>
            <a:spLocks noGrp="1"/>
          </p:cNvSpPr>
          <p:nvPr>
            <p:ph type="sldNum" sz="quarter" idx="5"/>
          </p:nvPr>
        </p:nvSpPr>
        <p:spPr/>
        <p:txBody>
          <a:bodyPr/>
          <a:lstStyle/>
          <a:p>
            <a:fld id="{FED5DA84-F6D7-4BF5-B43B-5AB89F8FF5AC}" type="slidenum">
              <a:rPr lang="nb-NO" smtClean="0"/>
              <a:t>18</a:t>
            </a:fld>
            <a:endParaRPr lang="nb-NO"/>
          </a:p>
        </p:txBody>
      </p:sp>
    </p:spTree>
    <p:extLst>
      <p:ext uri="{BB962C8B-B14F-4D97-AF65-F5344CB8AC3E}">
        <p14:creationId xmlns:p14="http://schemas.microsoft.com/office/powerpoint/2010/main" val="367835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D83C-892E-6007-B10F-097C7F60E3F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6A5C19-F931-3EEF-37DE-EFB2FD9BE42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7EFB81-92CF-458D-3D38-F4F2CD1134E4}"/>
              </a:ext>
            </a:extLst>
          </p:cNvPr>
          <p:cNvSpPr>
            <a:spLocks noGrp="1"/>
          </p:cNvSpPr>
          <p:nvPr>
            <p:ph type="body" idx="1"/>
          </p:nvPr>
        </p:nvSpPr>
        <p:spPr/>
        <p:txBody>
          <a:bodyPr/>
          <a:lstStyle/>
          <a:p>
            <a:r>
              <a:rPr lang="nb-NO" dirty="0"/>
              <a:t>Here is </a:t>
            </a:r>
            <a:r>
              <a:rPr lang="nb-NO" dirty="0" err="1"/>
              <a:t>the</a:t>
            </a:r>
            <a:r>
              <a:rPr lang="nb-NO" dirty="0"/>
              <a:t> </a:t>
            </a:r>
            <a:r>
              <a:rPr lang="nb-NO" dirty="0" err="1"/>
              <a:t>individual</a:t>
            </a:r>
            <a:r>
              <a:rPr lang="nb-NO" dirty="0"/>
              <a:t> LDL-</a:t>
            </a:r>
            <a:r>
              <a:rPr lang="nb-NO" dirty="0" err="1"/>
              <a:t>cholesterol</a:t>
            </a:r>
            <a:r>
              <a:rPr lang="nb-NO" dirty="0"/>
              <a:t> </a:t>
            </a:r>
            <a:r>
              <a:rPr lang="nb-NO" dirty="0" err="1"/>
              <a:t>measurements</a:t>
            </a:r>
            <a:r>
              <a:rPr lang="nb-NO" dirty="0"/>
              <a:t> in FH to </a:t>
            </a:r>
            <a:r>
              <a:rPr lang="nb-NO" dirty="0" err="1"/>
              <a:t>the</a:t>
            </a:r>
            <a:r>
              <a:rPr lang="nb-NO" dirty="0"/>
              <a:t> </a:t>
            </a:r>
            <a:r>
              <a:rPr lang="nb-NO" dirty="0" err="1"/>
              <a:t>left</a:t>
            </a:r>
            <a:r>
              <a:rPr lang="nb-NO" dirty="0"/>
              <a:t> and non-FH to </a:t>
            </a:r>
            <a:r>
              <a:rPr lang="nb-NO" dirty="0" err="1"/>
              <a:t>the</a:t>
            </a:r>
            <a:r>
              <a:rPr lang="nb-NO" dirty="0"/>
              <a:t> right. The </a:t>
            </a:r>
            <a:r>
              <a:rPr lang="nb-NO" dirty="0" err="1"/>
              <a:t>dotted</a:t>
            </a:r>
            <a:r>
              <a:rPr lang="nb-NO" dirty="0"/>
              <a:t> line is </a:t>
            </a:r>
            <a:r>
              <a:rPr lang="nb-NO" dirty="0" err="1"/>
              <a:t>the</a:t>
            </a:r>
            <a:r>
              <a:rPr lang="nb-NO" dirty="0"/>
              <a:t> 85th </a:t>
            </a:r>
            <a:r>
              <a:rPr lang="nb-NO" dirty="0" err="1"/>
              <a:t>percentile</a:t>
            </a:r>
            <a:r>
              <a:rPr lang="nb-NO" dirty="0"/>
              <a:t> </a:t>
            </a:r>
            <a:r>
              <a:rPr lang="nb-NO" dirty="0" err="1"/>
              <a:t>based</a:t>
            </a:r>
            <a:r>
              <a:rPr lang="nb-NO" dirty="0"/>
              <a:t> LDL-</a:t>
            </a:r>
            <a:r>
              <a:rPr lang="nb-NO" dirty="0" err="1"/>
              <a:t>cholesterol</a:t>
            </a:r>
            <a:r>
              <a:rPr lang="nb-NO" dirty="0"/>
              <a:t> </a:t>
            </a:r>
            <a:r>
              <a:rPr lang="nb-NO" dirty="0" err="1"/>
              <a:t>cut</a:t>
            </a:r>
            <a:r>
              <a:rPr lang="nb-NO" dirty="0"/>
              <a:t>-of </a:t>
            </a:r>
            <a:r>
              <a:rPr lang="nb-NO" dirty="0" err="1"/>
              <a:t>which</a:t>
            </a:r>
            <a:r>
              <a:rPr lang="nb-NO" dirty="0"/>
              <a:t> is </a:t>
            </a:r>
            <a:r>
              <a:rPr lang="nb-NO" dirty="0" err="1"/>
              <a:t>commonly</a:t>
            </a:r>
            <a:r>
              <a:rPr lang="nb-NO" dirty="0"/>
              <a:t> used in </a:t>
            </a:r>
            <a:r>
              <a:rPr lang="nb-NO" dirty="0" err="1"/>
              <a:t>the</a:t>
            </a:r>
            <a:r>
              <a:rPr lang="nb-NO" dirty="0"/>
              <a:t> </a:t>
            </a:r>
            <a:r>
              <a:rPr lang="nb-NO" dirty="0" err="1"/>
              <a:t>emerging</a:t>
            </a:r>
            <a:r>
              <a:rPr lang="nb-NO" dirty="0"/>
              <a:t> European screening </a:t>
            </a:r>
            <a:r>
              <a:rPr lang="nb-NO" dirty="0" err="1"/>
              <a:t>programes</a:t>
            </a:r>
            <a:r>
              <a:rPr lang="nb-NO" dirty="0"/>
              <a:t>. Thus, </a:t>
            </a:r>
            <a:r>
              <a:rPr lang="nb-NO" dirty="0" err="1"/>
              <a:t>the</a:t>
            </a:r>
            <a:r>
              <a:rPr lang="nb-NO" dirty="0"/>
              <a:t> </a:t>
            </a:r>
            <a:r>
              <a:rPr lang="nb-NO" dirty="0" err="1"/>
              <a:t>dots</a:t>
            </a:r>
            <a:r>
              <a:rPr lang="nb-NO" dirty="0"/>
              <a:t> </a:t>
            </a:r>
            <a:r>
              <a:rPr lang="nb-NO" dirty="0" err="1"/>
              <a:t>above</a:t>
            </a:r>
            <a:r>
              <a:rPr lang="nb-NO" dirty="0"/>
              <a:t> </a:t>
            </a:r>
            <a:r>
              <a:rPr lang="nb-NO" dirty="0" err="1"/>
              <a:t>this</a:t>
            </a:r>
            <a:r>
              <a:rPr lang="nb-NO" dirty="0"/>
              <a:t> line </a:t>
            </a:r>
            <a:r>
              <a:rPr lang="nb-NO" dirty="0" err="1"/>
              <a:t>will</a:t>
            </a:r>
            <a:r>
              <a:rPr lang="nb-NO" dirty="0"/>
              <a:t> be </a:t>
            </a:r>
            <a:r>
              <a:rPr lang="nb-NO" dirty="0" err="1"/>
              <a:t>detected</a:t>
            </a:r>
            <a:r>
              <a:rPr lang="nb-NO" dirty="0"/>
              <a:t>, and </a:t>
            </a:r>
            <a:r>
              <a:rPr lang="nb-NO" dirty="0" err="1"/>
              <a:t>the</a:t>
            </a:r>
            <a:r>
              <a:rPr lang="nb-NO" dirty="0"/>
              <a:t> </a:t>
            </a:r>
            <a:r>
              <a:rPr lang="nb-NO" dirty="0" err="1"/>
              <a:t>dots</a:t>
            </a:r>
            <a:r>
              <a:rPr lang="nb-NO" dirty="0"/>
              <a:t> </a:t>
            </a:r>
            <a:r>
              <a:rPr lang="nb-NO" dirty="0" err="1"/>
              <a:t>below</a:t>
            </a:r>
            <a:r>
              <a:rPr lang="nb-NO" dirty="0"/>
              <a:t> </a:t>
            </a:r>
            <a:r>
              <a:rPr lang="nb-NO" dirty="0" err="1"/>
              <a:t>will</a:t>
            </a:r>
            <a:r>
              <a:rPr lang="nb-NO" dirty="0"/>
              <a:t> not. </a:t>
            </a:r>
            <a:r>
              <a:rPr lang="nb-NO" dirty="0" err="1"/>
              <a:t>We</a:t>
            </a:r>
            <a:r>
              <a:rPr lang="nb-NO" dirty="0"/>
              <a:t> </a:t>
            </a:r>
            <a:r>
              <a:rPr lang="nb-NO" dirty="0" err="1"/>
              <a:t>see</a:t>
            </a:r>
            <a:r>
              <a:rPr lang="nb-NO" dirty="0"/>
              <a:t> </a:t>
            </a:r>
            <a:r>
              <a:rPr lang="nb-NO" dirty="0" err="1"/>
              <a:t>that</a:t>
            </a:r>
            <a:r>
              <a:rPr lang="nb-NO" dirty="0"/>
              <a:t> </a:t>
            </a:r>
            <a:r>
              <a:rPr lang="nb-NO" dirty="0" err="1"/>
              <a:t>many</a:t>
            </a:r>
            <a:r>
              <a:rPr lang="nb-NO" dirty="0"/>
              <a:t> FH </a:t>
            </a:r>
            <a:r>
              <a:rPr lang="nb-NO" dirty="0" err="1"/>
              <a:t>newborns</a:t>
            </a:r>
            <a:r>
              <a:rPr lang="nb-NO" dirty="0"/>
              <a:t> have </a:t>
            </a:r>
            <a:r>
              <a:rPr lang="nb-NO" dirty="0" err="1"/>
              <a:t>relatively</a:t>
            </a:r>
            <a:r>
              <a:rPr lang="nb-NO" dirty="0"/>
              <a:t> </a:t>
            </a:r>
            <a:r>
              <a:rPr lang="nb-NO" dirty="0" err="1"/>
              <a:t>low</a:t>
            </a:r>
            <a:r>
              <a:rPr lang="nb-NO" dirty="0"/>
              <a:t> LDL-</a:t>
            </a:r>
            <a:r>
              <a:rPr lang="nb-NO" dirty="0" err="1"/>
              <a:t>cholesterol</a:t>
            </a:r>
            <a:r>
              <a:rPr lang="nb-NO" dirty="0"/>
              <a:t>, and </a:t>
            </a:r>
            <a:r>
              <a:rPr lang="nb-NO" dirty="0" err="1"/>
              <a:t>some</a:t>
            </a:r>
            <a:r>
              <a:rPr lang="nb-NO" dirty="0"/>
              <a:t> of </a:t>
            </a:r>
            <a:r>
              <a:rPr lang="nb-NO" dirty="0" err="1"/>
              <a:t>the</a:t>
            </a:r>
            <a:r>
              <a:rPr lang="nb-NO" dirty="0"/>
              <a:t> non-FH has a </a:t>
            </a:r>
            <a:r>
              <a:rPr lang="nb-NO" dirty="0" err="1"/>
              <a:t>relatively</a:t>
            </a:r>
            <a:r>
              <a:rPr lang="nb-NO" dirty="0"/>
              <a:t> </a:t>
            </a:r>
            <a:r>
              <a:rPr lang="nb-NO" dirty="0" err="1"/>
              <a:t>high</a:t>
            </a:r>
            <a:r>
              <a:rPr lang="nb-NO" dirty="0"/>
              <a:t> LDL-</a:t>
            </a:r>
            <a:r>
              <a:rPr lang="nb-NO" dirty="0" err="1"/>
              <a:t>cholesterol</a:t>
            </a:r>
            <a:r>
              <a:rPr lang="nb-NO" dirty="0"/>
              <a:t>. A 85th </a:t>
            </a:r>
            <a:r>
              <a:rPr lang="nb-NO" dirty="0" err="1"/>
              <a:t>percentile</a:t>
            </a:r>
            <a:r>
              <a:rPr lang="nb-NO" dirty="0"/>
              <a:t> </a:t>
            </a:r>
            <a:r>
              <a:rPr lang="nb-NO" dirty="0" err="1"/>
              <a:t>cut-off</a:t>
            </a:r>
            <a:r>
              <a:rPr lang="nb-NO" dirty="0"/>
              <a:t> </a:t>
            </a:r>
            <a:r>
              <a:rPr lang="nb-NO" dirty="0" err="1"/>
              <a:t>would</a:t>
            </a:r>
            <a:r>
              <a:rPr lang="nb-NO" dirty="0"/>
              <a:t> </a:t>
            </a:r>
            <a:r>
              <a:rPr lang="nb-NO" dirty="0" err="1"/>
              <a:t>only</a:t>
            </a:r>
            <a:r>
              <a:rPr lang="nb-NO" dirty="0"/>
              <a:t> </a:t>
            </a:r>
            <a:r>
              <a:rPr lang="nb-NO" dirty="0" err="1"/>
              <a:t>identify</a:t>
            </a:r>
            <a:r>
              <a:rPr lang="nb-NO" dirty="0"/>
              <a:t> 75% of FH, </a:t>
            </a:r>
            <a:r>
              <a:rPr lang="nb-NO" dirty="0" err="1"/>
              <a:t>thus</a:t>
            </a:r>
            <a:r>
              <a:rPr lang="nb-NO" dirty="0"/>
              <a:t> </a:t>
            </a:r>
            <a:r>
              <a:rPr lang="nb-NO" dirty="0" err="1"/>
              <a:t>emergning</a:t>
            </a:r>
            <a:r>
              <a:rPr lang="nb-NO" dirty="0"/>
              <a:t> European screening </a:t>
            </a:r>
            <a:r>
              <a:rPr lang="nb-NO" dirty="0" err="1"/>
              <a:t>programmes</a:t>
            </a:r>
            <a:r>
              <a:rPr lang="nb-NO" dirty="0"/>
              <a:t> </a:t>
            </a:r>
            <a:r>
              <a:rPr lang="nb-NO" dirty="0" err="1"/>
              <a:t>will</a:t>
            </a:r>
            <a:r>
              <a:rPr lang="nb-NO" dirty="0"/>
              <a:t> miss 25% of FH </a:t>
            </a:r>
            <a:r>
              <a:rPr lang="nb-NO" dirty="0" err="1"/>
              <a:t>children</a:t>
            </a:r>
            <a:r>
              <a:rPr lang="nb-NO" dirty="0"/>
              <a:t>.</a:t>
            </a:r>
          </a:p>
        </p:txBody>
      </p:sp>
      <p:sp>
        <p:nvSpPr>
          <p:cNvPr id="4" name="Plassholder for lysbildenummer 3">
            <a:extLst>
              <a:ext uri="{FF2B5EF4-FFF2-40B4-BE49-F238E27FC236}">
                <a16:creationId xmlns:a16="http://schemas.microsoft.com/office/drawing/2014/main" id="{414AD0D9-C55E-D559-881C-4B29FA70150E}"/>
              </a:ext>
            </a:extLst>
          </p:cNvPr>
          <p:cNvSpPr>
            <a:spLocks noGrp="1"/>
          </p:cNvSpPr>
          <p:nvPr>
            <p:ph type="sldNum" sz="quarter" idx="5"/>
          </p:nvPr>
        </p:nvSpPr>
        <p:spPr/>
        <p:txBody>
          <a:bodyPr/>
          <a:lstStyle/>
          <a:p>
            <a:fld id="{FED5DA84-F6D7-4BF5-B43B-5AB89F8FF5AC}" type="slidenum">
              <a:rPr lang="nb-NO" smtClean="0"/>
              <a:t>19</a:t>
            </a:fld>
            <a:endParaRPr lang="nb-NO"/>
          </a:p>
        </p:txBody>
      </p:sp>
    </p:spTree>
    <p:extLst>
      <p:ext uri="{BB962C8B-B14F-4D97-AF65-F5344CB8AC3E}">
        <p14:creationId xmlns:p14="http://schemas.microsoft.com/office/powerpoint/2010/main" val="155016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EB7A-D90C-9ACF-7A0B-54EDE12E8BB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84829A-2020-6F0B-864E-A7632C51313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16C6461-8309-9A0A-B60D-00432542462B}"/>
              </a:ext>
            </a:extLst>
          </p:cNvPr>
          <p:cNvSpPr>
            <a:spLocks noGrp="1"/>
          </p:cNvSpPr>
          <p:nvPr>
            <p:ph type="body" idx="1"/>
          </p:nvPr>
        </p:nvSpPr>
        <p:spPr/>
        <p:txBody>
          <a:bodyPr/>
          <a:lstStyle/>
          <a:p>
            <a:r>
              <a:rPr lang="nb-NO" dirty="0" err="1"/>
              <a:t>Looking</a:t>
            </a:r>
            <a:r>
              <a:rPr lang="nb-NO" dirty="0"/>
              <a:t> at </a:t>
            </a:r>
            <a:r>
              <a:rPr lang="nb-NO" dirty="0" err="1"/>
              <a:t>overlap</a:t>
            </a:r>
            <a:r>
              <a:rPr lang="nb-NO" dirty="0"/>
              <a:t> </a:t>
            </a:r>
            <a:r>
              <a:rPr lang="nb-NO" dirty="0" err="1"/>
              <a:t>here</a:t>
            </a:r>
            <a:r>
              <a:rPr lang="nb-NO" dirty="0"/>
              <a:t>, LDL-</a:t>
            </a:r>
            <a:r>
              <a:rPr lang="nb-NO" dirty="0" err="1"/>
              <a:t>discriinates</a:t>
            </a:r>
            <a:r>
              <a:rPr lang="nb-NO" dirty="0"/>
              <a:t> </a:t>
            </a:r>
            <a:r>
              <a:rPr lang="nb-NO" dirty="0" err="1"/>
              <a:t>much</a:t>
            </a:r>
            <a:r>
              <a:rPr lang="nb-NO" dirty="0"/>
              <a:t> </a:t>
            </a:r>
            <a:r>
              <a:rPr lang="nb-NO" dirty="0" err="1"/>
              <a:t>better</a:t>
            </a:r>
            <a:r>
              <a:rPr lang="nb-NO" dirty="0"/>
              <a:t> </a:t>
            </a:r>
            <a:r>
              <a:rPr lang="nb-NO" dirty="0" err="1"/>
              <a:t>between</a:t>
            </a:r>
            <a:r>
              <a:rPr lang="nb-NO" dirty="0"/>
              <a:t> FH and not FH. A 85th </a:t>
            </a:r>
            <a:r>
              <a:rPr lang="nb-NO" dirty="0" err="1"/>
              <a:t>percentile</a:t>
            </a:r>
            <a:r>
              <a:rPr lang="nb-NO" dirty="0"/>
              <a:t> </a:t>
            </a:r>
            <a:r>
              <a:rPr lang="nb-NO" dirty="0" err="1"/>
              <a:t>cut-off</a:t>
            </a:r>
            <a:r>
              <a:rPr lang="nb-NO" dirty="0"/>
              <a:t> </a:t>
            </a:r>
            <a:r>
              <a:rPr lang="nb-NO" dirty="0" err="1"/>
              <a:t>would</a:t>
            </a:r>
            <a:r>
              <a:rPr lang="nb-NO" dirty="0"/>
              <a:t> </a:t>
            </a:r>
            <a:r>
              <a:rPr lang="nb-NO" dirty="0" err="1"/>
              <a:t>identify</a:t>
            </a:r>
            <a:r>
              <a:rPr lang="nb-NO" dirty="0"/>
              <a:t> 94% of FH.</a:t>
            </a:r>
          </a:p>
        </p:txBody>
      </p:sp>
      <p:sp>
        <p:nvSpPr>
          <p:cNvPr id="4" name="Plassholder for lysbildenummer 3">
            <a:extLst>
              <a:ext uri="{FF2B5EF4-FFF2-40B4-BE49-F238E27FC236}">
                <a16:creationId xmlns:a16="http://schemas.microsoft.com/office/drawing/2014/main" id="{19BDC96B-C202-4AFB-C0B9-CA873540221B}"/>
              </a:ext>
            </a:extLst>
          </p:cNvPr>
          <p:cNvSpPr>
            <a:spLocks noGrp="1"/>
          </p:cNvSpPr>
          <p:nvPr>
            <p:ph type="sldNum" sz="quarter" idx="5"/>
          </p:nvPr>
        </p:nvSpPr>
        <p:spPr/>
        <p:txBody>
          <a:bodyPr/>
          <a:lstStyle/>
          <a:p>
            <a:fld id="{FED5DA84-F6D7-4BF5-B43B-5AB89F8FF5AC}" type="slidenum">
              <a:rPr lang="nb-NO" smtClean="0"/>
              <a:t>21</a:t>
            </a:fld>
            <a:endParaRPr lang="nb-NO"/>
          </a:p>
        </p:txBody>
      </p:sp>
    </p:spTree>
    <p:extLst>
      <p:ext uri="{BB962C8B-B14F-4D97-AF65-F5344CB8AC3E}">
        <p14:creationId xmlns:p14="http://schemas.microsoft.com/office/powerpoint/2010/main" val="278984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aseline="0" dirty="0"/>
              <a:t>Snakke om de siste 150 års utvikling innen for genetikken og da ikke minst teknologien som har ført oss fram til dagens kunnskap om DNA. Tittelen gjenspeiler tidsperioden som strekker seg fra Gregor Mendels forsøk til dagens </a:t>
            </a:r>
            <a:r>
              <a:rPr lang="nb-NO" sz="1200" baseline="0" dirty="0" err="1"/>
              <a:t>dypsekvensering</a:t>
            </a:r>
            <a:r>
              <a:rPr lang="nb-NO" sz="1200" baseline="0" dirty="0"/>
              <a:t> som gjør en i stand til å sekvensere menneskes totale </a:t>
            </a:r>
            <a:r>
              <a:rPr lang="nb-NO" sz="1200" baseline="0" dirty="0" err="1"/>
              <a:t>genom</a:t>
            </a:r>
            <a:r>
              <a:rPr lang="nb-NO" sz="1200" baseline="0" dirty="0"/>
              <a:t> i løpet av få dager til en pris som nærmer seg 1000 dollar og prisen vil høyst sannsynlig bli enda lavere.</a:t>
            </a:r>
            <a:endParaRPr lang="nb-NO" sz="1200" dirty="0"/>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3</a:t>
            </a:fld>
            <a:endParaRPr lang="nb-NO"/>
          </a:p>
        </p:txBody>
      </p:sp>
    </p:spTree>
    <p:extLst>
      <p:ext uri="{BB962C8B-B14F-4D97-AF65-F5344CB8AC3E}">
        <p14:creationId xmlns:p14="http://schemas.microsoft.com/office/powerpoint/2010/main" val="27472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a:buChar char="•"/>
            </a:pPr>
            <a:r>
              <a:rPr lang="nb-NO" dirty="0"/>
              <a:t> Med kodende sekvens menes </a:t>
            </a:r>
            <a:r>
              <a:rPr lang="nb-NO" baseline="0" dirty="0"/>
              <a:t>DNA-sekvensen som koder for proteiner og vi har om lag 20 000 proteinkodende gener.</a:t>
            </a:r>
          </a:p>
          <a:p>
            <a:pPr>
              <a:buFont typeface="Arial"/>
              <a:buChar char="•"/>
            </a:pPr>
            <a:r>
              <a:rPr lang="nb-NO" baseline="0" dirty="0"/>
              <a:t> Denne kunnskapen er tilkommet oss etter at det første utkastet av det humane genom ble publisert i 2001 og ytterligere studier av 1000-vis av genom har også vist at vi alle er bærere av mutasjoner som kan ”slå av” det ene kopien av genet, </a:t>
            </a:r>
            <a:r>
              <a:rPr lang="nb-NO" baseline="0" dirty="0" err="1"/>
              <a:t>dvs</a:t>
            </a:r>
            <a:r>
              <a:rPr lang="nb-NO" baseline="0" dirty="0"/>
              <a:t> en ”Loss of </a:t>
            </a:r>
            <a:r>
              <a:rPr lang="nb-NO" baseline="0" dirty="0" err="1"/>
              <a:t>function</a:t>
            </a:r>
            <a:r>
              <a:rPr lang="nb-NO" baseline="0" dirty="0"/>
              <a:t>” mutasjoner, og for om lag 20 gener er begge utgavene ”slått av”. </a:t>
            </a:r>
          </a:p>
          <a:p>
            <a:pPr>
              <a:buFont typeface="Arial"/>
              <a:buChar char="•"/>
            </a:pPr>
            <a:r>
              <a:rPr lang="nb-NO" baseline="0" dirty="0"/>
              <a:t> At vi ikke er syke må reflektere at flere gener kan vi ”greie” oss uten, mens andre gener synes å være viktigere noe som gjenspeiles i at mutasjoner i disse genene kan gi alvorlig sykdom</a:t>
            </a:r>
          </a:p>
          <a:p>
            <a:pPr>
              <a:buFont typeface="Arial"/>
              <a:buChar char="•"/>
            </a:pPr>
            <a:r>
              <a:rPr lang="nb-NO" baseline="0" dirty="0"/>
              <a:t> Studier av Trioer, </a:t>
            </a:r>
            <a:r>
              <a:rPr lang="nb-NO" baseline="0" dirty="0" err="1"/>
              <a:t>dvs</a:t>
            </a:r>
            <a:r>
              <a:rPr lang="nb-NO" baseline="0" dirty="0"/>
              <a:t> barn og foreldre har vist at det for hver generasjon forekommer 30-70 </a:t>
            </a:r>
            <a:r>
              <a:rPr lang="nb-NO" baseline="0" dirty="0" err="1"/>
              <a:t>nymutajoner</a:t>
            </a:r>
            <a:r>
              <a:rPr lang="nb-NO" baseline="0" dirty="0"/>
              <a:t> per generasjon, og antallet øker med fars alder.</a:t>
            </a:r>
          </a:p>
          <a:p>
            <a:pPr>
              <a:buFont typeface="Arial"/>
              <a:buChar char="•"/>
            </a:pPr>
            <a:endParaRPr lang="nb-NO" baseline="0" dirty="0"/>
          </a:p>
          <a:p>
            <a:r>
              <a:rPr lang="en-US" dirty="0"/>
              <a:t>Protein-coding (exon) DNA sequences comprise less than 2% of the human genome. </a:t>
            </a:r>
            <a:r>
              <a:rPr lang="en-US" dirty="0">
                <a:solidFill>
                  <a:srgbClr val="FF0000"/>
                </a:solidFill>
              </a:rPr>
              <a:t>Introns make up just over 1/4 of the human genome</a:t>
            </a:r>
            <a:r>
              <a:rPr lang="en-US" dirty="0"/>
              <a:t>.</a:t>
            </a:r>
          </a:p>
          <a:p>
            <a:endParaRPr lang="en-US" dirty="0"/>
          </a:p>
          <a:p>
            <a:r>
              <a:rPr lang="en-US" dirty="0"/>
              <a:t>Transposable elements and DNA derived from them make up about 1/2 of the human genome. Transposable elements or</a:t>
            </a:r>
            <a:r>
              <a:rPr lang="en-US" baseline="0" dirty="0"/>
              <a:t> “jumping genes” </a:t>
            </a:r>
            <a:r>
              <a:rPr lang="en-US" dirty="0"/>
              <a:t>are essentially “parasitic” DNA that resides in a host genome, taking up space in the genome but not contributing useful or functional sequences to the genome. They are the DNA </a:t>
            </a:r>
            <a:r>
              <a:rPr lang="en-US" dirty="0">
                <a:hlinkClick r:id="rId3" tooltip="Wikipedia: transposable element"/>
              </a:rPr>
              <a:t>transposons</a:t>
            </a:r>
            <a:r>
              <a:rPr lang="en-US" dirty="0"/>
              <a:t>, </a:t>
            </a:r>
            <a:r>
              <a:rPr lang="en-US" dirty="0">
                <a:hlinkClick r:id="rId4" tooltip="Wikipedia: retrotransposons"/>
              </a:rPr>
              <a:t>LTR retrotransposons</a:t>
            </a:r>
            <a:r>
              <a:rPr lang="en-US" dirty="0"/>
              <a:t>, </a:t>
            </a:r>
            <a:r>
              <a:rPr lang="en-US" dirty="0">
                <a:hlinkClick r:id="rId5" tooltip="Wikipedia: retrotransposon"/>
              </a:rPr>
              <a:t>LINEs</a:t>
            </a:r>
            <a:r>
              <a:rPr lang="en-US" dirty="0"/>
              <a:t> and </a:t>
            </a:r>
            <a:r>
              <a:rPr lang="en-US" dirty="0">
                <a:hlinkClick r:id="rId6" tooltip="Wikipedia: retrotransposons"/>
              </a:rPr>
              <a:t>SINEs</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a:solidFill>
                  <a:schemeClr val="tx1"/>
                </a:solidFill>
                <a:effectLst/>
                <a:latin typeface="+mn-lt"/>
                <a:hlinkClick r:id="rId7"/>
              </a:rPr>
              <a:t>Long terminal repeats</a:t>
            </a:r>
            <a:r>
              <a:rPr lang="en-US" u="none" dirty="0">
                <a:solidFill>
                  <a:schemeClr val="tx1"/>
                </a:solidFill>
                <a:effectLst/>
                <a:latin typeface="+mn-lt"/>
                <a:hlinkClick r:id="rId7"/>
              </a:rPr>
              <a:t> (</a:t>
            </a:r>
            <a:r>
              <a:rPr lang="en-US" b="1" u="none" dirty="0">
                <a:solidFill>
                  <a:schemeClr val="tx1"/>
                </a:solidFill>
                <a:effectLst/>
                <a:latin typeface="+mn-lt"/>
                <a:hlinkClick r:id="rId7"/>
              </a:rPr>
              <a:t>LTRs</a:t>
            </a:r>
            <a:r>
              <a:rPr lang="en-US" u="none" dirty="0">
                <a:solidFill>
                  <a:schemeClr val="tx1"/>
                </a:solidFill>
                <a:effectLst/>
                <a:latin typeface="+mn-lt"/>
                <a:hlinkClick r:id="rId7"/>
              </a:rPr>
              <a:t>) are identical sequences of DNA that repeat hundreds or thousands of times found at either end of retrotransposons or </a:t>
            </a:r>
            <a:r>
              <a:rPr lang="en-US" u="none" dirty="0" err="1">
                <a:solidFill>
                  <a:schemeClr val="tx1"/>
                </a:solidFill>
                <a:effectLst/>
                <a:latin typeface="+mn-lt"/>
                <a:hlinkClick r:id="rId7"/>
              </a:rPr>
              <a:t>proviral</a:t>
            </a:r>
            <a:r>
              <a:rPr lang="en-US" u="none" dirty="0">
                <a:solidFill>
                  <a:schemeClr val="tx1"/>
                </a:solidFill>
                <a:effectLst/>
                <a:latin typeface="+mn-lt"/>
                <a:hlinkClick r:id="rId7"/>
              </a:rPr>
              <a:t> DNA formed by reverse transcription of retroviral RNA. They are used by viruses to insert their genetic material into the host genomes.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hlinkClick r:id="rId8"/>
              </a:rPr>
              <a:t>Long interspersed nuclear elements</a:t>
            </a:r>
            <a:r>
              <a:rPr lang="en-US" dirty="0">
                <a:effectLst/>
                <a:hlinkClick r:id="rId8"/>
              </a:rPr>
              <a:t> (</a:t>
            </a:r>
            <a:r>
              <a:rPr lang="en-US" b="1" dirty="0">
                <a:effectLst/>
                <a:hlinkClick r:id="rId8"/>
              </a:rPr>
              <a:t>LINEs</a:t>
            </a:r>
            <a:r>
              <a:rPr lang="en-US" dirty="0">
                <a:effectLst/>
                <a:hlinkClick r:id="rId8"/>
              </a:rPr>
              <a:t>) are a group of non-LTR retrotransposons which are widespread in the genome of many eukaryotes. They make up around 21.1% of the human genome. LINEs make up a family of transposons, where each LINE is about 7000 base pairs long. LINEs are transcribed into mRNA and translated into protein that acts as a reverse transcriptase. The reverse transcriptase makes a DNA copy of the LINE RNA that can be integrated into the genome at a new site. The only abundant LINE in humans is LINE-1. Our genome contains an estimated 100,000 truncated and 4,000 full-length LINE-1 elements. Due to the accumulation of random mutations, the sequence of many LINEs has degenerated to the extent that they are no longer transcribed or translated. Comparisons of LINE DNA sequences can be used to date transposon insertion in the genome.</a:t>
            </a:r>
          </a:p>
          <a:p>
            <a:endParaRPr lang="en-US" dirty="0"/>
          </a:p>
          <a:p>
            <a:pPr rtl="0"/>
            <a:r>
              <a:rPr lang="en-US" b="1" dirty="0">
                <a:effectLst/>
              </a:rPr>
              <a:t>Short interspersed nuclear elements</a:t>
            </a:r>
            <a:r>
              <a:rPr lang="en-US" dirty="0">
                <a:effectLst/>
              </a:rPr>
              <a:t> (</a:t>
            </a:r>
            <a:r>
              <a:rPr lang="en-US" b="1" dirty="0">
                <a:effectLst/>
              </a:rPr>
              <a:t>SINEs</a:t>
            </a:r>
            <a:r>
              <a:rPr lang="en-US" dirty="0">
                <a:effectLst/>
              </a:rPr>
              <a:t>) are non-autonomous, </a:t>
            </a:r>
            <a:r>
              <a:rPr lang="en-US" dirty="0">
                <a:effectLst/>
                <a:hlinkClick r:id="rId9" tooltip="Non-coding DNA"/>
              </a:rPr>
              <a:t>non-coding</a:t>
            </a:r>
            <a:r>
              <a:rPr lang="en-US" dirty="0">
                <a:effectLst/>
              </a:rPr>
              <a:t> </a:t>
            </a:r>
            <a:r>
              <a:rPr lang="en-US" dirty="0">
                <a:effectLst/>
                <a:hlinkClick r:id="rId10" tooltip="Transposable element"/>
              </a:rPr>
              <a:t>transposable elements (TEs)</a:t>
            </a:r>
            <a:r>
              <a:rPr lang="en-US" dirty="0">
                <a:effectLst/>
              </a:rPr>
              <a:t> that are about 100 to 700 </a:t>
            </a:r>
            <a:r>
              <a:rPr lang="en-US" dirty="0">
                <a:effectLst/>
                <a:hlinkClick r:id="rId11" tooltip="Base pair"/>
              </a:rPr>
              <a:t>base pairs</a:t>
            </a:r>
            <a:r>
              <a:rPr lang="en-US" dirty="0">
                <a:effectLst/>
              </a:rPr>
              <a:t> in length.</a:t>
            </a:r>
            <a:r>
              <a:rPr lang="en-US" baseline="30000" dirty="0">
                <a:effectLst/>
                <a:hlinkClick r:id="rId12"/>
              </a:rPr>
              <a:t>[1]</a:t>
            </a:r>
            <a:r>
              <a:rPr lang="en-US" dirty="0">
                <a:effectLst/>
              </a:rPr>
              <a:t> They are a class of </a:t>
            </a:r>
            <a:r>
              <a:rPr lang="en-US" dirty="0">
                <a:effectLst/>
                <a:hlinkClick r:id="rId13" tooltip="Retrotransposons"/>
              </a:rPr>
              <a:t>retrotransposons</a:t>
            </a:r>
            <a:r>
              <a:rPr lang="en-US" dirty="0">
                <a:effectLst/>
              </a:rPr>
              <a:t>, DNA elements that amplify themselves throughout </a:t>
            </a:r>
            <a:r>
              <a:rPr lang="en-US" dirty="0">
                <a:effectLst/>
                <a:hlinkClick r:id="rId14" tooltip="Eukaryotic"/>
              </a:rPr>
              <a:t>eukaryotic</a:t>
            </a:r>
            <a:r>
              <a:rPr lang="en-US" dirty="0">
                <a:effectLst/>
              </a:rPr>
              <a:t> </a:t>
            </a:r>
            <a:r>
              <a:rPr lang="en-US" dirty="0">
                <a:effectLst/>
                <a:hlinkClick r:id="rId15" tooltip="Genomes"/>
              </a:rPr>
              <a:t>genomes</a:t>
            </a:r>
            <a:r>
              <a:rPr lang="en-US" dirty="0">
                <a:effectLst/>
              </a:rPr>
              <a:t>, often through </a:t>
            </a:r>
            <a:r>
              <a:rPr lang="en-US" dirty="0">
                <a:effectLst/>
                <a:hlinkClick r:id="rId16" tooltip="RNA"/>
              </a:rPr>
              <a:t>RNA</a:t>
            </a:r>
            <a:r>
              <a:rPr lang="en-US" dirty="0">
                <a:effectLst/>
              </a:rPr>
              <a:t> intermediates. </a:t>
            </a:r>
          </a:p>
          <a:p>
            <a:pPr rtl="0"/>
            <a:endParaRPr lang="en-US" dirty="0">
              <a:effectLst/>
            </a:endParaRPr>
          </a:p>
          <a:p>
            <a:pPr rtl="0"/>
            <a:r>
              <a:rPr lang="en-US" dirty="0">
                <a:effectLst/>
              </a:rPr>
              <a:t>The internal regions of SINEs originate from </a:t>
            </a:r>
            <a:r>
              <a:rPr lang="en-US" dirty="0" err="1">
                <a:effectLst/>
                <a:hlinkClick r:id="rId17" tooltip="TRNA"/>
              </a:rPr>
              <a:t>tRNA</a:t>
            </a:r>
            <a:r>
              <a:rPr lang="en-US" dirty="0">
                <a:effectLst/>
              </a:rPr>
              <a:t> and remain highly conserved, suggesting positive pressure to preserve structure and function of SINEs.</a:t>
            </a:r>
            <a:r>
              <a:rPr lang="en-US" baseline="30000" dirty="0">
                <a:effectLst/>
                <a:hlinkClick r:id="rId18"/>
              </a:rPr>
              <a:t>[2]</a:t>
            </a:r>
            <a:r>
              <a:rPr lang="en-US" dirty="0">
                <a:effectLst/>
              </a:rPr>
              <a:t> While SINEs are present in many species of vertebrates and invertebrates, SINEs are often lineage specific, making them useful markers of </a:t>
            </a:r>
            <a:r>
              <a:rPr lang="en-US" dirty="0">
                <a:effectLst/>
                <a:hlinkClick r:id="rId19" tooltip="Divergent evolution"/>
              </a:rPr>
              <a:t>divergent evolution</a:t>
            </a:r>
            <a:r>
              <a:rPr lang="en-US" dirty="0">
                <a:effectLst/>
              </a:rPr>
              <a:t> between species. Copy number variation and </a:t>
            </a:r>
            <a:r>
              <a:rPr lang="en-US" dirty="0">
                <a:effectLst/>
                <a:hlinkClick r:id="rId20" tooltip="Mutations"/>
              </a:rPr>
              <a:t>mutations</a:t>
            </a:r>
            <a:r>
              <a:rPr lang="en-US" dirty="0">
                <a:effectLst/>
              </a:rPr>
              <a:t> in the SINE sequence make it possible to construct phylogenies based on differences in SINEs between species. SINEs are also implicated in certain types of genetic disease in humans and other eukaryotes. </a:t>
            </a:r>
          </a:p>
          <a:p>
            <a:pPr rtl="0"/>
            <a:r>
              <a:rPr lang="en-US" dirty="0">
                <a:effectLst/>
              </a:rPr>
              <a:t>In essence, short interspersed nuclear elements are genetic parasites which have evolved very early in the history of eukaryotes to utilize protein machinery within the organism as well as to co-opt the machinery from similarly parasitic genomic elements. The simplicity of these elements make them incredibly successful at persisting and amplifying (through </a:t>
            </a:r>
            <a:r>
              <a:rPr lang="en-US" dirty="0" err="1">
                <a:effectLst/>
              </a:rPr>
              <a:t>retrotransposition</a:t>
            </a:r>
            <a:r>
              <a:rPr lang="en-US" dirty="0">
                <a:effectLst/>
              </a:rPr>
              <a:t>) within the genomes of eukaryotes. These “parasites” which have become ubiquitous in genomes can be very deleterious to organisms as discussed below. However, eukaryotes have been able to integrate short-interspersed nuclear elements into different signaling, metabolic and regulatory pathways and have become a great source of genetic variability. They seem to play a particularly important role in the regulation of gene expression and the creation of RNA genes as discussed in </a:t>
            </a:r>
            <a:r>
              <a:rPr lang="en-US" dirty="0" err="1">
                <a:effectLst/>
                <a:hlinkClick r:id="rId21" tooltip="SINEs: Short-Interspersed Nuclear Elements"/>
              </a:rPr>
              <a:t>Sines</a:t>
            </a:r>
            <a:r>
              <a:rPr lang="en-US" dirty="0">
                <a:effectLst/>
                <a:hlinkClick r:id="rId21" tooltip="SINEs: Short-Interspersed Nuclear Elements"/>
              </a:rPr>
              <a:t> and Gene-Regulation</a:t>
            </a:r>
            <a:r>
              <a:rPr lang="en-US" dirty="0">
                <a:effectLst/>
              </a:rPr>
              <a:t>. This regulation extends to chromatin re-organization and the regulation of genomic architecture; furthermore, the different lineages, mutations, and activity among eukaryotes make short-interspersed nuclear elements an incredible useful tool in phylogenetic analysis. </a:t>
            </a:r>
          </a:p>
          <a:p>
            <a:endParaRPr lang="en-US" dirty="0"/>
          </a:p>
          <a:p>
            <a:endParaRPr lang="en-US" dirty="0"/>
          </a:p>
          <a:p>
            <a:r>
              <a:rPr lang="en-US" dirty="0"/>
              <a:t>If the same transposable element is present in the same location in the genomes of two different species, this is strong evidence that those two species share a recent common ancestor who also had the transposable element in its genome.</a:t>
            </a:r>
          </a:p>
          <a:p>
            <a:endParaRPr lang="en-US" dirty="0"/>
          </a:p>
          <a:p>
            <a:r>
              <a:rPr lang="en-US" dirty="0"/>
              <a:t>One family of SINEs, called the </a:t>
            </a:r>
            <a:r>
              <a:rPr lang="en-US" dirty="0" err="1">
                <a:hlinkClick r:id="rId22" tooltip="Wikipedia: Alu element"/>
              </a:rPr>
              <a:t>Alu</a:t>
            </a:r>
            <a:r>
              <a:rPr lang="en-US" dirty="0">
                <a:hlinkClick r:id="rId22" tooltip="Wikipedia: Alu element"/>
              </a:rPr>
              <a:t> element</a:t>
            </a:r>
            <a:r>
              <a:rPr lang="en-US" dirty="0"/>
              <a:t>, is a 300-nucleotide sequence that is present in over 1 million copies in human and chimpanzee genomes.</a:t>
            </a:r>
          </a:p>
          <a:p>
            <a:r>
              <a:rPr lang="en-US" dirty="0"/>
              <a:t>Segmental duplications are relatively long (&gt; 1 kb; kb = 1,000 </a:t>
            </a:r>
            <a:r>
              <a:rPr lang="en-US" dirty="0" err="1"/>
              <a:t>bp</a:t>
            </a:r>
            <a:r>
              <a:rPr lang="en-US" dirty="0"/>
              <a:t>) segments of DNA that have become duplicated. These duplications create copies of genes that can mutate and acquire new functions. Gene families (e.g., alpha- and beta-hemoglobin, myoglobin) arose this way.</a:t>
            </a:r>
          </a:p>
          <a:p>
            <a:endParaRPr lang="en-US" b="1" dirty="0"/>
          </a:p>
          <a:p>
            <a:pPr rtl="0"/>
            <a:r>
              <a:rPr lang="en-US" b="1" dirty="0">
                <a:effectLst/>
              </a:rPr>
              <a:t>Heterochromatin</a:t>
            </a:r>
            <a:r>
              <a:rPr lang="en-US" dirty="0">
                <a:effectLst/>
              </a:rPr>
              <a:t> is a tightly packed form of </a:t>
            </a:r>
            <a:r>
              <a:rPr lang="en-US" dirty="0">
                <a:effectLst/>
                <a:hlinkClick r:id="rId23" tooltip="DNA"/>
              </a:rPr>
              <a:t>DNA</a:t>
            </a:r>
            <a:r>
              <a:rPr lang="en-US" dirty="0">
                <a:effectLst/>
              </a:rPr>
              <a:t> or </a:t>
            </a:r>
            <a:r>
              <a:rPr lang="en-US" i="1" dirty="0">
                <a:effectLst/>
                <a:hlinkClick r:id="rId24" tooltip="DNA condensation"/>
              </a:rPr>
              <a:t>condensed DNA</a:t>
            </a:r>
            <a:r>
              <a:rPr lang="en-US" dirty="0">
                <a:effectLst/>
              </a:rPr>
              <a:t>, which comes in multiple varieties. These varieties lie on a continuum between the two extremes of </a:t>
            </a:r>
            <a:r>
              <a:rPr lang="en-US" b="1" dirty="0">
                <a:effectLst/>
                <a:hlinkClick r:id="rId25" tooltip="Constitutive heterochromatin"/>
              </a:rPr>
              <a:t>constitutive heterochromatin</a:t>
            </a:r>
            <a:r>
              <a:rPr lang="en-US" dirty="0">
                <a:effectLst/>
              </a:rPr>
              <a:t> and </a:t>
            </a:r>
            <a:r>
              <a:rPr lang="en-US" b="1" dirty="0">
                <a:effectLst/>
                <a:hlinkClick r:id="rId26" tooltip="Facultative heterochromatin"/>
              </a:rPr>
              <a:t>facultative heterochromatin</a:t>
            </a:r>
            <a:r>
              <a:rPr lang="en-US" dirty="0">
                <a:effectLst/>
              </a:rPr>
              <a:t>. Both play a role in the </a:t>
            </a:r>
            <a:r>
              <a:rPr lang="en-US" dirty="0">
                <a:effectLst/>
                <a:hlinkClick r:id="rId27" tooltip="Gene expression"/>
              </a:rPr>
              <a:t>expression of genes</a:t>
            </a:r>
            <a:r>
              <a:rPr lang="en-US" dirty="0">
                <a:effectLst/>
              </a:rPr>
              <a:t>. Because it is tightly packed, it was thought to be inaccessible to polymerases and therefore not transcribed, however according to Volpe et al. (2002),</a:t>
            </a:r>
            <a:r>
              <a:rPr lang="en-US" baseline="30000" dirty="0">
                <a:effectLst/>
                <a:hlinkClick r:id="rId28"/>
              </a:rPr>
              <a:t>[1]</a:t>
            </a:r>
            <a:r>
              <a:rPr lang="en-US" dirty="0">
                <a:effectLst/>
              </a:rPr>
              <a:t> and many other papers since,</a:t>
            </a:r>
            <a:r>
              <a:rPr lang="en-US" baseline="30000" dirty="0">
                <a:effectLst/>
                <a:hlinkClick r:id="rId29"/>
              </a:rPr>
              <a:t>[2]</a:t>
            </a:r>
            <a:r>
              <a:rPr lang="en-US" dirty="0">
                <a:effectLst/>
              </a:rPr>
              <a:t> much of this DNA is in fact transcribed, but it is continuously turned over via </a:t>
            </a:r>
            <a:r>
              <a:rPr lang="en-US" dirty="0">
                <a:effectLst/>
                <a:hlinkClick r:id="rId30" tooltip="RNA-induced transcriptional silencing"/>
              </a:rPr>
              <a:t>RNA-induced transcriptional silencing</a:t>
            </a:r>
            <a:r>
              <a:rPr lang="en-US" dirty="0">
                <a:effectLst/>
              </a:rPr>
              <a:t> (RITS). Recent studies with </a:t>
            </a:r>
            <a:r>
              <a:rPr lang="en-US" dirty="0">
                <a:effectLst/>
                <a:hlinkClick r:id="rId31" tooltip="Electron microscope"/>
              </a:rPr>
              <a:t>electron microscopy</a:t>
            </a:r>
            <a:r>
              <a:rPr lang="en-US" dirty="0">
                <a:effectLst/>
              </a:rPr>
              <a:t> and </a:t>
            </a:r>
            <a:r>
              <a:rPr lang="en-US" dirty="0">
                <a:effectLst/>
                <a:hlinkClick r:id="rId32" tooltip="Osmium tetroxide"/>
              </a:rPr>
              <a:t>OsO</a:t>
            </a:r>
            <a:r>
              <a:rPr lang="en-US" baseline="-25000" dirty="0">
                <a:effectLst/>
                <a:hlinkClick r:id="rId32" tooltip="Osmium tetroxide"/>
              </a:rPr>
              <a:t>4</a:t>
            </a:r>
            <a:r>
              <a:rPr lang="en-US" dirty="0">
                <a:effectLst/>
              </a:rPr>
              <a:t> staining reveal that the dense packing is not due to the chromatin.</a:t>
            </a:r>
            <a:r>
              <a:rPr lang="en-US" baseline="30000" dirty="0">
                <a:effectLst/>
                <a:hlinkClick r:id="rId33"/>
              </a:rPr>
              <a:t>[3]</a:t>
            </a:r>
            <a:r>
              <a:rPr lang="en-US" dirty="0">
                <a:effectLst/>
              </a:rPr>
              <a:t> </a:t>
            </a:r>
          </a:p>
          <a:p>
            <a:pPr rtl="0"/>
            <a:r>
              <a:rPr lang="en-US" dirty="0">
                <a:effectLst/>
              </a:rPr>
              <a:t>Constitutive heterochromatin can affect the genes near itself (e.g. </a:t>
            </a:r>
            <a:r>
              <a:rPr lang="en-US" dirty="0">
                <a:effectLst/>
                <a:hlinkClick r:id="rId34" tooltip="Position-effect variegation"/>
              </a:rPr>
              <a:t>position-effect variegation</a:t>
            </a:r>
            <a:r>
              <a:rPr lang="en-US" dirty="0">
                <a:effectLst/>
              </a:rPr>
              <a:t>). It is usually </a:t>
            </a:r>
            <a:r>
              <a:rPr lang="en-US" dirty="0">
                <a:effectLst/>
                <a:hlinkClick r:id="rId35" tooltip="Repeated sequence (DNA)"/>
              </a:rPr>
              <a:t>repetitive</a:t>
            </a:r>
            <a:r>
              <a:rPr lang="en-US" dirty="0">
                <a:effectLst/>
              </a:rPr>
              <a:t> and forms structural functions such as </a:t>
            </a:r>
            <a:r>
              <a:rPr lang="en-US" dirty="0">
                <a:effectLst/>
                <a:hlinkClick r:id="rId36" tooltip="Centromeres"/>
              </a:rPr>
              <a:t>centromeres</a:t>
            </a:r>
            <a:r>
              <a:rPr lang="en-US" dirty="0">
                <a:effectLst/>
              </a:rPr>
              <a:t> or </a:t>
            </a:r>
            <a:r>
              <a:rPr lang="en-US" dirty="0">
                <a:effectLst/>
                <a:hlinkClick r:id="rId37" tooltip="Telomeres"/>
              </a:rPr>
              <a:t>telomeres</a:t>
            </a:r>
            <a:r>
              <a:rPr lang="en-US" dirty="0">
                <a:effectLst/>
              </a:rPr>
              <a:t>, in addition to acting as an attractor for other gene-expression or repression signals. </a:t>
            </a:r>
          </a:p>
          <a:p>
            <a:endParaRPr lang="en-US" b="1" dirty="0"/>
          </a:p>
          <a:p>
            <a:endParaRPr lang="en-US" b="1" dirty="0"/>
          </a:p>
          <a:p>
            <a:r>
              <a:rPr lang="en-US" b="1" dirty="0"/>
              <a:t>Is the human genome 80% “junk” or 80% functional? </a:t>
            </a:r>
            <a:endParaRPr lang="en-US" dirty="0"/>
          </a:p>
          <a:p>
            <a:r>
              <a:rPr lang="en-US" dirty="0"/>
              <a:t>Recent publication of data and papers from the </a:t>
            </a:r>
            <a:r>
              <a:rPr lang="en-US" dirty="0">
                <a:hlinkClick r:id="rId38" tooltip="Encyclopedia of DNA Elements"/>
              </a:rPr>
              <a:t>ENCODE project</a:t>
            </a:r>
            <a:r>
              <a:rPr lang="en-US" dirty="0"/>
              <a:t>, a systematic survey of the human genome variation and activity from chromatin modifications to transcription, has claimed that, contrary to previous belief, fully 80% of the human genome has at least some biochemical activity, such as transcription (</a:t>
            </a:r>
            <a:r>
              <a:rPr lang="en-US" dirty="0">
                <a:hlinkClick r:id="rId39"/>
              </a:rPr>
              <a:t>The ENCODE Project Consortium, 2012</a:t>
            </a:r>
            <a:r>
              <a:rPr lang="en-US" dirty="0"/>
              <a:t>). Indeed, many small RNAs, called </a:t>
            </a:r>
            <a:r>
              <a:rPr lang="en-US" dirty="0">
                <a:hlinkClick r:id="rId40" tooltip="Wikipedia: microRNA"/>
              </a:rPr>
              <a:t>microRNAs</a:t>
            </a:r>
            <a:r>
              <a:rPr lang="en-US" dirty="0"/>
              <a:t> (miRNAs) with important regulatory roles are transcribed from </a:t>
            </a:r>
            <a:r>
              <a:rPr lang="en-US" dirty="0" err="1"/>
              <a:t>intergenic</a:t>
            </a:r>
            <a:r>
              <a:rPr lang="en-US" dirty="0"/>
              <a:t> regions. However, these miRNAs and other regulatory RNAs comprise less than 1% of the human genome, and other studies have indicated that only 10% of the genome appears to be subject to some evolutionary constraint (review by </a:t>
            </a:r>
            <a:r>
              <a:rPr lang="en-US" dirty="0">
                <a:hlinkClick r:id="rId41" tooltip="Palazzo &amp; Gregory 2014"/>
              </a:rPr>
              <a:t>Palazzo and Gregory, 2014</a:t>
            </a:r>
            <a:r>
              <a:rPr lang="en-US" dirty="0"/>
              <a:t>).</a:t>
            </a:r>
          </a:p>
          <a:p>
            <a:pPr>
              <a:buFont typeface="Arial"/>
              <a:buChar char="•"/>
            </a:pPr>
            <a:endParaRPr lang="nb-NO" dirty="0"/>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4</a:t>
            </a:fld>
            <a:endParaRPr lang="nb-NO"/>
          </a:p>
        </p:txBody>
      </p:sp>
    </p:spTree>
    <p:extLst>
      <p:ext uri="{BB962C8B-B14F-4D97-AF65-F5344CB8AC3E}">
        <p14:creationId xmlns:p14="http://schemas.microsoft.com/office/powerpoint/2010/main" val="38010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Universelt</a:t>
            </a:r>
            <a:r>
              <a:rPr lang="nb-NO" baseline="0" dirty="0"/>
              <a:t> – samme oppbygging for alle levende vesener – vi spiser DNA daglig!!!</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 James Watson og Francis</a:t>
            </a:r>
            <a:r>
              <a:rPr lang="nb-NO" baseline="0" dirty="0"/>
              <a:t> Crick markerer seg også videre i DNA historien og senere i molekylær biologien. Det er blant annet Francis Crick som introduserer </a:t>
            </a:r>
            <a:r>
              <a:rPr lang="nb-NO" b="1" baseline="0" dirty="0"/>
              <a:t>”The Central Dogma” </a:t>
            </a:r>
            <a:r>
              <a:rPr lang="nb-NO" baseline="0" dirty="0"/>
              <a:t>som innebærer at informasjon kan gå mellom nukleinsyrer eller fra nukleinsyrer og til proteiner, men ikke fra protein til nukleinsyrer. Men senere lærer man at proteiner kan modifisere DNA og dermed påvirke genuttrykk.  </a:t>
            </a:r>
            <a:endParaRPr lang="nb-NO" dirty="0"/>
          </a:p>
          <a:p>
            <a:endParaRPr lang="nb-NO" dirty="0"/>
          </a:p>
        </p:txBody>
      </p:sp>
      <p:sp>
        <p:nvSpPr>
          <p:cNvPr id="4" name="Plassholder for lysbildenummer 3"/>
          <p:cNvSpPr>
            <a:spLocks noGrp="1"/>
          </p:cNvSpPr>
          <p:nvPr>
            <p:ph type="sldNum" sz="quarter" idx="10"/>
          </p:nvPr>
        </p:nvSpPr>
        <p:spPr/>
        <p:txBody>
          <a:bodyPr/>
          <a:lstStyle/>
          <a:p>
            <a:fld id="{3C62DD3D-4420-9743-A902-CEDBFB1022E8}"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rør per </a:t>
            </a:r>
            <a:r>
              <a:rPr lang="nb-NO" dirty="0" err="1"/>
              <a:t>ekson</a:t>
            </a:r>
            <a:r>
              <a:rPr lang="nb-NO" dirty="0"/>
              <a:t>. Dersom en skulle sekvensert</a:t>
            </a:r>
            <a:r>
              <a:rPr lang="nb-NO" baseline="0" dirty="0"/>
              <a:t> alle kodende områder ville det ha blitt mye rør bokstavelig talt.</a:t>
            </a:r>
            <a:endParaRPr lang="nb-NO" dirty="0"/>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7</a:t>
            </a:fld>
            <a:endParaRPr lang="nb-NO"/>
          </a:p>
        </p:txBody>
      </p:sp>
    </p:spTree>
    <p:extLst>
      <p:ext uri="{BB962C8B-B14F-4D97-AF65-F5344CB8AC3E}">
        <p14:creationId xmlns:p14="http://schemas.microsoft.com/office/powerpoint/2010/main" val="297182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699ECA5-25CC-44EE-99C8-089405C0CF5A}" type="slidenum">
              <a:rPr lang="nb-NO" smtClean="0"/>
              <a:pPr/>
              <a:t>8</a:t>
            </a:fld>
            <a:endParaRPr lang="nb-NO"/>
          </a:p>
        </p:txBody>
      </p:sp>
    </p:spTree>
    <p:extLst>
      <p:ext uri="{BB962C8B-B14F-4D97-AF65-F5344CB8AC3E}">
        <p14:creationId xmlns:p14="http://schemas.microsoft.com/office/powerpoint/2010/main" val="297182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9</a:t>
            </a:fld>
            <a:endParaRPr lang="nb-NO"/>
          </a:p>
        </p:txBody>
      </p:sp>
    </p:spTree>
    <p:extLst>
      <p:ext uri="{BB962C8B-B14F-4D97-AF65-F5344CB8AC3E}">
        <p14:creationId xmlns:p14="http://schemas.microsoft.com/office/powerpoint/2010/main" val="205032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11</a:t>
            </a:fld>
            <a:endParaRPr lang="nb-NO"/>
          </a:p>
        </p:txBody>
      </p:sp>
    </p:spTree>
    <p:extLst>
      <p:ext uri="{BB962C8B-B14F-4D97-AF65-F5344CB8AC3E}">
        <p14:creationId xmlns:p14="http://schemas.microsoft.com/office/powerpoint/2010/main" val="1813689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3FF05FE-4686-4401-8435-3184D20E8FD3}"/>
              </a:ext>
            </a:extLst>
          </p:cNvPr>
          <p:cNvSpPr>
            <a:spLocks noGrp="1"/>
          </p:cNvSpPr>
          <p:nvPr>
            <p:ph type="dt" sz="half" idx="10"/>
          </p:nvPr>
        </p:nvSpPr>
        <p:spPr/>
        <p:txBody>
          <a:bodyPr/>
          <a:lstStyle/>
          <a:p>
            <a:fld id="{958FF766-412E-462A-8F5D-C7E95663E47D}" type="datetimeFigureOut">
              <a:rPr lang="nb-NO" smtClean="0"/>
              <a:t>14.11.2025</a:t>
            </a:fld>
            <a:endParaRPr lang="nb-NO" dirty="0"/>
          </a:p>
        </p:txBody>
      </p:sp>
      <p:sp>
        <p:nvSpPr>
          <p:cNvPr id="5" name="Plassholder for bunntekst 4">
            <a:extLst>
              <a:ext uri="{FF2B5EF4-FFF2-40B4-BE49-F238E27FC236}">
                <a16:creationId xmlns:a16="http://schemas.microsoft.com/office/drawing/2014/main" id="{5DE55D9E-DCCB-4C6A-B993-B4E34064EF16}"/>
              </a:ext>
            </a:extLst>
          </p:cNvPr>
          <p:cNvSpPr>
            <a:spLocks noGrp="1"/>
          </p:cNvSpPr>
          <p:nvPr>
            <p:ph type="ftr" sz="quarter" idx="11"/>
          </p:nvPr>
        </p:nvSpPr>
        <p:spPr>
          <a:xfrm>
            <a:off x="3723500" y="6292742"/>
            <a:ext cx="4951373" cy="365125"/>
          </a:xfrm>
        </p:spPr>
        <p:txBody>
          <a:bodyPr/>
          <a:lstStyle/>
          <a:p>
            <a:endParaRPr lang="nb-NO" dirty="0"/>
          </a:p>
        </p:txBody>
      </p:sp>
      <p:sp>
        <p:nvSpPr>
          <p:cNvPr id="6" name="Plassholder for lysbildenummer 5">
            <a:extLst>
              <a:ext uri="{FF2B5EF4-FFF2-40B4-BE49-F238E27FC236}">
                <a16:creationId xmlns:a16="http://schemas.microsoft.com/office/drawing/2014/main" id="{8D73E658-A926-4C2C-98EE-AB70A1D0CD44}"/>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7" name="Tittel 1">
            <a:extLst>
              <a:ext uri="{FF2B5EF4-FFF2-40B4-BE49-F238E27FC236}">
                <a16:creationId xmlns:a16="http://schemas.microsoft.com/office/drawing/2014/main" id="{CFA45D2A-9AD5-4FA0-8B4D-3F277D660135}"/>
              </a:ext>
            </a:extLst>
          </p:cNvPr>
          <p:cNvSpPr>
            <a:spLocks noGrp="1"/>
          </p:cNvSpPr>
          <p:nvPr>
            <p:ph type="title"/>
          </p:nvPr>
        </p:nvSpPr>
        <p:spPr>
          <a:xfrm>
            <a:off x="1068126" y="1662031"/>
            <a:ext cx="4348607" cy="1194380"/>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8" name="Plassholder for tekst 2">
            <a:extLst>
              <a:ext uri="{FF2B5EF4-FFF2-40B4-BE49-F238E27FC236}">
                <a16:creationId xmlns:a16="http://schemas.microsoft.com/office/drawing/2014/main" id="{986C8ECE-38F8-4390-AC09-623FD14A3D4B}"/>
              </a:ext>
            </a:extLst>
          </p:cNvPr>
          <p:cNvSpPr>
            <a:spLocks noGrp="1"/>
          </p:cNvSpPr>
          <p:nvPr>
            <p:ph type="body" idx="1"/>
          </p:nvPr>
        </p:nvSpPr>
        <p:spPr>
          <a:xfrm>
            <a:off x="1068126" y="2978331"/>
            <a:ext cx="4348606" cy="1377423"/>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9" name="Plassholder for bilde 7">
            <a:extLst>
              <a:ext uri="{FF2B5EF4-FFF2-40B4-BE49-F238E27FC236}">
                <a16:creationId xmlns:a16="http://schemas.microsoft.com/office/drawing/2014/main" id="{CD529F53-5CF9-4D77-8899-65700A056663}"/>
              </a:ext>
            </a:extLst>
          </p:cNvPr>
          <p:cNvSpPr>
            <a:spLocks noGrp="1"/>
          </p:cNvSpPr>
          <p:nvPr>
            <p:ph type="pic" sz="quarter" idx="13"/>
          </p:nvPr>
        </p:nvSpPr>
        <p:spPr>
          <a:xfrm>
            <a:off x="6096001" y="1"/>
            <a:ext cx="6095999" cy="5928526"/>
          </a:xfrm>
        </p:spPr>
        <p:txBody>
          <a:bodyPr/>
          <a:lstStyle/>
          <a:p>
            <a:r>
              <a:rPr lang="nb-NO"/>
              <a:t>Klikk ikonet for å legge til et bilde</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05279" y="6204229"/>
            <a:ext cx="2098941" cy="47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8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5930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loverskrif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AA9C0BB-5039-4A1C-947B-6743E2CBA557}"/>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E30C9680-88E9-452A-BB51-C51AB99C388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B3484A42-984E-4758-86EA-2B21CC09A844}"/>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7038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57659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B4D85B6-5136-43C2-BCCA-FFE6137618B2}"/>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8CFEB4D9-AD72-4B60-95EB-31621B6E275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D57DF29E-3BF1-4C83-88E7-8D3E0A617ECE}"/>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21233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52316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3113684-BC8C-4B54-B1C4-2C234332B8B5}"/>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2BE7DA01-5E20-41BD-826E-7F328002993B}"/>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A34D5D0D-229E-4AF7-928B-37C41B666689}"/>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260000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2908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C4F0BCF0-D77D-4BAC-ACC6-E58E2771C8E7}"/>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BA8BB17A-3886-437E-B029-FA39EB4CD85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FD7AEDA9-25F3-4EBC-AEFD-6D675442CE87}"/>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94958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19536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E431200A-E5F1-4F37-8164-2FFA693ECB54}"/>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D5AB19BB-2DBF-4D3A-8459-E3D69AC64B6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75FB2E99-4EC2-4268-AB1B-CDAADA5B0418}"/>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438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0246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92211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0BD98DE-0FE7-4EE7-BD09-E062E3DFF253}"/>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B23F4A9D-4298-4A99-BC78-A135ACB9E2F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55F2F4FF-176B-4A6C-93AD-E9D9F50C6EFB}"/>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3488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9941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9F6BAA13-0830-4EAC-B836-D5C170706382}"/>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D51A3243-C799-46F9-AD23-9C216B88802E}"/>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27A667A7-0101-4FE5-B036-E06942A9051A}"/>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403782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B7FA2FC1-303A-41AE-893E-D166CE771AF2}"/>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023F59A7-2729-4B8A-AAF9-7793D2677273}"/>
              </a:ext>
            </a:extLst>
          </p:cNvPr>
          <p:cNvSpPr>
            <a:spLocks noGrp="1"/>
          </p:cNvSpPr>
          <p:nvPr>
            <p:ph idx="1"/>
          </p:nvPr>
        </p:nvSpPr>
        <p:spPr>
          <a:xfrm>
            <a:off x="838200" y="1825625"/>
            <a:ext cx="10515600" cy="366077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141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8672E4AF-E70B-4478-86F5-CE8AE7E8547B}"/>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E4FBBD37-7F67-4259-B493-0B636DB82B76}"/>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95BA5566-A5E0-4321-B599-BEB03BF1EB0F}"/>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32131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70DA433E-E19E-4759-8678-A4A2C1FDEB0B}"/>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0C9783D8-1EF3-4B37-9ED6-215985DC0D92}"/>
              </a:ext>
            </a:extLst>
          </p:cNvPr>
          <p:cNvSpPr>
            <a:spLocks noGrp="1"/>
          </p:cNvSpPr>
          <p:nvPr>
            <p:ph idx="1"/>
          </p:nvPr>
        </p:nvSpPr>
        <p:spPr>
          <a:xfrm>
            <a:off x="838200" y="1825625"/>
            <a:ext cx="10515600" cy="366077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53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Tittel 1">
            <a:extLst>
              <a:ext uri="{FF2B5EF4-FFF2-40B4-BE49-F238E27FC236}">
                <a16:creationId xmlns:a16="http://schemas.microsoft.com/office/drawing/2014/main" id="{B49A3FFB-6076-1A41-984A-4C785448D9D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a:t>Klikk for å redigere tittelstil</a:t>
            </a:r>
            <a:endParaRPr lang="nb-NO" dirty="0"/>
          </a:p>
        </p:txBody>
      </p:sp>
      <p:sp>
        <p:nvSpPr>
          <p:cNvPr id="10" name="Plassholder for innhold 2">
            <a:extLst>
              <a:ext uri="{FF2B5EF4-FFF2-40B4-BE49-F238E27FC236}">
                <a16:creationId xmlns:a16="http://schemas.microsoft.com/office/drawing/2014/main" id="{CD73630F-A3D6-904E-99E5-08307F87DE26}"/>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889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11" name="Tittel 1">
            <a:extLst>
              <a:ext uri="{FF2B5EF4-FFF2-40B4-BE49-F238E27FC236}">
                <a16:creationId xmlns:a16="http://schemas.microsoft.com/office/drawing/2014/main" id="{4431F304-E76D-3146-964B-14DFE1E9AD6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4661CA4A-8E0E-8C49-BC3E-1A4B3C985741}"/>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484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2">
            <a:extLst>
              <a:ext uri="{FF2B5EF4-FFF2-40B4-BE49-F238E27FC236}">
                <a16:creationId xmlns:a16="http://schemas.microsoft.com/office/drawing/2014/main" id="{0B3AA98A-AB8C-42AF-A30A-D209CA99F174}"/>
              </a:ext>
            </a:extLst>
          </p:cNvPr>
          <p:cNvSpPr>
            <a:spLocks noGrp="1"/>
          </p:cNvSpPr>
          <p:nvPr>
            <p:ph type="pic" sz="quarter" idx="13"/>
          </p:nvPr>
        </p:nvSpPr>
        <p:spPr>
          <a:xfrm>
            <a:off x="0" y="0"/>
            <a:ext cx="12192000" cy="5930537"/>
          </a:xfrm>
        </p:spPr>
        <p:txBody>
          <a:bodyPr/>
          <a:lstStyle/>
          <a:p>
            <a:r>
              <a:rPr lang="nb-NO"/>
              <a:t>Klikk ikonet for å legge til et bilde</a:t>
            </a:r>
          </a:p>
        </p:txBody>
      </p:sp>
    </p:spTree>
    <p:extLst>
      <p:ext uri="{BB962C8B-B14F-4D97-AF65-F5344CB8AC3E}">
        <p14:creationId xmlns:p14="http://schemas.microsoft.com/office/powerpoint/2010/main" val="719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2502-4E4A-449F-AA2C-76A83E5B0E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71747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C42E7-C7B6-4BB1-8678-1916449E110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8FC5351-58AB-4694-B2C5-C21BBC385F1E}"/>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4" name="Plassholder for bunntekst 3">
            <a:extLst>
              <a:ext uri="{FF2B5EF4-FFF2-40B4-BE49-F238E27FC236}">
                <a16:creationId xmlns:a16="http://schemas.microsoft.com/office/drawing/2014/main" id="{FD0D3338-C838-4294-B690-189DBEA7A9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A64C9D0-EBD5-4D33-BD7B-CCF2F5E153ED}"/>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279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03B7481-3688-4B04-B67E-23B7FD9FEB4B}"/>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3" name="Plassholder for bunntekst 2">
            <a:extLst>
              <a:ext uri="{FF2B5EF4-FFF2-40B4-BE49-F238E27FC236}">
                <a16:creationId xmlns:a16="http://schemas.microsoft.com/office/drawing/2014/main" id="{7F73DD26-4037-4A18-A05E-AA134B9DA9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496E061-70AD-45E6-B695-FC98F9148117}"/>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71027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D2398-FC0D-4E0C-B5AD-8C2E8FAF03F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C8449673-CC7C-4DA6-A417-52E1BA9E8A22}"/>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14.11.2025</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7">
            <a:extLst>
              <a:ext uri="{FF2B5EF4-FFF2-40B4-BE49-F238E27FC236}">
                <a16:creationId xmlns:a16="http://schemas.microsoft.com/office/drawing/2014/main" id="{A87EF4F6-FD80-4958-8E24-E37042191401}"/>
              </a:ext>
            </a:extLst>
          </p:cNvPr>
          <p:cNvSpPr>
            <a:spLocks noGrp="1"/>
          </p:cNvSpPr>
          <p:nvPr>
            <p:ph type="pic" sz="quarter" idx="13"/>
          </p:nvPr>
        </p:nvSpPr>
        <p:spPr>
          <a:xfrm>
            <a:off x="8516983" y="1"/>
            <a:ext cx="3675017" cy="5928526"/>
          </a:xfrm>
        </p:spPr>
        <p:txBody>
          <a:bodyPr/>
          <a:lstStyle/>
          <a:p>
            <a:r>
              <a:rPr lang="nb-NO"/>
              <a:t>Klikk ikonet for å legge til et bilde</a:t>
            </a:r>
          </a:p>
        </p:txBody>
      </p:sp>
    </p:spTree>
    <p:extLst>
      <p:ext uri="{BB962C8B-B14F-4D97-AF65-F5344CB8AC3E}">
        <p14:creationId xmlns:p14="http://schemas.microsoft.com/office/powerpoint/2010/main" val="18235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F13CE7-7E72-49FD-9179-672195AA84B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1C6E529-3426-4CD8-8DE8-704A002609E3}"/>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905DCFF-9452-43CA-A8F2-63B746EF635B}"/>
              </a:ext>
            </a:extLst>
          </p:cNvPr>
          <p:cNvSpPr>
            <a:spLocks noGrp="1"/>
          </p:cNvSpPr>
          <p:nvPr>
            <p:ph type="dt" sz="half" idx="2"/>
          </p:nvPr>
        </p:nvSpPr>
        <p:spPr>
          <a:xfrm>
            <a:off x="2380593" y="6292742"/>
            <a:ext cx="1200806" cy="365125"/>
          </a:xfrm>
          <a:prstGeom prst="rect">
            <a:avLst/>
          </a:prstGeom>
        </p:spPr>
        <p:txBody>
          <a:bodyPr vert="horz" lIns="91440" tIns="45720" rIns="91440" bIns="45720" rtlCol="0" anchor="ctr"/>
          <a:lstStyle>
            <a:lvl1pPr algn="l">
              <a:defRPr sz="1200" b="1">
                <a:solidFill>
                  <a:srgbClr val="004A93"/>
                </a:solidFill>
              </a:defRPr>
            </a:lvl1pPr>
          </a:lstStyle>
          <a:p>
            <a:fld id="{958FF766-412E-462A-8F5D-C7E95663E47D}" type="datetimeFigureOut">
              <a:rPr lang="nb-NO" smtClean="0"/>
              <a:pPr/>
              <a:t>14.11.2025</a:t>
            </a:fld>
            <a:endParaRPr lang="nb-NO" dirty="0"/>
          </a:p>
        </p:txBody>
      </p:sp>
      <p:sp>
        <p:nvSpPr>
          <p:cNvPr id="5" name="Plassholder for bunntekst 4">
            <a:extLst>
              <a:ext uri="{FF2B5EF4-FFF2-40B4-BE49-F238E27FC236}">
                <a16:creationId xmlns:a16="http://schemas.microsoft.com/office/drawing/2014/main" id="{E2F726A0-91AD-490D-8F7E-2F883D0BDC06}"/>
              </a:ext>
            </a:extLst>
          </p:cNvPr>
          <p:cNvSpPr>
            <a:spLocks noGrp="1"/>
          </p:cNvSpPr>
          <p:nvPr>
            <p:ph type="ftr" sz="quarter" idx="3"/>
          </p:nvPr>
        </p:nvSpPr>
        <p:spPr>
          <a:xfrm>
            <a:off x="3723500" y="6292742"/>
            <a:ext cx="6208704" cy="365125"/>
          </a:xfrm>
          <a:prstGeom prst="rect">
            <a:avLst/>
          </a:prstGeom>
        </p:spPr>
        <p:txBody>
          <a:bodyPr vert="horz" lIns="91440" tIns="45720" rIns="91440" bIns="45720" rtlCol="0" anchor="ctr"/>
          <a:lstStyle>
            <a:lvl1pPr algn="ctr">
              <a:defRPr sz="1200" b="1">
                <a:solidFill>
                  <a:srgbClr val="004A93"/>
                </a:solidFill>
              </a:defRPr>
            </a:lvl1pPr>
          </a:lstStyle>
          <a:p>
            <a:endParaRPr lang="nb-NO" dirty="0"/>
          </a:p>
        </p:txBody>
      </p:sp>
      <p:sp>
        <p:nvSpPr>
          <p:cNvPr id="6" name="Plassholder for lysbildenummer 5">
            <a:extLst>
              <a:ext uri="{FF2B5EF4-FFF2-40B4-BE49-F238E27FC236}">
                <a16:creationId xmlns:a16="http://schemas.microsoft.com/office/drawing/2014/main" id="{76EDB195-5C8F-492E-BE84-4A9C1B3F7A90}"/>
              </a:ext>
            </a:extLst>
          </p:cNvPr>
          <p:cNvSpPr>
            <a:spLocks noGrp="1"/>
          </p:cNvSpPr>
          <p:nvPr>
            <p:ph type="sldNum" sz="quarter" idx="4"/>
          </p:nvPr>
        </p:nvSpPr>
        <p:spPr>
          <a:xfrm>
            <a:off x="10074303" y="6292742"/>
            <a:ext cx="859083" cy="365125"/>
          </a:xfrm>
          <a:prstGeom prst="rect">
            <a:avLst/>
          </a:prstGeom>
        </p:spPr>
        <p:txBody>
          <a:bodyPr vert="horz" lIns="91440" tIns="45720" rIns="91440" bIns="45720" rtlCol="0" anchor="ctr"/>
          <a:lstStyle>
            <a:lvl1pPr algn="r">
              <a:defRPr sz="1200" b="1">
                <a:solidFill>
                  <a:srgbClr val="004A93"/>
                </a:solidFill>
              </a:defRPr>
            </a:lvl1pPr>
          </a:lstStyle>
          <a:p>
            <a:fld id="{06668B70-52D5-4929-987C-994778F03EBF}" type="slidenum">
              <a:rPr lang="nb-NO" smtClean="0"/>
              <a:pPr/>
              <a:t>‹#›</a:t>
            </a:fld>
            <a:endParaRPr lang="nb-NO" dirty="0"/>
          </a:p>
        </p:txBody>
      </p:sp>
      <p:pic>
        <p:nvPicPr>
          <p:cNvPr id="10" name="Bilde 9">
            <a:extLst>
              <a:ext uri="{FF2B5EF4-FFF2-40B4-BE49-F238E27FC236}">
                <a16:creationId xmlns:a16="http://schemas.microsoft.com/office/drawing/2014/main" id="{DEDE010E-7568-42CB-990A-AAD7ACCD914C}"/>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84935" y="6292868"/>
            <a:ext cx="1698307" cy="360432"/>
          </a:xfrm>
          <a:prstGeom prst="rect">
            <a:avLst/>
          </a:prstGeom>
        </p:spPr>
      </p:pic>
      <p:pic>
        <p:nvPicPr>
          <p:cNvPr id="12" name="Bilde 11">
            <a:extLst>
              <a:ext uri="{FF2B5EF4-FFF2-40B4-BE49-F238E27FC236}">
                <a16:creationId xmlns:a16="http://schemas.microsoft.com/office/drawing/2014/main" id="{7BE4884A-7C66-4471-9DC2-28A0785C029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1075486" y="6256460"/>
            <a:ext cx="474315" cy="416546"/>
          </a:xfrm>
          <a:prstGeom prst="rect">
            <a:avLst/>
          </a:prstGeom>
        </p:spPr>
      </p:pic>
      <p:pic>
        <p:nvPicPr>
          <p:cNvPr id="9" name="Picture 2"/>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8805279" y="6204229"/>
            <a:ext cx="2098941" cy="47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95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1" r:id="rId4"/>
    <p:sldLayoutId id="2147483672" r:id="rId5"/>
    <p:sldLayoutId id="2147483670" r:id="rId6"/>
    <p:sldLayoutId id="2147483654" r:id="rId7"/>
    <p:sldLayoutId id="2147483655" r:id="rId8"/>
    <p:sldLayoutId id="2147483651" r:id="rId9"/>
    <p:sldLayoutId id="2147483674" r:id="rId10"/>
    <p:sldLayoutId id="2147483660" r:id="rId11"/>
    <p:sldLayoutId id="2147483675" r:id="rId12"/>
    <p:sldLayoutId id="2147483661" r:id="rId13"/>
    <p:sldLayoutId id="2147483676" r:id="rId14"/>
    <p:sldLayoutId id="2147483673" r:id="rId15"/>
    <p:sldLayoutId id="2147483677" r:id="rId16"/>
    <p:sldLayoutId id="2147483664" r:id="rId17"/>
    <p:sldLayoutId id="2147483678" r:id="rId18"/>
    <p:sldLayoutId id="2147483665" r:id="rId19"/>
    <p:sldLayoutId id="2147483679" r:id="rId20"/>
    <p:sldLayoutId id="2147483666" r:id="rId21"/>
    <p:sldLayoutId id="2147483680" r:id="rId22"/>
    <p:sldLayoutId id="2147483667" r:id="rId23"/>
    <p:sldLayoutId id="2147483681" r:id="rId24"/>
    <p:sldLayoutId id="2147483668" r:id="rId25"/>
    <p:sldLayoutId id="2147483682" r:id="rId26"/>
  </p:sldLayoutIdLst>
  <p:txStyles>
    <p:title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utsouthwestern.edu/bg50/"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1.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9.jpe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doi.org/10.1093/eurheartj/ehaf815"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doi.org/10.1093/eurheartj/ehaf8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93/eurheartj/ehaf815" TargetMode="External"/><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journals.lww.com/co-lipidology/fulltext/2024/12000/universal_screening_for_familial.3.aspx"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wYDLv-rgAhXqwcQBHVkhCXsQjRx6BAgBEAU&amp;url=https://www.wikiart.org/en/leonardo-da-vinci/the-proportions-of-the-human-figure-the-vitruvian-man-1492&amp;psig=AOvVaw10efbVmpeRsLAFv5RYA7U-&amp;ust=1551857872611166"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3.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2900515" y="1120895"/>
            <a:ext cx="6302478" cy="1641970"/>
          </a:xfrm>
          <a:prstGeom prst="rect">
            <a:avLst/>
          </a:prstGeom>
        </p:spPr>
        <p:txBody>
          <a:bodyPr>
            <a:noAutofit/>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a:lstStyle>
          <a:p>
            <a:pPr algn="ctr"/>
            <a:r>
              <a:rPr lang="nb-NO" sz="4800" b="1" dirty="0">
                <a:solidFill>
                  <a:schemeClr val="accent1">
                    <a:lumMod val="75000"/>
                  </a:schemeClr>
                </a:solidFill>
                <a:latin typeface="+mn-lt"/>
              </a:rPr>
              <a:t>Litt om DNA, men mest om familiær hyperkolesterolemi</a:t>
            </a:r>
            <a:endParaRPr lang="nb-NO" sz="4800" b="1" i="1" dirty="0">
              <a:solidFill>
                <a:schemeClr val="accent1">
                  <a:lumMod val="75000"/>
                </a:schemeClr>
              </a:solidFill>
              <a:latin typeface="+mn-lt"/>
            </a:endParaRPr>
          </a:p>
        </p:txBody>
      </p:sp>
      <p:sp>
        <p:nvSpPr>
          <p:cNvPr id="5" name="Undertittel 2"/>
          <p:cNvSpPr txBox="1">
            <a:spLocks/>
          </p:cNvSpPr>
          <p:nvPr/>
        </p:nvSpPr>
        <p:spPr>
          <a:xfrm>
            <a:off x="2895600" y="3701845"/>
            <a:ext cx="6400800" cy="1752600"/>
          </a:xfrm>
          <a:prstGeom prst="rect">
            <a:avLst/>
          </a:prstGeom>
        </p:spPr>
        <p:txBody>
          <a:bodyPr>
            <a:normAutofit lnSpcReduction="1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nb-NO" sz="2400" b="1" kern="0" dirty="0">
                <a:latin typeface="Calibri"/>
                <a:cs typeface="Calibri"/>
              </a:rPr>
              <a:t>Knut Erik Berge,</a:t>
            </a:r>
          </a:p>
          <a:p>
            <a:pPr marL="0" indent="0" algn="ctr">
              <a:buNone/>
            </a:pPr>
            <a:r>
              <a:rPr lang="nb-NO" sz="2400" b="1" kern="0" dirty="0">
                <a:latin typeface="Calibri"/>
                <a:cs typeface="Calibri"/>
              </a:rPr>
              <a:t>Enhet for hjertegenetikk, </a:t>
            </a:r>
          </a:p>
          <a:p>
            <a:pPr marL="0" indent="0" algn="ctr">
              <a:buNone/>
            </a:pPr>
            <a:r>
              <a:rPr lang="nb-NO" sz="2400" b="1" kern="0" dirty="0">
                <a:latin typeface="Calibri"/>
                <a:cs typeface="Calibri"/>
              </a:rPr>
              <a:t>Avdeling for medisinsk genetikk, </a:t>
            </a:r>
          </a:p>
          <a:p>
            <a:pPr marL="0" indent="0" algn="ctr">
              <a:buNone/>
            </a:pPr>
            <a:r>
              <a:rPr lang="nb-NO" sz="2400" b="1" kern="0" dirty="0">
                <a:latin typeface="Calibri"/>
                <a:cs typeface="Calibri"/>
              </a:rPr>
              <a:t>Oslo universitetssykehus Ullevål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rown &amp; Goldstein: Celebrating 50 Years of Partnership - UT Southwestern,  Dallas, 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165" y="1928148"/>
            <a:ext cx="5492935" cy="2380272"/>
          </a:xfrm>
          <a:prstGeom prst="rect">
            <a:avLst/>
          </a:prstGeom>
          <a:noFill/>
          <a:extLst>
            <a:ext uri="{909E8E84-426E-40DD-AFC4-6F175D3DCCD1}">
              <a14:hiddenFill xmlns:a14="http://schemas.microsoft.com/office/drawing/2010/main">
                <a:solidFill>
                  <a:srgbClr val="FFFFFF"/>
                </a:solidFill>
              </a14:hiddenFill>
            </a:ext>
          </a:extLst>
        </p:spPr>
      </p:pic>
      <p:sp>
        <p:nvSpPr>
          <p:cNvPr id="4" name="Tittel 3"/>
          <p:cNvSpPr>
            <a:spLocks noGrp="1"/>
          </p:cNvSpPr>
          <p:nvPr>
            <p:ph type="title"/>
          </p:nvPr>
        </p:nvSpPr>
        <p:spPr/>
        <p:txBody>
          <a:bodyPr>
            <a:normAutofit/>
          </a:bodyPr>
          <a:lstStyle/>
          <a:p>
            <a:r>
              <a:rPr lang="en-US" sz="4000" dirty="0"/>
              <a:t>Brown &amp; Goldstein – de </a:t>
            </a:r>
            <a:r>
              <a:rPr lang="en-US" sz="4000" dirty="0" err="1"/>
              <a:t>som</a:t>
            </a:r>
            <a:r>
              <a:rPr lang="en-US" sz="4000" dirty="0"/>
              <a:t> </a:t>
            </a:r>
            <a:r>
              <a:rPr lang="en-US" sz="4000" dirty="0" err="1"/>
              <a:t>fant</a:t>
            </a:r>
            <a:r>
              <a:rPr lang="en-US" sz="4000" dirty="0"/>
              <a:t> </a:t>
            </a:r>
            <a:r>
              <a:rPr lang="en-US" sz="4000" dirty="0" err="1"/>
              <a:t>årsaken</a:t>
            </a:r>
            <a:r>
              <a:rPr lang="en-US" sz="4000" dirty="0"/>
              <a:t> </a:t>
            </a:r>
            <a:r>
              <a:rPr lang="en-US" sz="4000" dirty="0" err="1"/>
              <a:t>til</a:t>
            </a:r>
            <a:r>
              <a:rPr lang="en-US" sz="4000" dirty="0"/>
              <a:t> FH</a:t>
            </a:r>
          </a:p>
        </p:txBody>
      </p:sp>
      <p:sp>
        <p:nvSpPr>
          <p:cNvPr id="5" name="Plassholder for innhold 4"/>
          <p:cNvSpPr>
            <a:spLocks noGrp="1"/>
          </p:cNvSpPr>
          <p:nvPr>
            <p:ph sz="half" idx="1"/>
          </p:nvPr>
        </p:nvSpPr>
        <p:spPr>
          <a:xfrm>
            <a:off x="480389" y="1776785"/>
            <a:ext cx="5369120" cy="3807938"/>
          </a:xfrm>
        </p:spPr>
        <p:txBody>
          <a:bodyPr>
            <a:normAutofit/>
          </a:bodyPr>
          <a:lstStyle/>
          <a:p>
            <a:r>
              <a:rPr lang="nb-NO" sz="2000" dirty="0"/>
              <a:t>Møttes i turnus på 60-tallet.</a:t>
            </a:r>
          </a:p>
          <a:p>
            <a:r>
              <a:rPr lang="nb-NO" sz="2000" dirty="0"/>
              <a:t>To søsken på 6 og 8 år med xanthomer, skyhøye kolesterolverdier og hjerteinfarkt vekket deres nysgjerrighet.</a:t>
            </a:r>
          </a:p>
          <a:p>
            <a:r>
              <a:rPr lang="nb-NO" sz="2000" dirty="0"/>
              <a:t>Samarbeidet siden 1972 og </a:t>
            </a:r>
            <a:r>
              <a:rPr lang="nb-NO" sz="2000" b="1" i="1" dirty="0"/>
              <a:t>finner ut at FH skyldes redusert opptak av LDL pga. mutasjoner i LDL-reseptorgenet.</a:t>
            </a:r>
          </a:p>
          <a:p>
            <a:r>
              <a:rPr lang="nb-NO" sz="2000" dirty="0"/>
              <a:t>Tildeles Nobelprisen i 1985 – </a:t>
            </a:r>
            <a:r>
              <a:rPr lang="nb-NO" sz="2000" b="1" dirty="0">
                <a:solidFill>
                  <a:srgbClr val="FF0000"/>
                </a:solidFill>
              </a:rPr>
              <a:t>40 år siden</a:t>
            </a:r>
            <a:r>
              <a:rPr lang="nb-NO" sz="2000" dirty="0"/>
              <a:t>!</a:t>
            </a:r>
          </a:p>
          <a:p>
            <a:r>
              <a:rPr lang="nb-NO" sz="2000" dirty="0"/>
              <a:t>Har samarbeidet &gt; 50 år!!! </a:t>
            </a:r>
          </a:p>
        </p:txBody>
      </p:sp>
      <p:sp>
        <p:nvSpPr>
          <p:cNvPr id="7" name="Rektangel 6"/>
          <p:cNvSpPr/>
          <p:nvPr/>
        </p:nvSpPr>
        <p:spPr>
          <a:xfrm>
            <a:off x="6379596" y="4407380"/>
            <a:ext cx="6096000" cy="276999"/>
          </a:xfrm>
          <a:prstGeom prst="rect">
            <a:avLst/>
          </a:prstGeom>
        </p:spPr>
        <p:txBody>
          <a:bodyPr>
            <a:spAutoFit/>
          </a:bodyPr>
          <a:lstStyle/>
          <a:p>
            <a:r>
              <a:rPr lang="en-US" sz="1200" dirty="0">
                <a:hlinkClick r:id="rId3"/>
              </a:rPr>
              <a:t>Brown &amp; Goldstein: Celebrating 50 Years of Partnership - UT Southwestern, Dallas, Texas</a:t>
            </a:r>
            <a:endParaRPr lang="en-US" sz="1200" dirty="0"/>
          </a:p>
        </p:txBody>
      </p:sp>
    </p:spTree>
    <p:extLst>
      <p:ext uri="{BB962C8B-B14F-4D97-AF65-F5344CB8AC3E}">
        <p14:creationId xmlns:p14="http://schemas.microsoft.com/office/powerpoint/2010/main" val="2561996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102"/>
          <p:cNvGrpSpPr>
            <a:grpSpLocks/>
          </p:cNvGrpSpPr>
          <p:nvPr/>
        </p:nvGrpSpPr>
        <p:grpSpPr bwMode="auto">
          <a:xfrm>
            <a:off x="4041383" y="3157537"/>
            <a:ext cx="3744914" cy="2376488"/>
            <a:chOff x="179388" y="3860800"/>
            <a:chExt cx="3744914" cy="2376488"/>
          </a:xfrm>
        </p:grpSpPr>
        <p:grpSp>
          <p:nvGrpSpPr>
            <p:cNvPr id="6" name="Group 3"/>
            <p:cNvGrpSpPr>
              <a:grpSpLocks/>
            </p:cNvGrpSpPr>
            <p:nvPr/>
          </p:nvGrpSpPr>
          <p:grpSpPr bwMode="auto">
            <a:xfrm>
              <a:off x="179388" y="3860800"/>
              <a:ext cx="3744914" cy="2376488"/>
              <a:chOff x="113" y="2568"/>
              <a:chExt cx="2359" cy="1497"/>
            </a:xfrm>
          </p:grpSpPr>
          <p:sp>
            <p:nvSpPr>
              <p:cNvPr id="8" name="Oval 4"/>
              <p:cNvSpPr>
                <a:spLocks noChangeArrowheads="1"/>
              </p:cNvSpPr>
              <p:nvPr/>
            </p:nvSpPr>
            <p:spPr bwMode="auto">
              <a:xfrm>
                <a:off x="612" y="2976"/>
                <a:ext cx="1860" cy="1089"/>
              </a:xfrm>
              <a:prstGeom prst="ellipse">
                <a:avLst/>
              </a:prstGeom>
              <a:solidFill>
                <a:schemeClr val="bg1"/>
              </a:solidFill>
              <a:ln w="25400">
                <a:solidFill>
                  <a:schemeClr val="tx1"/>
                </a:solidFill>
                <a:round/>
                <a:headEnd/>
                <a:tailEnd/>
              </a:ln>
            </p:spPr>
            <p:txBody>
              <a:bodyPr wrap="none" anchor="ctr">
                <a:prstTxWarp prst="textNoShape">
                  <a:avLst/>
                </a:prstTxWarp>
              </a:bodyPr>
              <a:lstStyle/>
              <a:p>
                <a:endParaRPr lang="nn-NO"/>
              </a:p>
            </p:txBody>
          </p:sp>
          <p:grpSp>
            <p:nvGrpSpPr>
              <p:cNvPr id="9" name="Group 5"/>
              <p:cNvGrpSpPr>
                <a:grpSpLocks/>
              </p:cNvGrpSpPr>
              <p:nvPr/>
            </p:nvGrpSpPr>
            <p:grpSpPr bwMode="auto">
              <a:xfrm rot="2729081">
                <a:off x="782" y="2625"/>
                <a:ext cx="514" cy="400"/>
                <a:chOff x="440" y="1344"/>
                <a:chExt cx="514" cy="400"/>
              </a:xfrm>
            </p:grpSpPr>
            <p:grpSp>
              <p:nvGrpSpPr>
                <p:cNvPr id="22" name="Group 6"/>
                <p:cNvGrpSpPr>
                  <a:grpSpLocks/>
                </p:cNvGrpSpPr>
                <p:nvPr/>
              </p:nvGrpSpPr>
              <p:grpSpPr bwMode="auto">
                <a:xfrm rot="-2764829">
                  <a:off x="498" y="1286"/>
                  <a:ext cx="273" cy="390"/>
                  <a:chOff x="298" y="708"/>
                  <a:chExt cx="273" cy="390"/>
                </a:xfrm>
              </p:grpSpPr>
              <p:sp>
                <p:nvSpPr>
                  <p:cNvPr id="27" name="AutoShape 7"/>
                  <p:cNvSpPr>
                    <a:spLocks noChangeArrowheads="1"/>
                  </p:cNvSpPr>
                  <p:nvPr/>
                </p:nvSpPr>
                <p:spPr bwMode="auto">
                  <a:xfrm flipV="1">
                    <a:off x="358" y="962"/>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28" name="Group 8"/>
                  <p:cNvGrpSpPr>
                    <a:grpSpLocks/>
                  </p:cNvGrpSpPr>
                  <p:nvPr/>
                </p:nvGrpSpPr>
                <p:grpSpPr bwMode="auto">
                  <a:xfrm>
                    <a:off x="298" y="708"/>
                    <a:ext cx="273" cy="272"/>
                    <a:chOff x="4240" y="2476"/>
                    <a:chExt cx="454" cy="453"/>
                  </a:xfrm>
                </p:grpSpPr>
                <p:sp>
                  <p:nvSpPr>
                    <p:cNvPr id="29" name="Oval 9"/>
                    <p:cNvSpPr>
                      <a:spLocks noChangeArrowheads="1"/>
                    </p:cNvSpPr>
                    <p:nvPr/>
                  </p:nvSpPr>
                  <p:spPr bwMode="auto">
                    <a:xfrm>
                      <a:off x="4240" y="2476"/>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30" name="Text Box 10"/>
                    <p:cNvSpPr txBox="1">
                      <a:spLocks noChangeArrowheads="1"/>
                    </p:cNvSpPr>
                    <p:nvPr/>
                  </p:nvSpPr>
                  <p:spPr bwMode="auto">
                    <a:xfrm>
                      <a:off x="4284" y="2580"/>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grpSp>
              <p:nvGrpSpPr>
                <p:cNvPr id="23" name="Group 11"/>
                <p:cNvGrpSpPr>
                  <a:grpSpLocks/>
                </p:cNvGrpSpPr>
                <p:nvPr/>
              </p:nvGrpSpPr>
              <p:grpSpPr bwMode="auto">
                <a:xfrm rot="-2953606">
                  <a:off x="713" y="1502"/>
                  <a:ext cx="180" cy="303"/>
                  <a:chOff x="964" y="1577"/>
                  <a:chExt cx="539" cy="888"/>
                </a:xfrm>
              </p:grpSpPr>
              <p:sp>
                <p:nvSpPr>
                  <p:cNvPr id="24" name="Line 12"/>
                  <p:cNvSpPr>
                    <a:spLocks noChangeShapeType="1"/>
                  </p:cNvSpPr>
                  <p:nvPr/>
                </p:nvSpPr>
                <p:spPr bwMode="auto">
                  <a:xfrm>
                    <a:off x="964" y="1577"/>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25" name="Line 13"/>
                  <p:cNvSpPr>
                    <a:spLocks noChangeShapeType="1"/>
                  </p:cNvSpPr>
                  <p:nvPr/>
                </p:nvSpPr>
                <p:spPr bwMode="auto">
                  <a:xfrm flipH="1">
                    <a:off x="1231" y="1577"/>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26" name="Line 14"/>
                  <p:cNvSpPr>
                    <a:spLocks noChangeShapeType="1"/>
                  </p:cNvSpPr>
                  <p:nvPr/>
                </p:nvSpPr>
                <p:spPr bwMode="auto">
                  <a:xfrm>
                    <a:off x="1237" y="1968"/>
                    <a:ext cx="0" cy="49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grpSp>
          <p:grpSp>
            <p:nvGrpSpPr>
              <p:cNvPr id="10" name="Group 15"/>
              <p:cNvGrpSpPr>
                <a:grpSpLocks/>
              </p:cNvGrpSpPr>
              <p:nvPr/>
            </p:nvGrpSpPr>
            <p:grpSpPr bwMode="auto">
              <a:xfrm rot="-2953606">
                <a:off x="582" y="3036"/>
                <a:ext cx="180" cy="312"/>
                <a:chOff x="1002" y="1581"/>
                <a:chExt cx="539" cy="911"/>
              </a:xfrm>
            </p:grpSpPr>
            <p:sp>
              <p:nvSpPr>
                <p:cNvPr id="19" name="Line 16"/>
                <p:cNvSpPr>
                  <a:spLocks noChangeShapeType="1"/>
                </p:cNvSpPr>
                <p:nvPr/>
              </p:nvSpPr>
              <p:spPr bwMode="auto">
                <a:xfrm>
                  <a:off x="1002" y="1582"/>
                  <a:ext cx="272" cy="41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20" name="Line 17"/>
                <p:cNvSpPr>
                  <a:spLocks noChangeShapeType="1"/>
                </p:cNvSpPr>
                <p:nvPr/>
              </p:nvSpPr>
              <p:spPr bwMode="auto">
                <a:xfrm flipH="1">
                  <a:off x="1269" y="1581"/>
                  <a:ext cx="272" cy="41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21" name="Line 18"/>
                <p:cNvSpPr>
                  <a:spLocks noChangeShapeType="1"/>
                </p:cNvSpPr>
                <p:nvPr/>
              </p:nvSpPr>
              <p:spPr bwMode="auto">
                <a:xfrm>
                  <a:off x="1281" y="1992"/>
                  <a:ext cx="0" cy="50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grpSp>
            <p:nvGrpSpPr>
              <p:cNvPr id="11" name="Group 19"/>
              <p:cNvGrpSpPr>
                <a:grpSpLocks/>
              </p:cNvGrpSpPr>
              <p:nvPr/>
            </p:nvGrpSpPr>
            <p:grpSpPr bwMode="auto">
              <a:xfrm>
                <a:off x="174" y="2709"/>
                <a:ext cx="303" cy="313"/>
                <a:chOff x="174" y="2709"/>
                <a:chExt cx="303" cy="313"/>
              </a:xfrm>
            </p:grpSpPr>
            <p:sp>
              <p:nvSpPr>
                <p:cNvPr id="15" name="AutoShape 20"/>
                <p:cNvSpPr>
                  <a:spLocks noChangeArrowheads="1"/>
                </p:cNvSpPr>
                <p:nvPr/>
              </p:nvSpPr>
              <p:spPr bwMode="auto">
                <a:xfrm>
                  <a:off x="295" y="2840"/>
                  <a:ext cx="182" cy="182"/>
                </a:xfrm>
                <a:prstGeom prst="plus">
                  <a:avLst>
                    <a:gd name="adj" fmla="val 25000"/>
                  </a:avLst>
                </a:prstGeom>
                <a:solidFill>
                  <a:srgbClr val="FF0000"/>
                </a:solidFill>
                <a:ln w="9525">
                  <a:solidFill>
                    <a:schemeClr val="tx1"/>
                  </a:solidFill>
                  <a:miter lim="800000"/>
                  <a:headEnd/>
                  <a:tailEnd/>
                </a:ln>
              </p:spPr>
              <p:txBody>
                <a:bodyPr wrap="none" anchor="ctr">
                  <a:prstTxWarp prst="textNoShape">
                    <a:avLst/>
                  </a:prstTxWarp>
                </a:bodyPr>
                <a:lstStyle/>
                <a:p>
                  <a:endParaRPr lang="nn-NO"/>
                </a:p>
              </p:txBody>
            </p:sp>
            <p:grpSp>
              <p:nvGrpSpPr>
                <p:cNvPr id="16" name="Group 21"/>
                <p:cNvGrpSpPr>
                  <a:grpSpLocks/>
                </p:cNvGrpSpPr>
                <p:nvPr/>
              </p:nvGrpSpPr>
              <p:grpSpPr bwMode="auto">
                <a:xfrm rot="-2764829">
                  <a:off x="174" y="2709"/>
                  <a:ext cx="272" cy="272"/>
                  <a:chOff x="4241" y="2478"/>
                  <a:chExt cx="453" cy="453"/>
                </a:xfrm>
              </p:grpSpPr>
              <p:sp>
                <p:nvSpPr>
                  <p:cNvPr id="17" name="Oval 22"/>
                  <p:cNvSpPr>
                    <a:spLocks noChangeArrowheads="1"/>
                  </p:cNvSpPr>
                  <p:nvPr/>
                </p:nvSpPr>
                <p:spPr bwMode="auto">
                  <a:xfrm>
                    <a:off x="4241" y="2478"/>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18" name="Text Box 23"/>
                  <p:cNvSpPr txBox="1">
                    <a:spLocks noChangeArrowheads="1"/>
                  </p:cNvSpPr>
                  <p:nvPr/>
                </p:nvSpPr>
                <p:spPr bwMode="auto">
                  <a:xfrm>
                    <a:off x="4283" y="2583"/>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sp>
            <p:nvSpPr>
              <p:cNvPr id="12" name="Text Box 24"/>
              <p:cNvSpPr txBox="1">
                <a:spLocks noChangeArrowheads="1"/>
              </p:cNvSpPr>
              <p:nvPr/>
            </p:nvSpPr>
            <p:spPr bwMode="auto">
              <a:xfrm>
                <a:off x="793" y="3310"/>
                <a:ext cx="1550" cy="233"/>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nb-NO" dirty="0">
                    <a:ea typeface="ヒラギノ角ゴ Pro W3" pitchFamily="-65" charset="-128"/>
                    <a:cs typeface="ヒラギノ角ゴ Pro W3" pitchFamily="-65" charset="-128"/>
                  </a:rPr>
                  <a:t>Familiær defekt APOB</a:t>
                </a:r>
              </a:p>
            </p:txBody>
          </p:sp>
          <p:sp>
            <p:nvSpPr>
              <p:cNvPr id="13" name="Line 25"/>
              <p:cNvSpPr>
                <a:spLocks noChangeShapeType="1"/>
              </p:cNvSpPr>
              <p:nvPr/>
            </p:nvSpPr>
            <p:spPr bwMode="auto">
              <a:xfrm flipV="1">
                <a:off x="281" y="3082"/>
                <a:ext cx="104" cy="386"/>
              </a:xfrm>
              <a:prstGeom prst="line">
                <a:avLst/>
              </a:prstGeom>
              <a:noFill/>
              <a:ln w="9525">
                <a:solidFill>
                  <a:schemeClr val="tx1"/>
                </a:solidFill>
                <a:round/>
                <a:headEnd/>
                <a:tailEnd type="triangle" w="med" len="med"/>
              </a:ln>
            </p:spPr>
            <p:txBody>
              <a:bodyPr>
                <a:prstTxWarp prst="textNoShape">
                  <a:avLst/>
                </a:prstTxWarp>
              </a:bodyPr>
              <a:lstStyle/>
              <a:p>
                <a:pPr>
                  <a:defRPr/>
                </a:pPr>
                <a:endParaRPr lang="nb-NO">
                  <a:ea typeface="+mn-ea"/>
                  <a:cs typeface="+mn-cs"/>
                </a:endParaRPr>
              </a:p>
            </p:txBody>
          </p:sp>
          <p:sp>
            <p:nvSpPr>
              <p:cNvPr id="14" name="Text Box 26"/>
              <p:cNvSpPr txBox="1">
                <a:spLocks noChangeArrowheads="1"/>
              </p:cNvSpPr>
              <p:nvPr/>
            </p:nvSpPr>
            <p:spPr bwMode="auto">
              <a:xfrm>
                <a:off x="113" y="3503"/>
                <a:ext cx="454" cy="330"/>
              </a:xfrm>
              <a:prstGeom prst="rect">
                <a:avLst/>
              </a:prstGeom>
              <a:noFill/>
              <a:ln w="9525">
                <a:noFill/>
                <a:miter lim="800000"/>
                <a:headEnd/>
                <a:tailEnd/>
              </a:ln>
            </p:spPr>
            <p:txBody>
              <a:bodyPr>
                <a:prstTxWarp prst="textNoShape">
                  <a:avLst/>
                </a:prstTxWarp>
                <a:spAutoFit/>
              </a:bodyPr>
              <a:lstStyle/>
              <a:p>
                <a:pPr algn="ctr">
                  <a:spcBef>
                    <a:spcPct val="50000"/>
                  </a:spcBef>
                </a:pPr>
                <a:r>
                  <a:rPr lang="nb-NO" sz="1400" dirty="0">
                    <a:ea typeface="ヒラギノ角ゴ Pro W3" pitchFamily="-65" charset="-128"/>
                    <a:cs typeface="ヒラギノ角ゴ Pro W3" pitchFamily="-65" charset="-128"/>
                  </a:rPr>
                  <a:t>Mutert APOB</a:t>
                </a:r>
              </a:p>
            </p:txBody>
          </p:sp>
        </p:grpSp>
        <p:sp>
          <p:nvSpPr>
            <p:cNvPr id="7" name="Text Box 76"/>
            <p:cNvSpPr txBox="1">
              <a:spLocks noChangeArrowheads="1"/>
            </p:cNvSpPr>
            <p:nvPr/>
          </p:nvSpPr>
          <p:spPr bwMode="auto">
            <a:xfrm>
              <a:off x="1908176" y="5364682"/>
              <a:ext cx="1079500" cy="366713"/>
            </a:xfrm>
            <a:prstGeom prst="rect">
              <a:avLst/>
            </a:prstGeom>
            <a:noFill/>
            <a:ln w="9525">
              <a:noFill/>
              <a:miter lim="800000"/>
              <a:headEnd/>
              <a:tailEnd/>
            </a:ln>
          </p:spPr>
          <p:txBody>
            <a:bodyPr>
              <a:prstTxWarp prst="textNoShape">
                <a:avLst/>
              </a:prstTxWarp>
              <a:spAutoFit/>
            </a:bodyPr>
            <a:lstStyle/>
            <a:p>
              <a:pPr>
                <a:spcBef>
                  <a:spcPct val="50000"/>
                </a:spcBef>
              </a:pPr>
              <a:r>
                <a:rPr lang="nb-NO" dirty="0"/>
                <a:t>1/10 000</a:t>
              </a:r>
            </a:p>
          </p:txBody>
        </p:sp>
      </p:grpSp>
      <p:grpSp>
        <p:nvGrpSpPr>
          <p:cNvPr id="31" name="Gruppe 100"/>
          <p:cNvGrpSpPr>
            <a:grpSpLocks/>
          </p:cNvGrpSpPr>
          <p:nvPr/>
        </p:nvGrpSpPr>
        <p:grpSpPr bwMode="auto">
          <a:xfrm>
            <a:off x="604313" y="2994024"/>
            <a:ext cx="2952750" cy="2635251"/>
            <a:chOff x="4932363" y="1192213"/>
            <a:chExt cx="2952750" cy="2635251"/>
          </a:xfrm>
        </p:grpSpPr>
        <p:grpSp>
          <p:nvGrpSpPr>
            <p:cNvPr id="32" name="Group 27"/>
            <p:cNvGrpSpPr>
              <a:grpSpLocks/>
            </p:cNvGrpSpPr>
            <p:nvPr/>
          </p:nvGrpSpPr>
          <p:grpSpPr bwMode="auto">
            <a:xfrm>
              <a:off x="4932363" y="1192213"/>
              <a:ext cx="2952750" cy="2635251"/>
              <a:chOff x="3107" y="727"/>
              <a:chExt cx="1860" cy="1660"/>
            </a:xfrm>
          </p:grpSpPr>
          <p:sp>
            <p:nvSpPr>
              <p:cNvPr id="34" name="Oval 28"/>
              <p:cNvSpPr>
                <a:spLocks noChangeArrowheads="1"/>
              </p:cNvSpPr>
              <p:nvPr/>
            </p:nvSpPr>
            <p:spPr bwMode="auto">
              <a:xfrm>
                <a:off x="3107" y="1298"/>
                <a:ext cx="1860" cy="1089"/>
              </a:xfrm>
              <a:prstGeom prst="ellipse">
                <a:avLst/>
              </a:prstGeom>
              <a:solidFill>
                <a:schemeClr val="bg1"/>
              </a:solidFill>
              <a:ln w="25400">
                <a:solidFill>
                  <a:schemeClr val="tx1"/>
                </a:solidFill>
                <a:round/>
                <a:headEnd/>
                <a:tailEnd/>
              </a:ln>
            </p:spPr>
            <p:txBody>
              <a:bodyPr wrap="none" anchor="ctr">
                <a:prstTxWarp prst="textNoShape">
                  <a:avLst/>
                </a:prstTxWarp>
              </a:bodyPr>
              <a:lstStyle/>
              <a:p>
                <a:endParaRPr lang="nn-NO"/>
              </a:p>
            </p:txBody>
          </p:sp>
          <p:grpSp>
            <p:nvGrpSpPr>
              <p:cNvPr id="35" name="Group 29"/>
              <p:cNvGrpSpPr>
                <a:grpSpLocks/>
              </p:cNvGrpSpPr>
              <p:nvPr/>
            </p:nvGrpSpPr>
            <p:grpSpPr bwMode="auto">
              <a:xfrm rot="-35749">
                <a:off x="3810" y="727"/>
                <a:ext cx="273" cy="390"/>
                <a:chOff x="298" y="773"/>
                <a:chExt cx="273" cy="390"/>
              </a:xfrm>
            </p:grpSpPr>
            <p:sp>
              <p:nvSpPr>
                <p:cNvPr id="51" name="AutoShape 30"/>
                <p:cNvSpPr>
                  <a:spLocks noChangeArrowheads="1"/>
                </p:cNvSpPr>
                <p:nvPr/>
              </p:nvSpPr>
              <p:spPr bwMode="auto">
                <a:xfrm flipV="1">
                  <a:off x="358" y="1027"/>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52" name="Group 31"/>
                <p:cNvGrpSpPr>
                  <a:grpSpLocks/>
                </p:cNvGrpSpPr>
                <p:nvPr/>
              </p:nvGrpSpPr>
              <p:grpSpPr bwMode="auto">
                <a:xfrm>
                  <a:off x="298" y="773"/>
                  <a:ext cx="273" cy="272"/>
                  <a:chOff x="4240" y="2582"/>
                  <a:chExt cx="454" cy="453"/>
                </a:xfrm>
              </p:grpSpPr>
              <p:sp>
                <p:nvSpPr>
                  <p:cNvPr id="53" name="Oval 32"/>
                  <p:cNvSpPr>
                    <a:spLocks noChangeArrowheads="1"/>
                  </p:cNvSpPr>
                  <p:nvPr/>
                </p:nvSpPr>
                <p:spPr bwMode="auto">
                  <a:xfrm>
                    <a:off x="4240" y="2582"/>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54" name="Text Box 33"/>
                  <p:cNvSpPr txBox="1">
                    <a:spLocks noChangeArrowheads="1"/>
                  </p:cNvSpPr>
                  <p:nvPr/>
                </p:nvSpPr>
                <p:spPr bwMode="auto">
                  <a:xfrm>
                    <a:off x="4284" y="2686"/>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sp>
            <p:nvSpPr>
              <p:cNvPr id="36" name="Line 34"/>
              <p:cNvSpPr>
                <a:spLocks noChangeShapeType="1"/>
              </p:cNvSpPr>
              <p:nvPr/>
            </p:nvSpPr>
            <p:spPr bwMode="auto">
              <a:xfrm rot="21375475" flipH="1">
                <a:off x="3946" y="1206"/>
                <a:ext cx="117" cy="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37" name="Line 35"/>
              <p:cNvSpPr>
                <a:spLocks noChangeShapeType="1"/>
              </p:cNvSpPr>
              <p:nvPr/>
            </p:nvSpPr>
            <p:spPr bwMode="auto">
              <a:xfrm rot="-224525">
                <a:off x="3952" y="1209"/>
                <a:ext cx="0" cy="171"/>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nvGrpSpPr>
              <p:cNvPr id="38" name="Group 36"/>
              <p:cNvGrpSpPr>
                <a:grpSpLocks/>
              </p:cNvGrpSpPr>
              <p:nvPr/>
            </p:nvGrpSpPr>
            <p:grpSpPr bwMode="auto">
              <a:xfrm rot="4026392">
                <a:off x="4317" y="944"/>
                <a:ext cx="514" cy="410"/>
                <a:chOff x="437" y="1348"/>
                <a:chExt cx="514" cy="410"/>
              </a:xfrm>
            </p:grpSpPr>
            <p:grpSp>
              <p:nvGrpSpPr>
                <p:cNvPr id="42" name="Group 37"/>
                <p:cNvGrpSpPr>
                  <a:grpSpLocks/>
                </p:cNvGrpSpPr>
                <p:nvPr/>
              </p:nvGrpSpPr>
              <p:grpSpPr bwMode="auto">
                <a:xfrm rot="-2764829">
                  <a:off x="496" y="1289"/>
                  <a:ext cx="272" cy="389"/>
                  <a:chOff x="294" y="708"/>
                  <a:chExt cx="272" cy="389"/>
                </a:xfrm>
              </p:grpSpPr>
              <p:sp>
                <p:nvSpPr>
                  <p:cNvPr id="47" name="AutoShape 38"/>
                  <p:cNvSpPr>
                    <a:spLocks noChangeArrowheads="1"/>
                  </p:cNvSpPr>
                  <p:nvPr/>
                </p:nvSpPr>
                <p:spPr bwMode="auto">
                  <a:xfrm flipV="1">
                    <a:off x="356" y="961"/>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48" name="Group 39"/>
                  <p:cNvGrpSpPr>
                    <a:grpSpLocks/>
                  </p:cNvGrpSpPr>
                  <p:nvPr/>
                </p:nvGrpSpPr>
                <p:grpSpPr bwMode="auto">
                  <a:xfrm>
                    <a:off x="294" y="708"/>
                    <a:ext cx="272" cy="272"/>
                    <a:chOff x="4240" y="2476"/>
                    <a:chExt cx="453" cy="453"/>
                  </a:xfrm>
                </p:grpSpPr>
                <p:sp>
                  <p:nvSpPr>
                    <p:cNvPr id="49" name="Oval 40"/>
                    <p:cNvSpPr>
                      <a:spLocks noChangeArrowheads="1"/>
                    </p:cNvSpPr>
                    <p:nvPr/>
                  </p:nvSpPr>
                  <p:spPr bwMode="auto">
                    <a:xfrm>
                      <a:off x="4240" y="2476"/>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50" name="Text Box 41"/>
                    <p:cNvSpPr txBox="1">
                      <a:spLocks noChangeArrowheads="1"/>
                    </p:cNvSpPr>
                    <p:nvPr/>
                  </p:nvSpPr>
                  <p:spPr bwMode="auto">
                    <a:xfrm>
                      <a:off x="4281" y="2581"/>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grpSp>
              <p:nvGrpSpPr>
                <p:cNvPr id="43" name="Group 42"/>
                <p:cNvGrpSpPr>
                  <a:grpSpLocks/>
                </p:cNvGrpSpPr>
                <p:nvPr/>
              </p:nvGrpSpPr>
              <p:grpSpPr bwMode="auto">
                <a:xfrm rot="-2953606">
                  <a:off x="709" y="1515"/>
                  <a:ext cx="180" cy="305"/>
                  <a:chOff x="923" y="1590"/>
                  <a:chExt cx="539" cy="893"/>
                </a:xfrm>
              </p:grpSpPr>
              <p:sp>
                <p:nvSpPr>
                  <p:cNvPr id="44" name="Line 43"/>
                  <p:cNvSpPr>
                    <a:spLocks noChangeShapeType="1"/>
                  </p:cNvSpPr>
                  <p:nvPr/>
                </p:nvSpPr>
                <p:spPr bwMode="auto">
                  <a:xfrm>
                    <a:off x="923" y="1590"/>
                    <a:ext cx="272" cy="41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45" name="Line 44"/>
                  <p:cNvSpPr>
                    <a:spLocks noChangeShapeType="1"/>
                  </p:cNvSpPr>
                  <p:nvPr/>
                </p:nvSpPr>
                <p:spPr bwMode="auto">
                  <a:xfrm flipH="1">
                    <a:off x="1190" y="1591"/>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46" name="Line 45"/>
                  <p:cNvSpPr>
                    <a:spLocks noChangeShapeType="1"/>
                  </p:cNvSpPr>
                  <p:nvPr/>
                </p:nvSpPr>
                <p:spPr bwMode="auto">
                  <a:xfrm>
                    <a:off x="1194" y="1989"/>
                    <a:ext cx="0" cy="494"/>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grpSp>
          <p:sp>
            <p:nvSpPr>
              <p:cNvPr id="39" name="Text Box 46"/>
              <p:cNvSpPr txBox="1">
                <a:spLocks noChangeArrowheads="1"/>
              </p:cNvSpPr>
              <p:nvPr/>
            </p:nvSpPr>
            <p:spPr bwMode="auto">
              <a:xfrm>
                <a:off x="3243" y="1578"/>
                <a:ext cx="1633" cy="233"/>
              </a:xfrm>
              <a:prstGeom prst="rect">
                <a:avLst/>
              </a:prstGeom>
              <a:noFill/>
              <a:ln w="9525">
                <a:noFill/>
                <a:miter lim="800000"/>
                <a:headEnd/>
                <a:tailEnd/>
              </a:ln>
            </p:spPr>
            <p:txBody>
              <a:bodyPr>
                <a:prstTxWarp prst="textNoShape">
                  <a:avLst/>
                </a:prstTxWarp>
                <a:spAutoFit/>
              </a:bodyPr>
              <a:lstStyle/>
              <a:p>
                <a:pPr algn="ctr">
                  <a:spcBef>
                    <a:spcPct val="50000"/>
                  </a:spcBef>
                </a:pPr>
                <a:r>
                  <a:rPr lang="nb-NO" dirty="0">
                    <a:ea typeface="ヒラギノ角ゴ Pro W3" pitchFamily="-65" charset="-128"/>
                    <a:cs typeface="ヒラギノ角ゴ Pro W3" pitchFamily="-65" charset="-128"/>
                  </a:rPr>
                  <a:t>FH</a:t>
                </a:r>
              </a:p>
            </p:txBody>
          </p:sp>
          <p:sp>
            <p:nvSpPr>
              <p:cNvPr id="40" name="Text Box 47"/>
              <p:cNvSpPr txBox="1">
                <a:spLocks noChangeArrowheads="1"/>
              </p:cNvSpPr>
              <p:nvPr/>
            </p:nvSpPr>
            <p:spPr bwMode="auto">
              <a:xfrm>
                <a:off x="3124" y="1071"/>
                <a:ext cx="454" cy="330"/>
              </a:xfrm>
              <a:prstGeom prst="rect">
                <a:avLst/>
              </a:prstGeom>
              <a:noFill/>
              <a:ln w="9525">
                <a:noFill/>
                <a:miter lim="800000"/>
                <a:headEnd/>
                <a:tailEnd/>
              </a:ln>
            </p:spPr>
            <p:txBody>
              <a:bodyPr>
                <a:prstTxWarp prst="textNoShape">
                  <a:avLst/>
                </a:prstTxWarp>
                <a:spAutoFit/>
              </a:bodyPr>
              <a:lstStyle/>
              <a:p>
                <a:pPr algn="ctr">
                  <a:spcBef>
                    <a:spcPct val="50000"/>
                  </a:spcBef>
                </a:pPr>
                <a:r>
                  <a:rPr lang="nb-NO" sz="1400" dirty="0">
                    <a:ea typeface="ヒラギノ角ゴ Pro W3" pitchFamily="-65" charset="-128"/>
                    <a:cs typeface="ヒラギノ角ゴ Pro W3" pitchFamily="-65" charset="-128"/>
                  </a:rPr>
                  <a:t>Mutert LDLR</a:t>
                </a:r>
              </a:p>
            </p:txBody>
          </p:sp>
          <p:sp>
            <p:nvSpPr>
              <p:cNvPr id="41" name="Line 48"/>
              <p:cNvSpPr>
                <a:spLocks noChangeShapeType="1"/>
              </p:cNvSpPr>
              <p:nvPr/>
            </p:nvSpPr>
            <p:spPr bwMode="auto">
              <a:xfrm>
                <a:off x="3551" y="1207"/>
                <a:ext cx="295" cy="0"/>
              </a:xfrm>
              <a:prstGeom prst="line">
                <a:avLst/>
              </a:prstGeom>
              <a:noFill/>
              <a:ln w="9525">
                <a:solidFill>
                  <a:schemeClr val="tx1"/>
                </a:solidFill>
                <a:round/>
                <a:headEnd/>
                <a:tailEnd type="triangle" w="med" len="med"/>
              </a:ln>
            </p:spPr>
            <p:txBody>
              <a:bodyPr>
                <a:prstTxWarp prst="textNoShape">
                  <a:avLst/>
                </a:prstTxWarp>
              </a:bodyPr>
              <a:lstStyle/>
              <a:p>
                <a:pPr>
                  <a:defRPr/>
                </a:pPr>
                <a:endParaRPr lang="nb-NO">
                  <a:ea typeface="+mn-ea"/>
                  <a:cs typeface="+mn-cs"/>
                </a:endParaRPr>
              </a:p>
            </p:txBody>
          </p:sp>
        </p:grpSp>
        <p:sp>
          <p:nvSpPr>
            <p:cNvPr id="33" name="Text Box 75"/>
            <p:cNvSpPr txBox="1">
              <a:spLocks noChangeArrowheads="1"/>
            </p:cNvSpPr>
            <p:nvPr/>
          </p:nvSpPr>
          <p:spPr bwMode="auto">
            <a:xfrm>
              <a:off x="6035806" y="2918297"/>
              <a:ext cx="863269" cy="369888"/>
            </a:xfrm>
            <a:prstGeom prst="rect">
              <a:avLst/>
            </a:prstGeom>
            <a:noFill/>
            <a:ln w="9525">
              <a:noFill/>
              <a:miter lim="800000"/>
              <a:headEnd/>
              <a:tailEnd/>
            </a:ln>
          </p:spPr>
          <p:txBody>
            <a:bodyPr wrap="square">
              <a:prstTxWarp prst="textNoShape">
                <a:avLst/>
              </a:prstTxWarp>
              <a:spAutoFit/>
            </a:bodyPr>
            <a:lstStyle/>
            <a:p>
              <a:pPr>
                <a:spcBef>
                  <a:spcPct val="50000"/>
                </a:spcBef>
              </a:pPr>
              <a:r>
                <a:rPr lang="nb-NO" dirty="0"/>
                <a:t>1/300</a:t>
              </a:r>
            </a:p>
          </p:txBody>
        </p:sp>
      </p:grpSp>
      <p:sp>
        <p:nvSpPr>
          <p:cNvPr id="55" name="Oval 77"/>
          <p:cNvSpPr>
            <a:spLocks noChangeArrowheads="1"/>
          </p:cNvSpPr>
          <p:nvPr/>
        </p:nvSpPr>
        <p:spPr bwMode="auto">
          <a:xfrm>
            <a:off x="8433347" y="3805238"/>
            <a:ext cx="2952750" cy="1728787"/>
          </a:xfrm>
          <a:prstGeom prst="ellipse">
            <a:avLst/>
          </a:prstGeom>
          <a:solidFill>
            <a:schemeClr val="bg1"/>
          </a:solidFill>
          <a:ln w="25400">
            <a:solidFill>
              <a:schemeClr val="tx1"/>
            </a:solidFill>
            <a:round/>
            <a:headEnd/>
            <a:tailEnd/>
          </a:ln>
        </p:spPr>
        <p:txBody>
          <a:bodyPr wrap="none" anchor="ctr">
            <a:prstTxWarp prst="textNoShape">
              <a:avLst/>
            </a:prstTxWarp>
          </a:bodyPr>
          <a:lstStyle/>
          <a:p>
            <a:endParaRPr lang="nn-NO"/>
          </a:p>
        </p:txBody>
      </p:sp>
      <p:grpSp>
        <p:nvGrpSpPr>
          <p:cNvPr id="56" name="Group 78"/>
          <p:cNvGrpSpPr>
            <a:grpSpLocks/>
          </p:cNvGrpSpPr>
          <p:nvPr/>
        </p:nvGrpSpPr>
        <p:grpSpPr bwMode="auto">
          <a:xfrm rot="1291942">
            <a:off x="10611397" y="3125788"/>
            <a:ext cx="431800" cy="619125"/>
            <a:chOff x="295" y="709"/>
            <a:chExt cx="272" cy="390"/>
          </a:xfrm>
        </p:grpSpPr>
        <p:sp>
          <p:nvSpPr>
            <p:cNvPr id="57" name="AutoShape 79"/>
            <p:cNvSpPr>
              <a:spLocks noChangeArrowheads="1"/>
            </p:cNvSpPr>
            <p:nvPr/>
          </p:nvSpPr>
          <p:spPr bwMode="auto">
            <a:xfrm flipV="1">
              <a:off x="357" y="963"/>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58" name="Group 80"/>
            <p:cNvGrpSpPr>
              <a:grpSpLocks/>
            </p:cNvGrpSpPr>
            <p:nvPr/>
          </p:nvGrpSpPr>
          <p:grpSpPr bwMode="auto">
            <a:xfrm>
              <a:off x="294" y="709"/>
              <a:ext cx="272" cy="272"/>
              <a:chOff x="4240" y="2478"/>
              <a:chExt cx="453" cy="453"/>
            </a:xfrm>
          </p:grpSpPr>
          <p:sp>
            <p:nvSpPr>
              <p:cNvPr id="59" name="Oval 81"/>
              <p:cNvSpPr>
                <a:spLocks noChangeArrowheads="1"/>
              </p:cNvSpPr>
              <p:nvPr/>
            </p:nvSpPr>
            <p:spPr bwMode="auto">
              <a:xfrm>
                <a:off x="4240" y="2478"/>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60" name="Text Box 82"/>
              <p:cNvSpPr txBox="1">
                <a:spLocks noChangeArrowheads="1"/>
              </p:cNvSpPr>
              <p:nvPr/>
            </p:nvSpPr>
            <p:spPr bwMode="auto">
              <a:xfrm>
                <a:off x="4281" y="2584"/>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grpSp>
        <p:nvGrpSpPr>
          <p:cNvPr id="61" name="Group 88"/>
          <p:cNvGrpSpPr>
            <a:grpSpLocks/>
          </p:cNvGrpSpPr>
          <p:nvPr/>
        </p:nvGrpSpPr>
        <p:grpSpPr bwMode="auto">
          <a:xfrm rot="1103166">
            <a:off x="10536785" y="3570288"/>
            <a:ext cx="288925" cy="492125"/>
            <a:chOff x="975" y="1616"/>
            <a:chExt cx="544" cy="907"/>
          </a:xfrm>
        </p:grpSpPr>
        <p:sp>
          <p:nvSpPr>
            <p:cNvPr id="62" name="Line 89"/>
            <p:cNvSpPr>
              <a:spLocks noChangeShapeType="1"/>
            </p:cNvSpPr>
            <p:nvPr/>
          </p:nvSpPr>
          <p:spPr bwMode="auto">
            <a:xfrm>
              <a:off x="974" y="1616"/>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63" name="Line 90"/>
            <p:cNvSpPr>
              <a:spLocks noChangeShapeType="1"/>
            </p:cNvSpPr>
            <p:nvPr/>
          </p:nvSpPr>
          <p:spPr bwMode="auto">
            <a:xfrm flipH="1">
              <a:off x="1213" y="1616"/>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64" name="Line 91"/>
            <p:cNvSpPr>
              <a:spLocks noChangeShapeType="1"/>
            </p:cNvSpPr>
            <p:nvPr/>
          </p:nvSpPr>
          <p:spPr bwMode="auto">
            <a:xfrm>
              <a:off x="1216" y="2007"/>
              <a:ext cx="0" cy="50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sp>
        <p:nvSpPr>
          <p:cNvPr id="67" name="Line 94"/>
          <p:cNvSpPr>
            <a:spLocks noChangeShapeType="1"/>
          </p:cNvSpPr>
          <p:nvPr/>
        </p:nvSpPr>
        <p:spPr bwMode="auto">
          <a:xfrm rot="21375475" flipH="1">
            <a:off x="9974762" y="3441531"/>
            <a:ext cx="144463" cy="220832"/>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68" name="Line 95"/>
          <p:cNvSpPr>
            <a:spLocks noChangeShapeType="1"/>
          </p:cNvSpPr>
          <p:nvPr/>
        </p:nvSpPr>
        <p:spPr bwMode="auto">
          <a:xfrm rot="21375475">
            <a:off x="9984542" y="3649574"/>
            <a:ext cx="0" cy="271293"/>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70" name="Text Box 97"/>
          <p:cNvSpPr txBox="1">
            <a:spLocks noChangeArrowheads="1"/>
          </p:cNvSpPr>
          <p:nvPr/>
        </p:nvSpPr>
        <p:spPr bwMode="auto">
          <a:xfrm>
            <a:off x="8345930" y="3388253"/>
            <a:ext cx="720725" cy="523220"/>
          </a:xfrm>
          <a:prstGeom prst="rect">
            <a:avLst/>
          </a:prstGeom>
          <a:noFill/>
          <a:ln w="9525">
            <a:noFill/>
            <a:miter lim="800000"/>
            <a:headEnd/>
            <a:tailEnd/>
          </a:ln>
        </p:spPr>
        <p:txBody>
          <a:bodyPr>
            <a:prstTxWarp prst="textNoShape">
              <a:avLst/>
            </a:prstTxWarp>
            <a:spAutoFit/>
          </a:bodyPr>
          <a:lstStyle/>
          <a:p>
            <a:pPr algn="ctr">
              <a:spcBef>
                <a:spcPct val="50000"/>
              </a:spcBef>
            </a:pPr>
            <a:r>
              <a:rPr lang="nb-NO" sz="1400" dirty="0">
                <a:ea typeface="ヒラギノ角ゴ Pro W3" pitchFamily="-65" charset="-128"/>
                <a:cs typeface="ヒラギノ角ゴ Pro W3" pitchFamily="-65" charset="-128"/>
              </a:rPr>
              <a:t>Mutert PCSK9</a:t>
            </a:r>
          </a:p>
        </p:txBody>
      </p:sp>
      <p:grpSp>
        <p:nvGrpSpPr>
          <p:cNvPr id="71" name="Group 83"/>
          <p:cNvGrpSpPr>
            <a:grpSpLocks/>
          </p:cNvGrpSpPr>
          <p:nvPr/>
        </p:nvGrpSpPr>
        <p:grpSpPr bwMode="auto">
          <a:xfrm rot="-35749">
            <a:off x="9760497" y="2973388"/>
            <a:ext cx="431800" cy="619125"/>
            <a:chOff x="295" y="709"/>
            <a:chExt cx="272" cy="390"/>
          </a:xfrm>
        </p:grpSpPr>
        <p:sp>
          <p:nvSpPr>
            <p:cNvPr id="72" name="AutoShape 84"/>
            <p:cNvSpPr>
              <a:spLocks noChangeArrowheads="1"/>
            </p:cNvSpPr>
            <p:nvPr/>
          </p:nvSpPr>
          <p:spPr bwMode="auto">
            <a:xfrm flipV="1">
              <a:off x="358" y="963"/>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73" name="Group 85"/>
            <p:cNvGrpSpPr>
              <a:grpSpLocks/>
            </p:cNvGrpSpPr>
            <p:nvPr/>
          </p:nvGrpSpPr>
          <p:grpSpPr bwMode="auto">
            <a:xfrm>
              <a:off x="298" y="709"/>
              <a:ext cx="273" cy="272"/>
              <a:chOff x="4240" y="2478"/>
              <a:chExt cx="454" cy="453"/>
            </a:xfrm>
          </p:grpSpPr>
          <p:sp>
            <p:nvSpPr>
              <p:cNvPr id="74" name="Oval 86"/>
              <p:cNvSpPr>
                <a:spLocks noChangeArrowheads="1"/>
              </p:cNvSpPr>
              <p:nvPr/>
            </p:nvSpPr>
            <p:spPr bwMode="auto">
              <a:xfrm>
                <a:off x="4240" y="2478"/>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75" name="Text Box 87"/>
              <p:cNvSpPr txBox="1">
                <a:spLocks noChangeArrowheads="1"/>
              </p:cNvSpPr>
              <p:nvPr/>
            </p:nvSpPr>
            <p:spPr bwMode="auto">
              <a:xfrm>
                <a:off x="4284" y="2582"/>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sp>
        <p:nvSpPr>
          <p:cNvPr id="76" name="Line 98"/>
          <p:cNvSpPr>
            <a:spLocks noChangeShapeType="1"/>
          </p:cNvSpPr>
          <p:nvPr/>
        </p:nvSpPr>
        <p:spPr bwMode="auto">
          <a:xfrm flipV="1">
            <a:off x="9139131" y="3676375"/>
            <a:ext cx="352860" cy="0"/>
          </a:xfrm>
          <a:prstGeom prst="line">
            <a:avLst/>
          </a:prstGeom>
          <a:noFill/>
          <a:ln w="9525">
            <a:solidFill>
              <a:schemeClr val="tx1"/>
            </a:solidFill>
            <a:round/>
            <a:headEnd/>
            <a:tailEnd type="triangle" w="med" len="med"/>
          </a:ln>
        </p:spPr>
        <p:txBody>
          <a:bodyPr>
            <a:prstTxWarp prst="textNoShape">
              <a:avLst/>
            </a:prstTxWarp>
          </a:bodyPr>
          <a:lstStyle/>
          <a:p>
            <a:pPr>
              <a:defRPr/>
            </a:pPr>
            <a:endParaRPr lang="nb-NO">
              <a:ea typeface="+mn-ea"/>
              <a:cs typeface="+mn-cs"/>
            </a:endParaRPr>
          </a:p>
        </p:txBody>
      </p:sp>
      <p:sp>
        <p:nvSpPr>
          <p:cNvPr id="77" name="Text Box 99"/>
          <p:cNvSpPr txBox="1">
            <a:spLocks noChangeArrowheads="1"/>
          </p:cNvSpPr>
          <p:nvPr/>
        </p:nvSpPr>
        <p:spPr bwMode="auto">
          <a:xfrm>
            <a:off x="8649247" y="4260850"/>
            <a:ext cx="2592388"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nb-NO" dirty="0">
                <a:ea typeface="ヒラギノ角ゴ Pro W3" pitchFamily="-65" charset="-128"/>
                <a:cs typeface="ヒラギノ角ゴ Pro W3" pitchFamily="-65" charset="-128"/>
              </a:rPr>
              <a:t>FH type 3</a:t>
            </a:r>
          </a:p>
        </p:txBody>
      </p:sp>
      <p:sp>
        <p:nvSpPr>
          <p:cNvPr id="78" name="Text Box 100"/>
          <p:cNvSpPr txBox="1">
            <a:spLocks noChangeArrowheads="1"/>
          </p:cNvSpPr>
          <p:nvPr/>
        </p:nvSpPr>
        <p:spPr bwMode="auto">
          <a:xfrm>
            <a:off x="9345573" y="4641850"/>
            <a:ext cx="1277937" cy="369888"/>
          </a:xfrm>
          <a:prstGeom prst="rect">
            <a:avLst/>
          </a:prstGeom>
          <a:noFill/>
          <a:ln w="9525">
            <a:noFill/>
            <a:miter lim="800000"/>
            <a:headEnd/>
            <a:tailEnd/>
          </a:ln>
        </p:spPr>
        <p:txBody>
          <a:bodyPr>
            <a:prstTxWarp prst="textNoShape">
              <a:avLst/>
            </a:prstTxWarp>
            <a:spAutoFit/>
          </a:bodyPr>
          <a:lstStyle/>
          <a:p>
            <a:pPr>
              <a:spcBef>
                <a:spcPct val="50000"/>
              </a:spcBef>
            </a:pPr>
            <a:r>
              <a:rPr lang="nb-NO" dirty="0"/>
              <a:t>&lt;1/15 000</a:t>
            </a:r>
          </a:p>
        </p:txBody>
      </p:sp>
      <p:sp>
        <p:nvSpPr>
          <p:cNvPr id="79" name="Rectangle 2"/>
          <p:cNvSpPr txBox="1">
            <a:spLocks noChangeArrowheads="1"/>
          </p:cNvSpPr>
          <p:nvPr/>
        </p:nvSpPr>
        <p:spPr bwMode="auto">
          <a:xfrm>
            <a:off x="872987" y="250050"/>
            <a:ext cx="7180189"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b-NO" sz="3200" b="1" i="0" u="none" strike="noStrike" kern="1200" cap="none" spc="0" normalizeH="0" baseline="0" noProof="0" dirty="0">
                <a:ln>
                  <a:noFill/>
                </a:ln>
                <a:solidFill>
                  <a:srgbClr val="004A93"/>
                </a:solidFill>
                <a:effectLst/>
                <a:uLnTx/>
                <a:uFillTx/>
                <a:ea typeface="ＭＳ Ｐゴシック" pitchFamily="-65" charset="-128"/>
                <a:cs typeface="ＭＳ Ｐゴシック" pitchFamily="-65" charset="-128"/>
              </a:rPr>
              <a:t>Former for familiær hyperkolesterolemi</a:t>
            </a:r>
          </a:p>
        </p:txBody>
      </p:sp>
      <p:grpSp>
        <p:nvGrpSpPr>
          <p:cNvPr id="80" name="Group 49"/>
          <p:cNvGrpSpPr>
            <a:grpSpLocks/>
          </p:cNvGrpSpPr>
          <p:nvPr/>
        </p:nvGrpSpPr>
        <p:grpSpPr bwMode="auto">
          <a:xfrm>
            <a:off x="7370121" y="389125"/>
            <a:ext cx="4017963" cy="2431370"/>
            <a:chOff x="-59" y="897"/>
            <a:chExt cx="2531" cy="1490"/>
          </a:xfrm>
        </p:grpSpPr>
        <p:sp>
          <p:nvSpPr>
            <p:cNvPr id="81" name="Oval 50"/>
            <p:cNvSpPr>
              <a:spLocks noChangeArrowheads="1"/>
            </p:cNvSpPr>
            <p:nvPr/>
          </p:nvSpPr>
          <p:spPr bwMode="auto">
            <a:xfrm>
              <a:off x="612" y="1298"/>
              <a:ext cx="1860" cy="1089"/>
            </a:xfrm>
            <a:prstGeom prst="ellipse">
              <a:avLst/>
            </a:prstGeom>
            <a:solidFill>
              <a:schemeClr val="bg1"/>
            </a:solidFill>
            <a:ln w="25400">
              <a:solidFill>
                <a:schemeClr val="tx1"/>
              </a:solidFill>
              <a:round/>
              <a:headEnd/>
              <a:tailEnd/>
            </a:ln>
          </p:spPr>
          <p:txBody>
            <a:bodyPr wrap="none" anchor="ctr">
              <a:prstTxWarp prst="textNoShape">
                <a:avLst/>
              </a:prstTxWarp>
            </a:bodyPr>
            <a:lstStyle/>
            <a:p>
              <a:endParaRPr lang="nn-NO"/>
            </a:p>
          </p:txBody>
        </p:sp>
        <p:grpSp>
          <p:nvGrpSpPr>
            <p:cNvPr id="82" name="Group 51"/>
            <p:cNvGrpSpPr>
              <a:grpSpLocks/>
            </p:cNvGrpSpPr>
            <p:nvPr/>
          </p:nvGrpSpPr>
          <p:grpSpPr bwMode="auto">
            <a:xfrm rot="-2764829">
              <a:off x="361" y="1152"/>
              <a:ext cx="272" cy="391"/>
              <a:chOff x="295" y="708"/>
              <a:chExt cx="272" cy="391"/>
            </a:xfrm>
          </p:grpSpPr>
          <p:sp>
            <p:nvSpPr>
              <p:cNvPr id="102" name="AutoShape 52"/>
              <p:cNvSpPr>
                <a:spLocks noChangeArrowheads="1"/>
              </p:cNvSpPr>
              <p:nvPr/>
            </p:nvSpPr>
            <p:spPr bwMode="auto">
              <a:xfrm flipV="1">
                <a:off x="358" y="963"/>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103" name="Group 53"/>
              <p:cNvGrpSpPr>
                <a:grpSpLocks/>
              </p:cNvGrpSpPr>
              <p:nvPr/>
            </p:nvGrpSpPr>
            <p:grpSpPr bwMode="auto">
              <a:xfrm>
                <a:off x="295" y="708"/>
                <a:ext cx="272" cy="272"/>
                <a:chOff x="4241" y="2477"/>
                <a:chExt cx="453" cy="453"/>
              </a:xfrm>
            </p:grpSpPr>
            <p:sp>
              <p:nvSpPr>
                <p:cNvPr id="104" name="Oval 54"/>
                <p:cNvSpPr>
                  <a:spLocks noChangeArrowheads="1"/>
                </p:cNvSpPr>
                <p:nvPr/>
              </p:nvSpPr>
              <p:spPr bwMode="auto">
                <a:xfrm>
                  <a:off x="4241" y="2477"/>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105" name="Text Box 55"/>
                <p:cNvSpPr txBox="1">
                  <a:spLocks noChangeArrowheads="1"/>
                </p:cNvSpPr>
                <p:nvPr/>
              </p:nvSpPr>
              <p:spPr bwMode="auto">
                <a:xfrm>
                  <a:off x="4283" y="2582"/>
                  <a:ext cx="410" cy="242"/>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grpSp>
          <p:nvGrpSpPr>
            <p:cNvPr id="83" name="Group 56"/>
            <p:cNvGrpSpPr>
              <a:grpSpLocks/>
            </p:cNvGrpSpPr>
            <p:nvPr/>
          </p:nvGrpSpPr>
          <p:grpSpPr bwMode="auto">
            <a:xfrm rot="-2953606">
              <a:off x="593" y="1354"/>
              <a:ext cx="180" cy="321"/>
              <a:chOff x="1002" y="1581"/>
              <a:chExt cx="539" cy="941"/>
            </a:xfrm>
          </p:grpSpPr>
          <p:sp>
            <p:nvSpPr>
              <p:cNvPr id="99" name="Line 57"/>
              <p:cNvSpPr>
                <a:spLocks noChangeShapeType="1"/>
              </p:cNvSpPr>
              <p:nvPr/>
            </p:nvSpPr>
            <p:spPr bwMode="auto">
              <a:xfrm>
                <a:off x="1002" y="1582"/>
                <a:ext cx="272" cy="41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100" name="Line 58"/>
              <p:cNvSpPr>
                <a:spLocks noChangeShapeType="1"/>
              </p:cNvSpPr>
              <p:nvPr/>
            </p:nvSpPr>
            <p:spPr bwMode="auto">
              <a:xfrm flipH="1">
                <a:off x="1269" y="1581"/>
                <a:ext cx="272" cy="41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101" name="Line 59"/>
              <p:cNvSpPr>
                <a:spLocks noChangeShapeType="1"/>
              </p:cNvSpPr>
              <p:nvPr/>
            </p:nvSpPr>
            <p:spPr bwMode="auto">
              <a:xfrm>
                <a:off x="1248" y="2022"/>
                <a:ext cx="0" cy="500"/>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grpSp>
          <p:nvGrpSpPr>
            <p:cNvPr id="84" name="Group 60"/>
            <p:cNvGrpSpPr>
              <a:grpSpLocks/>
            </p:cNvGrpSpPr>
            <p:nvPr/>
          </p:nvGrpSpPr>
          <p:grpSpPr bwMode="auto">
            <a:xfrm rot="2729081">
              <a:off x="782" y="954"/>
              <a:ext cx="514" cy="400"/>
              <a:chOff x="440" y="1344"/>
              <a:chExt cx="514" cy="400"/>
            </a:xfrm>
          </p:grpSpPr>
          <p:grpSp>
            <p:nvGrpSpPr>
              <p:cNvPr id="90" name="Group 61"/>
              <p:cNvGrpSpPr>
                <a:grpSpLocks/>
              </p:cNvGrpSpPr>
              <p:nvPr/>
            </p:nvGrpSpPr>
            <p:grpSpPr bwMode="auto">
              <a:xfrm rot="-2764829">
                <a:off x="498" y="1286"/>
                <a:ext cx="273" cy="390"/>
                <a:chOff x="298" y="708"/>
                <a:chExt cx="273" cy="390"/>
              </a:xfrm>
            </p:grpSpPr>
            <p:sp>
              <p:nvSpPr>
                <p:cNvPr id="95" name="AutoShape 62"/>
                <p:cNvSpPr>
                  <a:spLocks noChangeArrowheads="1"/>
                </p:cNvSpPr>
                <p:nvPr/>
              </p:nvSpPr>
              <p:spPr bwMode="auto">
                <a:xfrm flipV="1">
                  <a:off x="358" y="962"/>
                  <a:ext cx="136" cy="136"/>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nn-NO"/>
                </a:p>
              </p:txBody>
            </p:sp>
            <p:grpSp>
              <p:nvGrpSpPr>
                <p:cNvPr id="96" name="Group 63"/>
                <p:cNvGrpSpPr>
                  <a:grpSpLocks/>
                </p:cNvGrpSpPr>
                <p:nvPr/>
              </p:nvGrpSpPr>
              <p:grpSpPr bwMode="auto">
                <a:xfrm>
                  <a:off x="298" y="708"/>
                  <a:ext cx="273" cy="272"/>
                  <a:chOff x="4240" y="2476"/>
                  <a:chExt cx="454" cy="453"/>
                </a:xfrm>
              </p:grpSpPr>
              <p:sp>
                <p:nvSpPr>
                  <p:cNvPr id="97" name="Oval 64"/>
                  <p:cNvSpPr>
                    <a:spLocks noChangeArrowheads="1"/>
                  </p:cNvSpPr>
                  <p:nvPr/>
                </p:nvSpPr>
                <p:spPr bwMode="auto">
                  <a:xfrm>
                    <a:off x="4240" y="2476"/>
                    <a:ext cx="453" cy="453"/>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nn-NO"/>
                  </a:p>
                </p:txBody>
              </p:sp>
              <p:sp>
                <p:nvSpPr>
                  <p:cNvPr id="98" name="Text Box 65"/>
                  <p:cNvSpPr txBox="1">
                    <a:spLocks noChangeArrowheads="1"/>
                  </p:cNvSpPr>
                  <p:nvPr/>
                </p:nvSpPr>
                <p:spPr bwMode="auto">
                  <a:xfrm>
                    <a:off x="4284" y="2584"/>
                    <a:ext cx="410" cy="236"/>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ea typeface="ヒラギノ角ゴ Pro W3" pitchFamily="-65" charset="-128"/>
                        <a:cs typeface="ヒラギノ角ゴ Pro W3" pitchFamily="-65" charset="-128"/>
                      </a:rPr>
                      <a:t>LDL</a:t>
                    </a:r>
                  </a:p>
                </p:txBody>
              </p:sp>
            </p:grpSp>
          </p:grpSp>
          <p:grpSp>
            <p:nvGrpSpPr>
              <p:cNvPr id="91" name="Group 66"/>
              <p:cNvGrpSpPr>
                <a:grpSpLocks/>
              </p:cNvGrpSpPr>
              <p:nvPr/>
            </p:nvGrpSpPr>
            <p:grpSpPr bwMode="auto">
              <a:xfrm rot="-2953606">
                <a:off x="713" y="1502"/>
                <a:ext cx="180" cy="303"/>
                <a:chOff x="964" y="1577"/>
                <a:chExt cx="539" cy="888"/>
              </a:xfrm>
            </p:grpSpPr>
            <p:sp>
              <p:nvSpPr>
                <p:cNvPr id="92" name="Line 67"/>
                <p:cNvSpPr>
                  <a:spLocks noChangeShapeType="1"/>
                </p:cNvSpPr>
                <p:nvPr/>
              </p:nvSpPr>
              <p:spPr bwMode="auto">
                <a:xfrm>
                  <a:off x="964" y="1577"/>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93" name="Line 68"/>
                <p:cNvSpPr>
                  <a:spLocks noChangeShapeType="1"/>
                </p:cNvSpPr>
                <p:nvPr/>
              </p:nvSpPr>
              <p:spPr bwMode="auto">
                <a:xfrm flipH="1">
                  <a:off x="1231" y="1577"/>
                  <a:ext cx="272" cy="40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94" name="Line 69"/>
                <p:cNvSpPr>
                  <a:spLocks noChangeShapeType="1"/>
                </p:cNvSpPr>
                <p:nvPr/>
              </p:nvSpPr>
              <p:spPr bwMode="auto">
                <a:xfrm>
                  <a:off x="1237" y="1968"/>
                  <a:ext cx="0" cy="497"/>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grpSp>
        </p:grpSp>
        <p:sp>
          <p:nvSpPr>
            <p:cNvPr id="85" name="Text Box 70"/>
            <p:cNvSpPr txBox="1">
              <a:spLocks noChangeArrowheads="1"/>
            </p:cNvSpPr>
            <p:nvPr/>
          </p:nvSpPr>
          <p:spPr bwMode="auto">
            <a:xfrm>
              <a:off x="1247" y="1706"/>
              <a:ext cx="771" cy="231"/>
            </a:xfrm>
            <a:prstGeom prst="rect">
              <a:avLst/>
            </a:prstGeom>
            <a:noFill/>
            <a:ln w="9525">
              <a:noFill/>
              <a:miter lim="800000"/>
              <a:headEnd/>
              <a:tailEnd/>
            </a:ln>
          </p:spPr>
          <p:txBody>
            <a:bodyPr>
              <a:prstTxWarp prst="textNoShape">
                <a:avLst/>
              </a:prstTxWarp>
              <a:spAutoFit/>
            </a:bodyPr>
            <a:lstStyle/>
            <a:p>
              <a:pPr>
                <a:spcBef>
                  <a:spcPct val="50000"/>
                </a:spcBef>
              </a:pPr>
              <a:r>
                <a:rPr lang="nb-NO">
                  <a:ea typeface="ヒラギノ角ゴ Pro W3" pitchFamily="-65" charset="-128"/>
                  <a:cs typeface="ヒラギノ角ゴ Pro W3" pitchFamily="-65" charset="-128"/>
                </a:rPr>
                <a:t>Normal</a:t>
              </a:r>
            </a:p>
          </p:txBody>
        </p:sp>
        <p:sp>
          <p:nvSpPr>
            <p:cNvPr id="86" name="Line 71"/>
            <p:cNvSpPr>
              <a:spLocks noChangeShapeType="1"/>
            </p:cNvSpPr>
            <p:nvPr/>
          </p:nvSpPr>
          <p:spPr bwMode="auto">
            <a:xfrm flipV="1">
              <a:off x="270" y="1429"/>
              <a:ext cx="272" cy="227"/>
            </a:xfrm>
            <a:prstGeom prst="line">
              <a:avLst/>
            </a:prstGeom>
            <a:noFill/>
            <a:ln w="9525">
              <a:solidFill>
                <a:schemeClr val="tx1"/>
              </a:solidFill>
              <a:round/>
              <a:headEnd/>
              <a:tailEnd type="triangle" w="med" len="med"/>
            </a:ln>
          </p:spPr>
          <p:txBody>
            <a:bodyPr>
              <a:prstTxWarp prst="textNoShape">
                <a:avLst/>
              </a:prstTxWarp>
            </a:bodyPr>
            <a:lstStyle/>
            <a:p>
              <a:pPr>
                <a:defRPr/>
              </a:pPr>
              <a:endParaRPr lang="nb-NO">
                <a:ea typeface="+mn-ea"/>
                <a:cs typeface="+mn-cs"/>
              </a:endParaRPr>
            </a:p>
          </p:txBody>
        </p:sp>
        <p:sp>
          <p:nvSpPr>
            <p:cNvPr id="87" name="Text Box 72"/>
            <p:cNvSpPr txBox="1">
              <a:spLocks noChangeArrowheads="1"/>
            </p:cNvSpPr>
            <p:nvPr/>
          </p:nvSpPr>
          <p:spPr bwMode="auto">
            <a:xfrm>
              <a:off x="-59" y="1584"/>
              <a:ext cx="385" cy="173"/>
            </a:xfrm>
            <a:prstGeom prst="rect">
              <a:avLst/>
            </a:prstGeom>
            <a:noFill/>
            <a:ln w="9525">
              <a:noFill/>
              <a:miter lim="800000"/>
              <a:headEnd/>
              <a:tailEnd/>
            </a:ln>
          </p:spPr>
          <p:txBody>
            <a:bodyPr>
              <a:prstTxWarp prst="textNoShape">
                <a:avLst/>
              </a:prstTxWarp>
              <a:spAutoFit/>
            </a:bodyPr>
            <a:lstStyle/>
            <a:p>
              <a:pPr>
                <a:spcBef>
                  <a:spcPct val="50000"/>
                </a:spcBef>
              </a:pPr>
              <a:r>
                <a:rPr lang="nb-NO" sz="1200" dirty="0">
                  <a:ea typeface="ヒラギノ角ゴ Pro W3" pitchFamily="-65" charset="-128"/>
                  <a:cs typeface="ヒラギノ角ゴ Pro W3" pitchFamily="-65" charset="-128"/>
                </a:rPr>
                <a:t>APOB</a:t>
              </a:r>
            </a:p>
          </p:txBody>
        </p:sp>
        <p:sp>
          <p:nvSpPr>
            <p:cNvPr id="88" name="Line 73"/>
            <p:cNvSpPr>
              <a:spLocks noChangeShapeType="1"/>
            </p:cNvSpPr>
            <p:nvPr/>
          </p:nvSpPr>
          <p:spPr bwMode="auto">
            <a:xfrm flipH="1">
              <a:off x="1156" y="1207"/>
              <a:ext cx="272" cy="0"/>
            </a:xfrm>
            <a:prstGeom prst="line">
              <a:avLst/>
            </a:prstGeom>
            <a:noFill/>
            <a:ln w="9525">
              <a:solidFill>
                <a:schemeClr val="tx1"/>
              </a:solidFill>
              <a:round/>
              <a:headEnd/>
              <a:tailEnd type="triangle" w="med" len="med"/>
            </a:ln>
          </p:spPr>
          <p:txBody>
            <a:bodyPr>
              <a:prstTxWarp prst="textNoShape">
                <a:avLst/>
              </a:prstTxWarp>
            </a:bodyPr>
            <a:lstStyle/>
            <a:p>
              <a:pPr>
                <a:defRPr/>
              </a:pPr>
              <a:endParaRPr lang="nb-NO">
                <a:ea typeface="+mn-ea"/>
                <a:cs typeface="+mn-cs"/>
              </a:endParaRPr>
            </a:p>
          </p:txBody>
        </p:sp>
        <p:sp>
          <p:nvSpPr>
            <p:cNvPr id="89" name="Rectangle 74"/>
            <p:cNvSpPr>
              <a:spLocks noChangeArrowheads="1"/>
            </p:cNvSpPr>
            <p:nvPr/>
          </p:nvSpPr>
          <p:spPr bwMode="auto">
            <a:xfrm>
              <a:off x="1384" y="1119"/>
              <a:ext cx="309" cy="170"/>
            </a:xfrm>
            <a:prstGeom prst="rect">
              <a:avLst/>
            </a:prstGeom>
            <a:noFill/>
            <a:ln w="9525">
              <a:noFill/>
              <a:miter lim="800000"/>
              <a:headEnd/>
              <a:tailEnd/>
            </a:ln>
          </p:spPr>
          <p:txBody>
            <a:bodyPr wrap="none">
              <a:prstTxWarp prst="textNoShape">
                <a:avLst/>
              </a:prstTxWarp>
              <a:spAutoFit/>
            </a:bodyPr>
            <a:lstStyle/>
            <a:p>
              <a:pPr>
                <a:spcBef>
                  <a:spcPct val="50000"/>
                </a:spcBef>
              </a:pPr>
              <a:r>
                <a:rPr lang="nb-NO" sz="1200">
                  <a:ea typeface="ヒラギノ角ゴ Pro W3" pitchFamily="-65" charset="-128"/>
                  <a:cs typeface="ヒラギノ角ゴ Pro W3" pitchFamily="-65" charset="-128"/>
                </a:rPr>
                <a:t>LDLR</a:t>
              </a:r>
            </a:p>
          </p:txBody>
        </p:sp>
      </p:grpSp>
      <p:sp>
        <p:nvSpPr>
          <p:cNvPr id="2" name="TekstSylinder 1"/>
          <p:cNvSpPr txBox="1"/>
          <p:nvPr/>
        </p:nvSpPr>
        <p:spPr>
          <a:xfrm>
            <a:off x="783250" y="1225372"/>
            <a:ext cx="6563771" cy="830997"/>
          </a:xfrm>
          <a:prstGeom prst="rect">
            <a:avLst/>
          </a:prstGeom>
          <a:noFill/>
        </p:spPr>
        <p:txBody>
          <a:bodyPr wrap="square" rtlCol="0">
            <a:spAutoFit/>
          </a:bodyPr>
          <a:lstStyle/>
          <a:p>
            <a:r>
              <a:rPr lang="en-US" sz="1600" b="1" dirty="0"/>
              <a:t>LDLR: </a:t>
            </a:r>
            <a:r>
              <a:rPr lang="en-US" sz="1600" dirty="0"/>
              <a:t>Low density lipoprotein receptor</a:t>
            </a:r>
          </a:p>
          <a:p>
            <a:r>
              <a:rPr lang="en-US" sz="1600" b="1" dirty="0"/>
              <a:t>APOB: </a:t>
            </a:r>
            <a:r>
              <a:rPr lang="en-US" sz="1600" dirty="0"/>
              <a:t>Apolipoprotein B – sitter på LDL og </a:t>
            </a:r>
            <a:r>
              <a:rPr lang="en-US" sz="1600" dirty="0" err="1"/>
              <a:t>sørger</a:t>
            </a:r>
            <a:r>
              <a:rPr lang="en-US" sz="1600" dirty="0"/>
              <a:t> for at LDL </a:t>
            </a:r>
            <a:r>
              <a:rPr lang="en-US" sz="1600" dirty="0" err="1"/>
              <a:t>bindes</a:t>
            </a:r>
            <a:r>
              <a:rPr lang="en-US" sz="1600" dirty="0"/>
              <a:t> </a:t>
            </a:r>
            <a:r>
              <a:rPr lang="en-US" sz="1600" dirty="0" err="1"/>
              <a:t>til</a:t>
            </a:r>
            <a:r>
              <a:rPr lang="en-US" sz="1600" dirty="0"/>
              <a:t> LDLR</a:t>
            </a:r>
          </a:p>
          <a:p>
            <a:r>
              <a:rPr lang="en-US" sz="1600" b="1" dirty="0"/>
              <a:t>PCSK9: </a:t>
            </a:r>
            <a:r>
              <a:rPr lang="nb-NO" sz="1600" dirty="0"/>
              <a:t>Proprotein convertase subtilisin/kexin type 9</a:t>
            </a:r>
            <a:r>
              <a:rPr lang="en-US" sz="1600" dirty="0"/>
              <a:t> </a:t>
            </a:r>
          </a:p>
        </p:txBody>
      </p:sp>
      <p:pic>
        <p:nvPicPr>
          <p:cNvPr id="12292" name="Picture 4" descr="black scissors&quot; Emoji - Download for free – Iconduc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78370" y="3415906"/>
            <a:ext cx="573056" cy="579528"/>
          </a:xfrm>
          <a:prstGeom prst="rect">
            <a:avLst/>
          </a:prstGeom>
          <a:noFill/>
          <a:extLst>
            <a:ext uri="{909E8E84-426E-40DD-AFC4-6F175D3DCCD1}">
              <a14:hiddenFill xmlns:a14="http://schemas.microsoft.com/office/drawing/2010/main">
                <a:solidFill>
                  <a:srgbClr val="FFFFFF"/>
                </a:solidFill>
              </a14:hiddenFill>
            </a:ext>
          </a:extLst>
        </p:spPr>
      </p:pic>
      <p:sp>
        <p:nvSpPr>
          <p:cNvPr id="66" name="Line 93"/>
          <p:cNvSpPr>
            <a:spLocks noChangeShapeType="1"/>
          </p:cNvSpPr>
          <p:nvPr/>
        </p:nvSpPr>
        <p:spPr bwMode="auto">
          <a:xfrm rot="21375475">
            <a:off x="9829018" y="3451064"/>
            <a:ext cx="144463" cy="220832"/>
          </a:xfrm>
          <a:prstGeom prst="line">
            <a:avLst/>
          </a:prstGeom>
          <a:noFill/>
          <a:ln w="44450">
            <a:solidFill>
              <a:schemeClr val="tx1"/>
            </a:solidFill>
            <a:round/>
            <a:headEnd/>
            <a:tailEnd/>
          </a:ln>
        </p:spPr>
        <p:txBody>
          <a:bodyPr>
            <a:prstTxWarp prst="textNoShape">
              <a:avLst/>
            </a:prstTxWarp>
          </a:bodyPr>
          <a:lstStyle/>
          <a:p>
            <a:pPr>
              <a:defRPr/>
            </a:pPr>
            <a:endParaRPr lang="nb-NO">
              <a:ea typeface="+mn-ea"/>
              <a:cs typeface="+mn-cs"/>
            </a:endParaRPr>
          </a:p>
        </p:txBody>
      </p:sp>
      <p:sp>
        <p:nvSpPr>
          <p:cNvPr id="3" name="TekstSylinder 2"/>
          <p:cNvSpPr txBox="1"/>
          <p:nvPr/>
        </p:nvSpPr>
        <p:spPr>
          <a:xfrm>
            <a:off x="820213" y="2379610"/>
            <a:ext cx="3538854" cy="400110"/>
          </a:xfrm>
          <a:prstGeom prst="rect">
            <a:avLst/>
          </a:prstGeom>
          <a:noFill/>
        </p:spPr>
        <p:txBody>
          <a:bodyPr wrap="none" rtlCol="0">
            <a:spAutoFit/>
          </a:bodyPr>
          <a:lstStyle/>
          <a:p>
            <a:r>
              <a:rPr lang="nb-NO" sz="2000" b="1" i="1" dirty="0">
                <a:solidFill>
                  <a:srgbClr val="FF0000"/>
                </a:solidFill>
              </a:rPr>
              <a:t>Alle fører til høyt LDL-kolesterol</a:t>
            </a:r>
          </a:p>
        </p:txBody>
      </p:sp>
    </p:spTree>
    <p:extLst>
      <p:ext uri="{BB962C8B-B14F-4D97-AF65-F5344CB8AC3E}">
        <p14:creationId xmlns:p14="http://schemas.microsoft.com/office/powerpoint/2010/main" val="2748612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par>
                                <p:cTn id="18" presetID="9"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dissolve">
                                      <p:cBhvr>
                                        <p:cTn id="20" dur="500"/>
                                        <p:tgtEl>
                                          <p:spTgt spid="56"/>
                                        </p:tgtEl>
                                      </p:cBhvr>
                                    </p:animEffect>
                                  </p:childTnLst>
                                </p:cTn>
                              </p:par>
                              <p:par>
                                <p:cTn id="21" presetID="9"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dissolve">
                                      <p:cBhvr>
                                        <p:cTn id="26" dur="500"/>
                                        <p:tgtEl>
                                          <p:spTgt spid="70"/>
                                        </p:tgtEl>
                                      </p:cBhvr>
                                    </p:animEffect>
                                  </p:childTnLst>
                                </p:cTn>
                              </p:par>
                              <p:par>
                                <p:cTn id="27" presetID="9"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dissolve">
                                      <p:cBhvr>
                                        <p:cTn id="29" dur="500"/>
                                        <p:tgtEl>
                                          <p:spTgt spid="7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dissolve">
                                      <p:cBhvr>
                                        <p:cTn id="35" dur="500"/>
                                        <p:tgtEl>
                                          <p:spTgt spid="7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dissolve">
                                      <p:cBhvr>
                                        <p:cTn id="38" dur="500"/>
                                        <p:tgtEl>
                                          <p:spTgt spid="78"/>
                                        </p:tgtEl>
                                      </p:cBhvr>
                                    </p:animEffect>
                                  </p:childTnLst>
                                </p:cTn>
                              </p:par>
                              <p:par>
                                <p:cTn id="39" presetID="9" presetClass="entr" presetSubtype="0"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dissolve">
                                      <p:cBhvr>
                                        <p:cTn id="41" dur="500"/>
                                        <p:tgtEl>
                                          <p:spTgt spid="2">
                                            <p:txEl>
                                              <p:pRg st="2" end="2"/>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dissolve">
                                      <p:cBhvr>
                                        <p:cTn id="44" dur="500"/>
                                        <p:tgtEl>
                                          <p:spTgt spid="6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dissolve">
                                      <p:cBhvr>
                                        <p:cTn id="47" dur="500"/>
                                        <p:tgtEl>
                                          <p:spTgt spid="6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dissolve">
                                      <p:cBhvr>
                                        <p:cTn id="50" dur="500"/>
                                        <p:tgtEl>
                                          <p:spTgt spid="68"/>
                                        </p:tgtEl>
                                      </p:cBhvr>
                                    </p:animEffect>
                                  </p:childTnLst>
                                </p:cTn>
                              </p:par>
                              <p:par>
                                <p:cTn id="51" presetID="9" presetClass="entr" presetSubtype="0" fill="hold" nodeType="withEffect">
                                  <p:stCondLst>
                                    <p:cond delay="0"/>
                                  </p:stCondLst>
                                  <p:childTnLst>
                                    <p:set>
                                      <p:cBhvr>
                                        <p:cTn id="52" dur="1" fill="hold">
                                          <p:stCondLst>
                                            <p:cond delay="0"/>
                                          </p:stCondLst>
                                        </p:cTn>
                                        <p:tgtEl>
                                          <p:spTgt spid="12292"/>
                                        </p:tgtEl>
                                        <p:attrNameLst>
                                          <p:attrName>style.visibility</p:attrName>
                                        </p:attrNameLst>
                                      </p:cBhvr>
                                      <p:to>
                                        <p:strVal val="visible"/>
                                      </p:to>
                                    </p:set>
                                    <p:animEffect transition="in" filter="dissolve">
                                      <p:cBhvr>
                                        <p:cTn id="53" dur="500"/>
                                        <p:tgtEl>
                                          <p:spTgt spid="1229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66"/>
                                        </p:tgtEl>
                                      </p:cBhvr>
                                    </p:animEffect>
                                    <p:set>
                                      <p:cBhvr>
                                        <p:cTn id="58" dur="1" fill="hold">
                                          <p:stCondLst>
                                            <p:cond delay="499"/>
                                          </p:stCondLst>
                                        </p:cTn>
                                        <p:tgtEl>
                                          <p:spTgt spid="66"/>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67"/>
                                        </p:tgtEl>
                                      </p:cBhvr>
                                    </p:animEffect>
                                    <p:set>
                                      <p:cBhvr>
                                        <p:cTn id="61" dur="1" fill="hold">
                                          <p:stCondLst>
                                            <p:cond delay="499"/>
                                          </p:stCondLst>
                                        </p:cTn>
                                        <p:tgtEl>
                                          <p:spTgt spid="67"/>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68"/>
                                        </p:tgtEl>
                                      </p:cBhvr>
                                    </p:animEffect>
                                    <p:set>
                                      <p:cBhvr>
                                        <p:cTn id="64" dur="1" fill="hold">
                                          <p:stCondLst>
                                            <p:cond delay="499"/>
                                          </p:stCondLst>
                                        </p:cTn>
                                        <p:tgtEl>
                                          <p:spTgt spid="6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dissolv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7" grpId="0" animBg="1"/>
      <p:bldP spid="67" grpId="1" animBg="1"/>
      <p:bldP spid="68" grpId="0" animBg="1"/>
      <p:bldP spid="68" grpId="1" animBg="1"/>
      <p:bldP spid="70" grpId="0"/>
      <p:bldP spid="76" grpId="0" animBg="1"/>
      <p:bldP spid="77" grpId="0"/>
      <p:bldP spid="78" grpId="0"/>
      <p:bldP spid="66" grpId="0" animBg="1"/>
      <p:bldP spid="66" grpId="1"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Genetisk testing i Norge ved FH</a:t>
            </a:r>
          </a:p>
        </p:txBody>
      </p:sp>
      <p:sp>
        <p:nvSpPr>
          <p:cNvPr id="3" name="Plassholder for innhold 2"/>
          <p:cNvSpPr>
            <a:spLocks noGrp="1"/>
          </p:cNvSpPr>
          <p:nvPr>
            <p:ph idx="1"/>
          </p:nvPr>
        </p:nvSpPr>
        <p:spPr>
          <a:xfrm>
            <a:off x="838200" y="1496962"/>
            <a:ext cx="10515600" cy="4343400"/>
          </a:xfrm>
        </p:spPr>
        <p:txBody>
          <a:bodyPr>
            <a:normAutofit lnSpcReduction="10000"/>
          </a:bodyPr>
          <a:lstStyle/>
          <a:p>
            <a:r>
              <a:rPr lang="nb-NO" sz="2400" dirty="0"/>
              <a:t>1 av 300 har FH. </a:t>
            </a:r>
          </a:p>
          <a:p>
            <a:r>
              <a:rPr lang="nb-NO" sz="2400" dirty="0"/>
              <a:t>Antall med genetisk verifisert FH i Norge: </a:t>
            </a:r>
            <a:r>
              <a:rPr lang="nb-NO" sz="2400" dirty="0">
                <a:sym typeface="Symbol" panose="05050102010706020507" pitchFamily="18" charset="2"/>
              </a:rPr>
              <a:t> </a:t>
            </a:r>
            <a:r>
              <a:rPr lang="nb-NO" sz="2400" dirty="0"/>
              <a:t>11 300</a:t>
            </a:r>
          </a:p>
          <a:p>
            <a:pPr lvl="1"/>
            <a:r>
              <a:rPr lang="nb-NO" i="1" dirty="0">
                <a:sym typeface="Symbol" panose="05050102010706020507" pitchFamily="18" charset="2"/>
              </a:rPr>
              <a:t> 3800</a:t>
            </a:r>
            <a:r>
              <a:rPr lang="nb-NO" i="1" dirty="0"/>
              <a:t> probander - den første i en familie som får påvist en mutasjon.</a:t>
            </a:r>
          </a:p>
          <a:p>
            <a:pPr lvl="1"/>
            <a:r>
              <a:rPr lang="nb-NO" i="1" dirty="0">
                <a:sym typeface="Symbol" panose="05050102010706020507" pitchFamily="18" charset="2"/>
              </a:rPr>
              <a:t> 7500 er slektninger ifm. kaskadescreening.</a:t>
            </a:r>
            <a:endParaRPr lang="nb-NO" i="1" dirty="0"/>
          </a:p>
          <a:p>
            <a:r>
              <a:rPr lang="en-US" sz="2400" b="1" dirty="0"/>
              <a:t>Økt </a:t>
            </a:r>
            <a:r>
              <a:rPr lang="en-US" sz="2400" b="1" dirty="0" err="1"/>
              <a:t>risiko</a:t>
            </a:r>
            <a:r>
              <a:rPr lang="en-US" sz="2400" b="1" dirty="0"/>
              <a:t> for </a:t>
            </a:r>
            <a:r>
              <a:rPr lang="en-US" sz="2400" b="1" dirty="0" err="1"/>
              <a:t>tidlig</a:t>
            </a:r>
            <a:r>
              <a:rPr lang="en-US" sz="2400" b="1" dirty="0"/>
              <a:t> </a:t>
            </a:r>
            <a:r>
              <a:rPr lang="en-US" sz="2400" b="1" dirty="0" err="1"/>
              <a:t>hjerte</a:t>
            </a:r>
            <a:r>
              <a:rPr lang="en-US" sz="2400" b="1" dirty="0"/>
              <a:t>- og </a:t>
            </a:r>
            <a:r>
              <a:rPr lang="en-US" sz="2400" b="1" dirty="0" err="1"/>
              <a:t>karsykdom</a:t>
            </a:r>
            <a:r>
              <a:rPr lang="en-US" sz="2400" b="1" dirty="0"/>
              <a:t> </a:t>
            </a:r>
            <a:r>
              <a:rPr lang="en-US" sz="2400" b="1" dirty="0" err="1"/>
              <a:t>ved</a:t>
            </a:r>
            <a:r>
              <a:rPr lang="en-US" sz="2400" b="1" dirty="0"/>
              <a:t> FH </a:t>
            </a:r>
            <a:r>
              <a:rPr lang="en-US" sz="2400" b="1" dirty="0" err="1"/>
              <a:t>dersom</a:t>
            </a:r>
            <a:r>
              <a:rPr lang="en-US" sz="2400" b="1" dirty="0"/>
              <a:t> </a:t>
            </a:r>
            <a:r>
              <a:rPr lang="en-US" sz="2400" b="1" dirty="0" err="1"/>
              <a:t>uoppdaget</a:t>
            </a:r>
            <a:r>
              <a:rPr lang="en-US" sz="2400" b="1" dirty="0"/>
              <a:t> og </a:t>
            </a:r>
            <a:r>
              <a:rPr lang="en-US" sz="2400" b="1" dirty="0" err="1"/>
              <a:t>ubehandlet</a:t>
            </a:r>
            <a:r>
              <a:rPr lang="en-US" sz="2400" b="1" dirty="0"/>
              <a:t>:</a:t>
            </a:r>
          </a:p>
          <a:p>
            <a:pPr lvl="1"/>
            <a:r>
              <a:rPr lang="nb-NO" dirty="0"/>
              <a:t>Debut i 40-årene</a:t>
            </a:r>
          </a:p>
          <a:p>
            <a:pPr lvl="1"/>
            <a:r>
              <a:rPr lang="nb-NO" dirty="0"/>
              <a:t>93% får hjerte -karsykdom i løpet av livet</a:t>
            </a:r>
          </a:p>
          <a:p>
            <a:pPr lvl="1"/>
            <a:r>
              <a:rPr lang="nb-NO" dirty="0"/>
              <a:t>Tidlig død pga. hjerte- og karsykdom</a:t>
            </a:r>
            <a:endParaRPr lang="en-US" sz="1600" i="1" dirty="0"/>
          </a:p>
          <a:p>
            <a:pPr marL="457200" lvl="1" indent="0">
              <a:buNone/>
            </a:pPr>
            <a:endParaRPr lang="en-US" sz="1600" i="1" dirty="0"/>
          </a:p>
          <a:p>
            <a:r>
              <a:rPr lang="en-US" sz="2400" b="1" i="1" dirty="0">
                <a:solidFill>
                  <a:srgbClr val="FF0000"/>
                </a:solidFill>
              </a:rPr>
              <a:t>Det er </a:t>
            </a:r>
            <a:r>
              <a:rPr lang="en-US" sz="2400" b="1" i="1" dirty="0" err="1">
                <a:solidFill>
                  <a:srgbClr val="FF0000"/>
                </a:solidFill>
              </a:rPr>
              <a:t>viktig</a:t>
            </a:r>
            <a:r>
              <a:rPr lang="en-US" sz="2400" b="1" i="1" dirty="0">
                <a:solidFill>
                  <a:srgbClr val="FF0000"/>
                </a:solidFill>
              </a:rPr>
              <a:t> å </a:t>
            </a:r>
            <a:r>
              <a:rPr lang="en-US" sz="2400" b="1" i="1" dirty="0" err="1">
                <a:solidFill>
                  <a:srgbClr val="FF0000"/>
                </a:solidFill>
              </a:rPr>
              <a:t>identifisere</a:t>
            </a:r>
            <a:r>
              <a:rPr lang="en-US" sz="2400" b="1" i="1" dirty="0">
                <a:solidFill>
                  <a:srgbClr val="FF0000"/>
                </a:solidFill>
              </a:rPr>
              <a:t> </a:t>
            </a:r>
            <a:r>
              <a:rPr lang="en-US" sz="2400" b="1" i="1" dirty="0" err="1">
                <a:solidFill>
                  <a:srgbClr val="FF0000"/>
                </a:solidFill>
              </a:rPr>
              <a:t>pasienter</a:t>
            </a:r>
            <a:r>
              <a:rPr lang="en-US" sz="2400" b="1" i="1" dirty="0">
                <a:solidFill>
                  <a:srgbClr val="FF0000"/>
                </a:solidFill>
              </a:rPr>
              <a:t> med FH da det </a:t>
            </a:r>
            <a:r>
              <a:rPr lang="en-US" sz="2400" b="1" i="1" dirty="0" err="1">
                <a:solidFill>
                  <a:srgbClr val="FF0000"/>
                </a:solidFill>
              </a:rPr>
              <a:t>finnes</a:t>
            </a:r>
            <a:r>
              <a:rPr lang="en-US" sz="2400" b="1" i="1" dirty="0">
                <a:solidFill>
                  <a:srgbClr val="FF0000"/>
                </a:solidFill>
              </a:rPr>
              <a:t> god </a:t>
            </a:r>
            <a:r>
              <a:rPr lang="en-US" sz="2400" b="1" i="1" dirty="0" err="1">
                <a:solidFill>
                  <a:srgbClr val="FF0000"/>
                </a:solidFill>
              </a:rPr>
              <a:t>behandling</a:t>
            </a:r>
            <a:r>
              <a:rPr lang="en-US" sz="2400" b="1" i="1" dirty="0">
                <a:solidFill>
                  <a:srgbClr val="FF0000"/>
                </a:solidFill>
              </a:rPr>
              <a:t>!</a:t>
            </a:r>
            <a:endParaRPr lang="nb-NO" sz="2400" b="1" i="1" dirty="0">
              <a:solidFill>
                <a:srgbClr val="FF0000"/>
              </a:solidFill>
            </a:endParaRPr>
          </a:p>
          <a:p>
            <a:pPr marL="0" indent="0">
              <a:buNone/>
            </a:pPr>
            <a:endParaRPr lang="nb-NO" sz="2400" dirty="0"/>
          </a:p>
          <a:p>
            <a:endParaRPr lang="nb-NO" sz="2400" dirty="0"/>
          </a:p>
          <a:p>
            <a:endParaRPr lang="nb-NO" sz="2400" dirty="0"/>
          </a:p>
        </p:txBody>
      </p:sp>
    </p:spTree>
    <p:extLst>
      <p:ext uri="{BB962C8B-B14F-4D97-AF65-F5344CB8AC3E}">
        <p14:creationId xmlns:p14="http://schemas.microsoft.com/office/powerpoint/2010/main" val="2777629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30440"/>
            <a:ext cx="10515600" cy="1325563"/>
          </a:xfrm>
        </p:spPr>
        <p:txBody>
          <a:bodyPr>
            <a:normAutofit/>
          </a:bodyPr>
          <a:lstStyle/>
          <a:p>
            <a:r>
              <a:rPr lang="nb-NO" sz="3600" dirty="0"/>
              <a:t>FH-diagnostikk i  Norge sammenliknet med andre land</a:t>
            </a:r>
          </a:p>
        </p:txBody>
      </p:sp>
      <p:grpSp>
        <p:nvGrpSpPr>
          <p:cNvPr id="10" name="Gruppe 9">
            <a:extLst>
              <a:ext uri="{FF2B5EF4-FFF2-40B4-BE49-F238E27FC236}">
                <a16:creationId xmlns:a16="http://schemas.microsoft.com/office/drawing/2014/main" id="{BED8ECA7-FDBB-4A4E-ABE4-0870AF643EC3}"/>
              </a:ext>
            </a:extLst>
          </p:cNvPr>
          <p:cNvGrpSpPr/>
          <p:nvPr/>
        </p:nvGrpSpPr>
        <p:grpSpPr>
          <a:xfrm>
            <a:off x="1621011" y="1337060"/>
            <a:ext cx="4395019" cy="4363995"/>
            <a:chOff x="1966451" y="1093220"/>
            <a:chExt cx="4395019" cy="4363995"/>
          </a:xfrm>
        </p:grpSpPr>
        <p:pic>
          <p:nvPicPr>
            <p:cNvPr id="6" name="Bilde 5"/>
            <p:cNvPicPr>
              <a:picLocks noChangeAspect="1"/>
            </p:cNvPicPr>
            <p:nvPr/>
          </p:nvPicPr>
          <p:blipFill>
            <a:blip r:embed="rId3"/>
            <a:stretch>
              <a:fillRect/>
            </a:stretch>
          </p:blipFill>
          <p:spPr>
            <a:xfrm>
              <a:off x="1966451" y="1093220"/>
              <a:ext cx="4395019" cy="4363995"/>
            </a:xfrm>
            <a:prstGeom prst="rect">
              <a:avLst/>
            </a:prstGeom>
          </p:spPr>
        </p:pic>
        <p:sp>
          <p:nvSpPr>
            <p:cNvPr id="3" name="Rektangel 2"/>
            <p:cNvSpPr/>
            <p:nvPr/>
          </p:nvSpPr>
          <p:spPr>
            <a:xfrm>
              <a:off x="2970182" y="1277814"/>
              <a:ext cx="2629689" cy="245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50" dirty="0">
                  <a:solidFill>
                    <a:schemeClr val="tx1"/>
                  </a:solidFill>
                </a:rPr>
                <a:t>Page C et al; </a:t>
              </a:r>
              <a:r>
                <a:rPr lang="nb-NO" sz="1050" dirty="0" err="1">
                  <a:solidFill>
                    <a:schemeClr val="tx1"/>
                  </a:solidFill>
                </a:rPr>
                <a:t>Plos</a:t>
              </a:r>
              <a:r>
                <a:rPr lang="nb-NO" sz="1050" dirty="0">
                  <a:solidFill>
                    <a:schemeClr val="tx1"/>
                  </a:solidFill>
                </a:rPr>
                <a:t> Global Public Health 2023</a:t>
              </a:r>
            </a:p>
          </p:txBody>
        </p:sp>
      </p:grpSp>
      <p:sp>
        <p:nvSpPr>
          <p:cNvPr id="9" name="TekstSylinder 8">
            <a:extLst>
              <a:ext uri="{FF2B5EF4-FFF2-40B4-BE49-F238E27FC236}">
                <a16:creationId xmlns:a16="http://schemas.microsoft.com/office/drawing/2014/main" id="{8C70C55B-668D-4662-8B9F-689056A040D3}"/>
              </a:ext>
            </a:extLst>
          </p:cNvPr>
          <p:cNvSpPr txBox="1"/>
          <p:nvPr/>
        </p:nvSpPr>
        <p:spPr>
          <a:xfrm>
            <a:off x="6605310" y="2083114"/>
            <a:ext cx="4255729"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Norge er det </a:t>
            </a:r>
            <a:r>
              <a:rPr lang="en-US" sz="2000" b="1" dirty="0" err="1"/>
              <a:t>landet</a:t>
            </a:r>
            <a:r>
              <a:rPr lang="en-US" sz="2000" b="1" dirty="0"/>
              <a:t> </a:t>
            </a:r>
            <a:r>
              <a:rPr lang="en-US" sz="2000" b="1" dirty="0" err="1"/>
              <a:t>som</a:t>
            </a:r>
            <a:r>
              <a:rPr lang="en-US" sz="2000" b="1" dirty="0"/>
              <a:t> </a:t>
            </a:r>
            <a:r>
              <a:rPr lang="en-US" sz="2000" b="1" dirty="0" err="1"/>
              <a:t>har</a:t>
            </a:r>
            <a:r>
              <a:rPr lang="en-US" sz="2000" b="1" dirty="0"/>
              <a:t> </a:t>
            </a:r>
            <a:r>
              <a:rPr lang="en-US" sz="2000" b="1" dirty="0" err="1"/>
              <a:t>påvist</a:t>
            </a:r>
            <a:r>
              <a:rPr lang="en-US" sz="2000" b="1" dirty="0"/>
              <a:t> </a:t>
            </a:r>
            <a:r>
              <a:rPr lang="en-US" sz="2000" b="1" dirty="0" err="1"/>
              <a:t>relativt</a:t>
            </a:r>
            <a:r>
              <a:rPr lang="en-US" sz="2000" b="1" dirty="0"/>
              <a:t> </a:t>
            </a:r>
            <a:r>
              <a:rPr lang="en-US" sz="2000" b="1" dirty="0" err="1"/>
              <a:t>flest</a:t>
            </a:r>
            <a:r>
              <a:rPr lang="en-US" sz="2000" b="1" dirty="0"/>
              <a:t> med </a:t>
            </a:r>
            <a:r>
              <a:rPr lang="en-US" sz="2000" b="1" dirty="0" err="1"/>
              <a:t>genetisk</a:t>
            </a:r>
            <a:r>
              <a:rPr lang="en-US" sz="2000" b="1" dirty="0"/>
              <a:t> </a:t>
            </a:r>
            <a:r>
              <a:rPr lang="en-US" sz="2000" b="1" dirty="0" err="1"/>
              <a:t>verifisert</a:t>
            </a:r>
            <a:r>
              <a:rPr lang="en-US" sz="2000" b="1" dirty="0"/>
              <a:t> FH</a:t>
            </a:r>
          </a:p>
        </p:txBody>
      </p:sp>
    </p:spTree>
    <p:extLst>
      <p:ext uri="{BB962C8B-B14F-4D97-AF65-F5344CB8AC3E}">
        <p14:creationId xmlns:p14="http://schemas.microsoft.com/office/powerpoint/2010/main" val="704933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dinavia-map"/>
          <p:cNvPicPr>
            <a:picLocks noChangeAspect="1" noChangeArrowheads="1"/>
          </p:cNvPicPr>
          <p:nvPr/>
        </p:nvPicPr>
        <p:blipFill rotWithShape="1">
          <a:blip r:embed="rId4">
            <a:extLst>
              <a:ext uri="{28A0092B-C50C-407E-A947-70E740481C1C}">
                <a14:useLocalDpi xmlns:a14="http://schemas.microsoft.com/office/drawing/2010/main" val="0"/>
              </a:ext>
            </a:extLst>
          </a:blip>
          <a:srcRect r="13772" b="10737"/>
          <a:stretch/>
        </p:blipFill>
        <p:spPr bwMode="auto">
          <a:xfrm>
            <a:off x="3863182" y="435769"/>
            <a:ext cx="3850604" cy="5343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8" name="Objekt 17"/>
          <p:cNvGraphicFramePr>
            <a:graphicFrameLocks noChangeAspect="1"/>
          </p:cNvGraphicFramePr>
          <p:nvPr/>
        </p:nvGraphicFramePr>
        <p:xfrm>
          <a:off x="4418912" y="4763652"/>
          <a:ext cx="271463" cy="239712"/>
        </p:xfrm>
        <a:graphic>
          <a:graphicData uri="http://schemas.openxmlformats.org/presentationml/2006/ole">
            <mc:AlternateContent xmlns:mc="http://schemas.openxmlformats.org/markup-compatibility/2006">
              <mc:Choice xmlns:v="urn:schemas-microsoft-com:vml" Requires="v">
                <p:oleObj spid="_x0000_s1041" name="Photo Editor-foto" r:id="rId5" imgW="9276190" imgH="8164065" progId="MSPhotoEd.3">
                  <p:embed/>
                </p:oleObj>
              </mc:Choice>
              <mc:Fallback>
                <p:oleObj name="Photo Editor-foto" r:id="rId5" imgW="9276190" imgH="8164065" progId="MSPhotoEd.3">
                  <p:embed/>
                  <p:pic>
                    <p:nvPicPr>
                      <p:cNvPr id="18" name="Objek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912" y="4763652"/>
                        <a:ext cx="271463" cy="239712"/>
                      </a:xfrm>
                      <a:prstGeom prst="rect">
                        <a:avLst/>
                      </a:prstGeom>
                      <a:noFill/>
                      <a:ln w="9525">
                        <a:solidFill>
                          <a:srgbClr val="FF0000"/>
                        </a:solidFill>
                        <a:miter lim="800000"/>
                        <a:headEnd/>
                        <a:tailEnd/>
                      </a:ln>
                    </p:spPr>
                  </p:pic>
                </p:oleObj>
              </mc:Fallback>
            </mc:AlternateContent>
          </a:graphicData>
        </a:graphic>
      </p:graphicFrame>
      <p:graphicFrame>
        <p:nvGraphicFramePr>
          <p:cNvPr id="19" name="Objekt 18"/>
          <p:cNvGraphicFramePr>
            <a:graphicFrameLocks noChangeAspect="1"/>
          </p:cNvGraphicFramePr>
          <p:nvPr/>
        </p:nvGraphicFramePr>
        <p:xfrm>
          <a:off x="3946152" y="4308979"/>
          <a:ext cx="271463" cy="239712"/>
        </p:xfrm>
        <a:graphic>
          <a:graphicData uri="http://schemas.openxmlformats.org/presentationml/2006/ole">
            <mc:AlternateContent xmlns:mc="http://schemas.openxmlformats.org/markup-compatibility/2006">
              <mc:Choice xmlns:v="urn:schemas-microsoft-com:vml" Requires="v">
                <p:oleObj spid="_x0000_s1042" name="Photo Editor-foto" r:id="rId5" imgW="9276190" imgH="8164065" progId="MSPhotoEd.3">
                  <p:embed/>
                </p:oleObj>
              </mc:Choice>
              <mc:Fallback>
                <p:oleObj name="Photo Editor-foto" r:id="rId5" imgW="9276190" imgH="8164065" progId="MSPhotoEd.3">
                  <p:embed/>
                  <p:pic>
                    <p:nvPicPr>
                      <p:cNvPr id="19" name="Objek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6152" y="4308979"/>
                        <a:ext cx="271463" cy="239712"/>
                      </a:xfrm>
                      <a:prstGeom prst="rect">
                        <a:avLst/>
                      </a:prstGeom>
                      <a:noFill/>
                      <a:ln w="9525">
                        <a:solidFill>
                          <a:srgbClr val="FF0000"/>
                        </a:solidFill>
                        <a:miter lim="800000"/>
                        <a:headEnd/>
                        <a:tailEnd/>
                      </a:ln>
                    </p:spPr>
                  </p:pic>
                </p:oleObj>
              </mc:Fallback>
            </mc:AlternateContent>
          </a:graphicData>
        </a:graphic>
      </p:graphicFrame>
      <p:graphicFrame>
        <p:nvGraphicFramePr>
          <p:cNvPr id="20" name="Objekt 19"/>
          <p:cNvGraphicFramePr>
            <a:graphicFrameLocks noChangeAspect="1"/>
          </p:cNvGraphicFramePr>
          <p:nvPr/>
        </p:nvGraphicFramePr>
        <p:xfrm>
          <a:off x="4815728" y="3237130"/>
          <a:ext cx="271463" cy="239712"/>
        </p:xfrm>
        <a:graphic>
          <a:graphicData uri="http://schemas.openxmlformats.org/presentationml/2006/ole">
            <mc:AlternateContent xmlns:mc="http://schemas.openxmlformats.org/markup-compatibility/2006">
              <mc:Choice xmlns:v="urn:schemas-microsoft-com:vml" Requires="v">
                <p:oleObj spid="_x0000_s1043" name="Photo Editor-foto" r:id="rId5" imgW="9276190" imgH="8164065" progId="MSPhotoEd.3">
                  <p:embed/>
                </p:oleObj>
              </mc:Choice>
              <mc:Fallback>
                <p:oleObj name="Photo Editor-foto" r:id="rId5" imgW="9276190" imgH="8164065" progId="MSPhotoEd.3">
                  <p:embed/>
                  <p:pic>
                    <p:nvPicPr>
                      <p:cNvPr id="20" name="Objek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728" y="3237130"/>
                        <a:ext cx="271463" cy="239712"/>
                      </a:xfrm>
                      <a:prstGeom prst="rect">
                        <a:avLst/>
                      </a:prstGeom>
                      <a:noFill/>
                      <a:ln w="9525">
                        <a:solidFill>
                          <a:srgbClr val="FF0000"/>
                        </a:solidFill>
                        <a:miter lim="800000"/>
                        <a:headEnd/>
                        <a:tailEnd/>
                      </a:ln>
                    </p:spPr>
                  </p:pic>
                </p:oleObj>
              </mc:Fallback>
            </mc:AlternateContent>
          </a:graphicData>
        </a:graphic>
      </p:graphicFrame>
      <p:graphicFrame>
        <p:nvGraphicFramePr>
          <p:cNvPr id="21" name="Objekt 20"/>
          <p:cNvGraphicFramePr>
            <a:graphicFrameLocks noChangeAspect="1"/>
          </p:cNvGraphicFramePr>
          <p:nvPr/>
        </p:nvGraphicFramePr>
        <p:xfrm>
          <a:off x="5376301" y="1895145"/>
          <a:ext cx="271463" cy="239712"/>
        </p:xfrm>
        <a:graphic>
          <a:graphicData uri="http://schemas.openxmlformats.org/presentationml/2006/ole">
            <mc:AlternateContent xmlns:mc="http://schemas.openxmlformats.org/markup-compatibility/2006">
              <mc:Choice xmlns:v="urn:schemas-microsoft-com:vml" Requires="v">
                <p:oleObj spid="_x0000_s1044" name="Photo Editor-foto" r:id="rId5" imgW="9276190" imgH="8164065" progId="MSPhotoEd.3">
                  <p:embed/>
                </p:oleObj>
              </mc:Choice>
              <mc:Fallback>
                <p:oleObj name="Photo Editor-foto" r:id="rId5" imgW="9276190" imgH="8164065" progId="MSPhotoEd.3">
                  <p:embed/>
                  <p:pic>
                    <p:nvPicPr>
                      <p:cNvPr id="21" name="Objek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301" y="1895145"/>
                        <a:ext cx="271463" cy="239712"/>
                      </a:xfrm>
                      <a:prstGeom prst="rect">
                        <a:avLst/>
                      </a:prstGeom>
                      <a:noFill/>
                      <a:ln w="9525">
                        <a:solidFill>
                          <a:srgbClr val="FF0000"/>
                        </a:solidFill>
                        <a:miter lim="800000"/>
                        <a:headEnd/>
                        <a:tailEnd/>
                      </a:ln>
                    </p:spPr>
                  </p:pic>
                </p:oleObj>
              </mc:Fallback>
            </mc:AlternateContent>
          </a:graphicData>
        </a:graphic>
      </p:graphicFrame>
      <p:pic>
        <p:nvPicPr>
          <p:cNvPr id="46" name="Picture 15" descr="Nor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043" y="102423"/>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32" name="Tittel 1"/>
          <p:cNvSpPr>
            <a:spLocks noGrp="1"/>
          </p:cNvSpPr>
          <p:nvPr/>
        </p:nvSpPr>
        <p:spPr>
          <a:xfrm>
            <a:off x="6300893" y="3304791"/>
            <a:ext cx="5744206" cy="662427"/>
          </a:xfrm>
          <a:prstGeom prst="rect">
            <a:avLst/>
          </a:prstGeom>
          <a:solidFill>
            <a:schemeClr val="bg1"/>
          </a:solidFill>
          <a:ln>
            <a:solidFill>
              <a:schemeClr val="tx1"/>
            </a:solidFill>
          </a:ln>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nb-NO" sz="2000" u="sng" dirty="0"/>
              <a:t>Nasjonal pasientorganisasjon</a:t>
            </a:r>
          </a:p>
          <a:p>
            <a:pPr marL="285750" indent="-285750">
              <a:buFont typeface="Arial" panose="020B0604020202020204" pitchFamily="34" charset="0"/>
              <a:buChar char="•"/>
            </a:pPr>
            <a:r>
              <a:rPr lang="nb-NO" sz="1800" b="0" dirty="0">
                <a:solidFill>
                  <a:schemeClr val="tx1"/>
                </a:solidFill>
              </a:rPr>
              <a:t>Etablert av Margaretha Hamrin i 2005</a:t>
            </a:r>
          </a:p>
          <a:p>
            <a:endParaRPr lang="nb-NO" sz="1800" dirty="0"/>
          </a:p>
          <a:p>
            <a:endParaRPr lang="nb-NO" sz="1800" dirty="0"/>
          </a:p>
        </p:txBody>
      </p:sp>
      <p:sp>
        <p:nvSpPr>
          <p:cNvPr id="34" name="Tittel 1"/>
          <p:cNvSpPr>
            <a:spLocks noGrp="1"/>
          </p:cNvSpPr>
          <p:nvPr/>
        </p:nvSpPr>
        <p:spPr>
          <a:xfrm>
            <a:off x="6300893" y="4266386"/>
            <a:ext cx="5214808" cy="1538766"/>
          </a:xfrm>
          <a:prstGeom prst="rect">
            <a:avLst/>
          </a:prstGeom>
          <a:solidFill>
            <a:schemeClr val="bg1"/>
          </a:solidFill>
          <a:ln>
            <a:solidFill>
              <a:schemeClr val="tx1"/>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nb-NO" sz="2000" u="sng" dirty="0"/>
              <a:t>Nasjonal </a:t>
            </a:r>
            <a:r>
              <a:rPr lang="nb-NO" sz="2000" u="sng" dirty="0" err="1"/>
              <a:t>kompetansetjenste</a:t>
            </a:r>
            <a:r>
              <a:rPr lang="nb-NO" sz="2000" u="sng" dirty="0"/>
              <a:t> for FH</a:t>
            </a:r>
          </a:p>
          <a:p>
            <a:pPr marL="285750" indent="-285750">
              <a:buFont typeface="Arial" panose="020B0604020202020204" pitchFamily="34" charset="0"/>
              <a:buChar char="•"/>
            </a:pPr>
            <a:r>
              <a:rPr lang="nb-NO" sz="1800" b="0" dirty="0">
                <a:solidFill>
                  <a:schemeClr val="tx1"/>
                </a:solidFill>
              </a:rPr>
              <a:t>Etablert i 2014</a:t>
            </a:r>
          </a:p>
          <a:p>
            <a:pPr marL="285750" indent="-285750">
              <a:buFont typeface="Arial" panose="020B0604020202020204" pitchFamily="34" charset="0"/>
              <a:buChar char="•"/>
            </a:pPr>
            <a:r>
              <a:rPr lang="en-US" sz="1800" b="0" dirty="0">
                <a:solidFill>
                  <a:schemeClr val="tx1"/>
                </a:solidFill>
              </a:rPr>
              <a:t>Informasjon </a:t>
            </a:r>
            <a:r>
              <a:rPr lang="en-US" sz="1800" b="0" dirty="0" err="1">
                <a:solidFill>
                  <a:schemeClr val="tx1"/>
                </a:solidFill>
              </a:rPr>
              <a:t>til</a:t>
            </a:r>
            <a:r>
              <a:rPr lang="en-US" sz="1800" b="0" dirty="0">
                <a:solidFill>
                  <a:schemeClr val="tx1"/>
                </a:solidFill>
              </a:rPr>
              <a:t> </a:t>
            </a:r>
            <a:r>
              <a:rPr lang="en-US" sz="1800" b="0" dirty="0" err="1">
                <a:solidFill>
                  <a:schemeClr val="tx1"/>
                </a:solidFill>
              </a:rPr>
              <a:t>pasienter</a:t>
            </a:r>
            <a:endParaRPr lang="en-US" sz="1800" b="0" dirty="0">
              <a:solidFill>
                <a:schemeClr val="tx1"/>
              </a:solidFill>
            </a:endParaRPr>
          </a:p>
          <a:p>
            <a:pPr marL="285750" indent="-285750">
              <a:buFont typeface="Arial" panose="020B0604020202020204" pitchFamily="34" charset="0"/>
              <a:buChar char="•"/>
            </a:pPr>
            <a:r>
              <a:rPr lang="en-US" sz="1800" b="0" dirty="0">
                <a:solidFill>
                  <a:schemeClr val="tx1"/>
                </a:solidFill>
              </a:rPr>
              <a:t>Informasjon </a:t>
            </a:r>
            <a:r>
              <a:rPr lang="en-US" sz="1800" b="0" dirty="0" err="1">
                <a:solidFill>
                  <a:schemeClr val="tx1"/>
                </a:solidFill>
              </a:rPr>
              <a:t>til</a:t>
            </a:r>
            <a:r>
              <a:rPr lang="en-US" sz="1800" b="0" dirty="0">
                <a:solidFill>
                  <a:schemeClr val="tx1"/>
                </a:solidFill>
              </a:rPr>
              <a:t> leger (</a:t>
            </a:r>
            <a:r>
              <a:rPr lang="en-US" sz="1800" b="0" dirty="0" err="1">
                <a:solidFill>
                  <a:schemeClr val="tx1"/>
                </a:solidFill>
              </a:rPr>
              <a:t>spesielt</a:t>
            </a:r>
            <a:r>
              <a:rPr lang="en-US" sz="1800" b="0" dirty="0">
                <a:solidFill>
                  <a:schemeClr val="tx1"/>
                </a:solidFill>
              </a:rPr>
              <a:t> </a:t>
            </a:r>
            <a:r>
              <a:rPr lang="en-US" sz="1800" b="0" dirty="0" err="1">
                <a:solidFill>
                  <a:schemeClr val="tx1"/>
                </a:solidFill>
              </a:rPr>
              <a:t>til</a:t>
            </a:r>
            <a:r>
              <a:rPr lang="en-US" sz="1800" b="0" dirty="0">
                <a:solidFill>
                  <a:schemeClr val="tx1"/>
                </a:solidFill>
              </a:rPr>
              <a:t> </a:t>
            </a:r>
            <a:r>
              <a:rPr lang="en-US" sz="1800" b="0" dirty="0" err="1">
                <a:solidFill>
                  <a:schemeClr val="tx1"/>
                </a:solidFill>
              </a:rPr>
              <a:t>almennpraktikere</a:t>
            </a:r>
            <a:r>
              <a:rPr lang="en-US" sz="1800" b="0" dirty="0">
                <a:solidFill>
                  <a:schemeClr val="tx1"/>
                </a:solidFill>
              </a:rPr>
              <a:t>)</a:t>
            </a:r>
          </a:p>
          <a:p>
            <a:pPr marL="285750" indent="-285750">
              <a:buFont typeface="Arial" panose="020B0604020202020204" pitchFamily="34" charset="0"/>
              <a:buChar char="•"/>
            </a:pPr>
            <a:r>
              <a:rPr lang="en-US" sz="1800" b="0" dirty="0" err="1">
                <a:solidFill>
                  <a:schemeClr val="tx1"/>
                </a:solidFill>
              </a:rPr>
              <a:t>Forskning</a:t>
            </a:r>
            <a:endParaRPr lang="en-US" sz="1800" b="0" dirty="0">
              <a:solidFill>
                <a:schemeClr val="tx1"/>
              </a:solidFill>
            </a:endParaRPr>
          </a:p>
        </p:txBody>
      </p:sp>
      <p:graphicFrame>
        <p:nvGraphicFramePr>
          <p:cNvPr id="40" name="Objekt 39"/>
          <p:cNvGraphicFramePr>
            <a:graphicFrameLocks noChangeAspect="1"/>
          </p:cNvGraphicFramePr>
          <p:nvPr/>
        </p:nvGraphicFramePr>
        <p:xfrm>
          <a:off x="4793799" y="4472611"/>
          <a:ext cx="271463" cy="239712"/>
        </p:xfrm>
        <a:graphic>
          <a:graphicData uri="http://schemas.openxmlformats.org/presentationml/2006/ole">
            <mc:AlternateContent xmlns:mc="http://schemas.openxmlformats.org/markup-compatibility/2006">
              <mc:Choice xmlns:v="urn:schemas-microsoft-com:vml" Requires="v">
                <p:oleObj spid="_x0000_s1045" name="Photo Editor-foto" r:id="rId5" imgW="9276190" imgH="8164065" progId="MSPhotoEd.3">
                  <p:embed/>
                </p:oleObj>
              </mc:Choice>
              <mc:Fallback>
                <p:oleObj name="Photo Editor-foto" r:id="rId5" imgW="9276190" imgH="8164065" progId="MSPhotoEd.3">
                  <p:embed/>
                  <p:pic>
                    <p:nvPicPr>
                      <p:cNvPr id="40" name="Objek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99" y="4472611"/>
                        <a:ext cx="271463" cy="239712"/>
                      </a:xfrm>
                      <a:prstGeom prst="rect">
                        <a:avLst/>
                      </a:prstGeom>
                      <a:noFill/>
                      <a:ln w="9525">
                        <a:solidFill>
                          <a:srgbClr val="FF0000"/>
                        </a:solidFill>
                        <a:miter lim="800000"/>
                        <a:headEnd/>
                        <a:tailEnd/>
                      </a:ln>
                    </p:spPr>
                  </p:pic>
                </p:oleObj>
              </mc:Fallback>
            </mc:AlternateContent>
          </a:graphicData>
        </a:graphic>
      </p:graphicFrame>
      <p:cxnSp>
        <p:nvCxnSpPr>
          <p:cNvPr id="41" name="Rett linje 40"/>
          <p:cNvCxnSpPr>
            <a:cxnSpLocks/>
            <a:stCxn id="35" idx="1"/>
            <a:endCxn id="24" idx="0"/>
          </p:cNvCxnSpPr>
          <p:nvPr/>
        </p:nvCxnSpPr>
        <p:spPr>
          <a:xfrm flipH="1">
            <a:off x="4889375" y="2365091"/>
            <a:ext cx="1411518" cy="17591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ittel 1"/>
          <p:cNvSpPr>
            <a:spLocks noGrp="1"/>
          </p:cNvSpPr>
          <p:nvPr/>
        </p:nvSpPr>
        <p:spPr>
          <a:xfrm>
            <a:off x="-9773" y="2232111"/>
            <a:ext cx="3863182" cy="4922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endParaRPr lang="nb-NO" sz="2000" dirty="0"/>
          </a:p>
          <a:p>
            <a:endParaRPr lang="nb-NO" sz="2000" dirty="0"/>
          </a:p>
        </p:txBody>
      </p:sp>
      <p:sp>
        <p:nvSpPr>
          <p:cNvPr id="49" name="Tittel 1"/>
          <p:cNvSpPr>
            <a:spLocks noGrp="1"/>
          </p:cNvSpPr>
          <p:nvPr/>
        </p:nvSpPr>
        <p:spPr>
          <a:xfrm>
            <a:off x="41485" y="1831972"/>
            <a:ext cx="3863182" cy="32897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pPr marL="342900" indent="-342900">
              <a:lnSpc>
                <a:spcPct val="200000"/>
              </a:lnSpc>
              <a:buFont typeface="Arial" panose="020B0604020202020204" pitchFamily="34" charset="0"/>
              <a:buChar char="•"/>
            </a:pPr>
            <a:r>
              <a:rPr lang="en-US" sz="2000" dirty="0"/>
              <a:t>5000 </a:t>
            </a:r>
            <a:r>
              <a:rPr lang="en-US" sz="2000" dirty="0" err="1"/>
              <a:t>almennpraktikere</a:t>
            </a:r>
            <a:endParaRPr lang="en-US" sz="2000" dirty="0"/>
          </a:p>
          <a:p>
            <a:pPr marL="342900" indent="-342900">
              <a:lnSpc>
                <a:spcPct val="200000"/>
              </a:lnSpc>
              <a:buFont typeface="Arial" panose="020B0604020202020204" pitchFamily="34" charset="0"/>
              <a:buChar char="•"/>
            </a:pPr>
            <a:r>
              <a:rPr lang="en-US" sz="2000" dirty="0"/>
              <a:t>50 </a:t>
            </a:r>
            <a:r>
              <a:rPr lang="en-US" sz="2000" dirty="0" err="1"/>
              <a:t>sykehus</a:t>
            </a:r>
            <a:endParaRPr lang="en-US" sz="2000" dirty="0"/>
          </a:p>
          <a:p>
            <a:pPr marL="342900" indent="-342900">
              <a:lnSpc>
                <a:spcPct val="200000"/>
              </a:lnSpc>
              <a:buFont typeface="Arial" panose="020B0604020202020204" pitchFamily="34" charset="0"/>
              <a:buChar char="•"/>
            </a:pPr>
            <a:r>
              <a:rPr lang="en-US" sz="2000" u="sng" dirty="0" err="1"/>
              <a:t>Lipidklinikken</a:t>
            </a:r>
            <a:r>
              <a:rPr lang="en-US" sz="2000" u="sng" dirty="0"/>
              <a:t> </a:t>
            </a:r>
            <a:r>
              <a:rPr lang="en-US" sz="2000" u="sng" dirty="0" err="1"/>
              <a:t>i</a:t>
            </a:r>
            <a:r>
              <a:rPr lang="en-US" sz="2000" u="sng" dirty="0"/>
              <a:t> Oslo</a:t>
            </a:r>
            <a:endParaRPr lang="en-US" sz="9600" u="sng" dirty="0"/>
          </a:p>
          <a:p>
            <a:pPr marL="800100" lvl="1" indent="-342900">
              <a:buFont typeface="Arial" panose="020B0604020202020204" pitchFamily="34" charset="0"/>
              <a:buChar char="•"/>
            </a:pPr>
            <a:r>
              <a:rPr lang="en-US" dirty="0" err="1"/>
              <a:t>Etablert</a:t>
            </a:r>
            <a:r>
              <a:rPr lang="en-US" dirty="0"/>
              <a:t> av </a:t>
            </a:r>
            <a:r>
              <a:rPr lang="en-US" dirty="0" err="1"/>
              <a:t>Leiv</a:t>
            </a:r>
            <a:r>
              <a:rPr lang="en-US" dirty="0"/>
              <a:t> </a:t>
            </a:r>
            <a:r>
              <a:rPr lang="en-US" dirty="0" err="1"/>
              <a:t>Ose</a:t>
            </a:r>
            <a:r>
              <a:rPr lang="en-US" dirty="0"/>
              <a:t> </a:t>
            </a:r>
            <a:r>
              <a:rPr lang="en-US" dirty="0" err="1"/>
              <a:t>i</a:t>
            </a:r>
            <a:r>
              <a:rPr lang="en-US" dirty="0"/>
              <a:t> 1984</a:t>
            </a:r>
          </a:p>
          <a:p>
            <a:pPr marL="342900" indent="-342900">
              <a:lnSpc>
                <a:spcPct val="200000"/>
              </a:lnSpc>
              <a:buFont typeface="Arial" panose="020B0604020202020204" pitchFamily="34" charset="0"/>
              <a:buChar char="•"/>
            </a:pPr>
            <a:r>
              <a:rPr lang="en-US" sz="2000" dirty="0" err="1"/>
              <a:t>Regionale</a:t>
            </a:r>
            <a:r>
              <a:rPr lang="en-US" sz="2000" dirty="0"/>
              <a:t> </a:t>
            </a:r>
            <a:r>
              <a:rPr lang="en-US" sz="2000" dirty="0" err="1"/>
              <a:t>lipidklinikker</a:t>
            </a:r>
            <a:endParaRPr lang="en-US" sz="2000" dirty="0"/>
          </a:p>
          <a:p>
            <a:pPr marL="342900" indent="-342900">
              <a:lnSpc>
                <a:spcPct val="200000"/>
              </a:lnSpc>
              <a:buFont typeface="Arial" panose="020B0604020202020204" pitchFamily="34" charset="0"/>
              <a:buChar char="•"/>
            </a:pPr>
            <a:endParaRPr lang="en-US" sz="2000" dirty="0"/>
          </a:p>
          <a:p>
            <a:pPr marL="342900" indent="-342900">
              <a:lnSpc>
                <a:spcPct val="200000"/>
              </a:lnSpc>
              <a:buFont typeface="Arial" panose="020B0604020202020204" pitchFamily="34" charset="0"/>
              <a:buChar char="•"/>
            </a:pPr>
            <a:endParaRPr lang="nb-NO" sz="2000" dirty="0"/>
          </a:p>
          <a:p>
            <a:pPr marL="342900" indent="-342900">
              <a:lnSpc>
                <a:spcPct val="200000"/>
              </a:lnSpc>
              <a:buFont typeface="Arial" panose="020B0604020202020204" pitchFamily="34" charset="0"/>
              <a:buChar char="•"/>
            </a:pPr>
            <a:endParaRPr lang="en-US" sz="2000" dirty="0"/>
          </a:p>
        </p:txBody>
      </p:sp>
      <p:sp>
        <p:nvSpPr>
          <p:cNvPr id="35" name="Tittel 1"/>
          <p:cNvSpPr>
            <a:spLocks noGrp="1"/>
          </p:cNvSpPr>
          <p:nvPr/>
        </p:nvSpPr>
        <p:spPr>
          <a:xfrm>
            <a:off x="6300893" y="1644375"/>
            <a:ext cx="5744206" cy="1441432"/>
          </a:xfrm>
          <a:prstGeom prst="rect">
            <a:avLst/>
          </a:prstGeom>
          <a:solidFill>
            <a:schemeClr val="bg1"/>
          </a:solidFill>
          <a:ln w="19050">
            <a:solidFill>
              <a:srgbClr val="FF0000"/>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endParaRPr lang="nb-NO" sz="1000" u="sng" dirty="0"/>
          </a:p>
          <a:p>
            <a:r>
              <a:rPr lang="nb-NO" sz="2000" u="sng" dirty="0"/>
              <a:t>Enhet for hjertegenetikk</a:t>
            </a:r>
          </a:p>
          <a:p>
            <a:pPr marL="285750" indent="-285750">
              <a:buFont typeface="Arial" panose="020B0604020202020204" pitchFamily="34" charset="0"/>
              <a:buChar char="•"/>
            </a:pPr>
            <a:r>
              <a:rPr lang="nb-NO" sz="1800" b="0" dirty="0">
                <a:solidFill>
                  <a:schemeClr val="tx1"/>
                </a:solidFill>
              </a:rPr>
              <a:t>Etablert av Trond Leren i 1991</a:t>
            </a:r>
          </a:p>
          <a:p>
            <a:pPr marL="285750" indent="-285750">
              <a:buFont typeface="Arial" panose="020B0604020202020204" pitchFamily="34" charset="0"/>
              <a:buChar char="•"/>
            </a:pPr>
            <a:r>
              <a:rPr lang="en-US" sz="1800" b="0" dirty="0">
                <a:solidFill>
                  <a:schemeClr val="tx1"/>
                </a:solidFill>
              </a:rPr>
              <a:t>Nasjonal lab for </a:t>
            </a:r>
            <a:r>
              <a:rPr lang="en-US" sz="1800" b="0" dirty="0" err="1">
                <a:solidFill>
                  <a:schemeClr val="tx1"/>
                </a:solidFill>
              </a:rPr>
              <a:t>genetisk</a:t>
            </a:r>
            <a:r>
              <a:rPr lang="en-US" sz="1800" b="0" dirty="0">
                <a:solidFill>
                  <a:schemeClr val="tx1"/>
                </a:solidFill>
              </a:rPr>
              <a:t> testing</a:t>
            </a:r>
          </a:p>
          <a:p>
            <a:pPr marL="285750" indent="-285750">
              <a:buFont typeface="Arial" panose="020B0604020202020204" pitchFamily="34" charset="0"/>
              <a:buChar char="•"/>
            </a:pPr>
            <a:r>
              <a:rPr lang="en-US" sz="1800" b="0" dirty="0">
                <a:solidFill>
                  <a:schemeClr val="tx1"/>
                </a:solidFill>
              </a:rPr>
              <a:t>Nasjonal </a:t>
            </a:r>
            <a:r>
              <a:rPr lang="en-US" sz="1800" b="0" dirty="0" err="1">
                <a:solidFill>
                  <a:schemeClr val="tx1"/>
                </a:solidFill>
              </a:rPr>
              <a:t>kaskadescreening</a:t>
            </a:r>
            <a:r>
              <a:rPr lang="en-US" sz="1800" b="0" dirty="0">
                <a:solidFill>
                  <a:schemeClr val="tx1"/>
                </a:solidFill>
              </a:rPr>
              <a:t> - </a:t>
            </a:r>
            <a:r>
              <a:rPr lang="en-US" sz="1800" b="0" dirty="0" err="1">
                <a:solidFill>
                  <a:schemeClr val="tx1"/>
                </a:solidFill>
              </a:rPr>
              <a:t>telefonveiledninger</a:t>
            </a:r>
            <a:endParaRPr lang="en-US" sz="1800" b="0" dirty="0">
              <a:solidFill>
                <a:schemeClr val="tx1"/>
              </a:solidFill>
            </a:endParaRPr>
          </a:p>
          <a:p>
            <a:endParaRPr lang="nb-NO" sz="2000" b="0" dirty="0"/>
          </a:p>
          <a:p>
            <a:endParaRPr lang="nb-NO" sz="2000" dirty="0"/>
          </a:p>
          <a:p>
            <a:endParaRPr lang="nb-NO" sz="2000" dirty="0"/>
          </a:p>
        </p:txBody>
      </p:sp>
      <p:pic>
        <p:nvPicPr>
          <p:cNvPr id="24" name="Bilde 23"/>
          <p:cNvPicPr>
            <a:picLocks noChangeAspect="1"/>
          </p:cNvPicPr>
          <p:nvPr/>
        </p:nvPicPr>
        <p:blipFill rotWithShape="1">
          <a:blip r:embed="rId8"/>
          <a:srcRect l="59138"/>
          <a:stretch/>
        </p:blipFill>
        <p:spPr>
          <a:xfrm>
            <a:off x="4514386" y="4124252"/>
            <a:ext cx="749978" cy="468214"/>
          </a:xfrm>
          <a:prstGeom prst="rect">
            <a:avLst/>
          </a:prstGeom>
          <a:ln w="19050">
            <a:solidFill>
              <a:srgbClr val="FF0000"/>
            </a:solidFill>
          </a:ln>
        </p:spPr>
      </p:pic>
      <p:pic>
        <p:nvPicPr>
          <p:cNvPr id="52" name="Picture 2" descr="FH Nor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6926" b="1293"/>
          <a:stretch/>
        </p:blipFill>
        <p:spPr bwMode="auto">
          <a:xfrm>
            <a:off x="10159260" y="3397226"/>
            <a:ext cx="1885839" cy="569992"/>
          </a:xfrm>
          <a:prstGeom prst="rect">
            <a:avLst/>
          </a:prstGeom>
          <a:noFill/>
          <a:extLst>
            <a:ext uri="{909E8E84-426E-40DD-AFC4-6F175D3DCCD1}">
              <a14:hiddenFill xmlns:a14="http://schemas.microsoft.com/office/drawing/2010/main">
                <a:solidFill>
                  <a:srgbClr val="FFFFFF"/>
                </a:solidFill>
              </a14:hiddenFill>
            </a:ext>
          </a:extLst>
        </p:spPr>
      </p:pic>
      <p:pic>
        <p:nvPicPr>
          <p:cNvPr id="53" name="Bilde 52"/>
          <p:cNvPicPr>
            <a:picLocks noChangeAspect="1"/>
          </p:cNvPicPr>
          <p:nvPr/>
        </p:nvPicPr>
        <p:blipFill rotWithShape="1">
          <a:blip r:embed="rId8"/>
          <a:srcRect l="59334" t="5778"/>
          <a:stretch/>
        </p:blipFill>
        <p:spPr>
          <a:xfrm>
            <a:off x="11169650" y="1670049"/>
            <a:ext cx="746382" cy="441159"/>
          </a:xfrm>
          <a:prstGeom prst="rect">
            <a:avLst/>
          </a:prstGeom>
          <a:ln w="19050">
            <a:noFill/>
          </a:ln>
        </p:spPr>
      </p:pic>
      <p:sp>
        <p:nvSpPr>
          <p:cNvPr id="3" name="Tittel 2">
            <a:extLst>
              <a:ext uri="{FF2B5EF4-FFF2-40B4-BE49-F238E27FC236}">
                <a16:creationId xmlns:a16="http://schemas.microsoft.com/office/drawing/2014/main" id="{4FD262FC-C2BC-43DD-8649-03028CE1B9AD}"/>
              </a:ext>
            </a:extLst>
          </p:cNvPr>
          <p:cNvSpPr>
            <a:spLocks noGrp="1"/>
          </p:cNvSpPr>
          <p:nvPr>
            <p:ph type="title"/>
          </p:nvPr>
        </p:nvSpPr>
        <p:spPr>
          <a:xfrm>
            <a:off x="633307" y="364275"/>
            <a:ext cx="5462693" cy="1325563"/>
          </a:xfrm>
        </p:spPr>
        <p:txBody>
          <a:bodyPr>
            <a:normAutofit/>
          </a:bodyPr>
          <a:lstStyle/>
          <a:p>
            <a:r>
              <a:rPr lang="en-US" sz="4000" dirty="0" err="1"/>
              <a:t>Aktører</a:t>
            </a:r>
            <a:r>
              <a:rPr lang="en-US" sz="4000" dirty="0"/>
              <a:t> </a:t>
            </a:r>
            <a:r>
              <a:rPr lang="en-US" sz="4000" dirty="0" err="1"/>
              <a:t>i</a:t>
            </a:r>
            <a:r>
              <a:rPr lang="en-US" sz="4000" dirty="0"/>
              <a:t> FH </a:t>
            </a:r>
            <a:r>
              <a:rPr lang="en-US" sz="4000" dirty="0" err="1"/>
              <a:t>omsorgen</a:t>
            </a:r>
            <a:r>
              <a:rPr lang="en-US" sz="4000" dirty="0"/>
              <a:t> </a:t>
            </a:r>
            <a:r>
              <a:rPr lang="en-US" sz="4000" dirty="0" err="1"/>
              <a:t>i</a:t>
            </a:r>
            <a:r>
              <a:rPr lang="en-US" sz="4000" dirty="0"/>
              <a:t> Norge</a:t>
            </a:r>
          </a:p>
        </p:txBody>
      </p:sp>
    </p:spTree>
    <p:extLst>
      <p:ext uri="{BB962C8B-B14F-4D97-AF65-F5344CB8AC3E}">
        <p14:creationId xmlns:p14="http://schemas.microsoft.com/office/powerpoint/2010/main" val="4229035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F1A79-0BBE-0444-85D6-7E46EA4662EC}"/>
              </a:ext>
            </a:extLst>
          </p:cNvPr>
          <p:cNvSpPr>
            <a:spLocks noGrp="1"/>
          </p:cNvSpPr>
          <p:nvPr>
            <p:ph type="title"/>
          </p:nvPr>
        </p:nvSpPr>
        <p:spPr/>
        <p:txBody>
          <a:bodyPr/>
          <a:lstStyle/>
          <a:p>
            <a:r>
              <a:rPr lang="nb-NO" dirty="0"/>
              <a:t>Hvorfor kaskadescreening?</a:t>
            </a:r>
          </a:p>
        </p:txBody>
      </p:sp>
      <p:sp>
        <p:nvSpPr>
          <p:cNvPr id="3" name="Plassholder for innhold 2">
            <a:extLst>
              <a:ext uri="{FF2B5EF4-FFF2-40B4-BE49-F238E27FC236}">
                <a16:creationId xmlns:a16="http://schemas.microsoft.com/office/drawing/2014/main" id="{D39ECEEB-B715-5445-9981-D2BD1B3A21B5}"/>
              </a:ext>
            </a:extLst>
          </p:cNvPr>
          <p:cNvSpPr>
            <a:spLocks noGrp="1"/>
          </p:cNvSpPr>
          <p:nvPr>
            <p:ph idx="1"/>
          </p:nvPr>
        </p:nvSpPr>
        <p:spPr/>
        <p:txBody>
          <a:bodyPr/>
          <a:lstStyle/>
          <a:p>
            <a:r>
              <a:rPr lang="nb-NO" b="1" dirty="0"/>
              <a:t>Formål: </a:t>
            </a:r>
            <a:r>
              <a:rPr lang="nb-NO" dirty="0"/>
              <a:t>Tidlig identifisering av risikoindivider/pasienter</a:t>
            </a:r>
          </a:p>
          <a:p>
            <a:r>
              <a:rPr lang="nb-NO" b="1" dirty="0"/>
              <a:t>Fordi: </a:t>
            </a:r>
            <a:r>
              <a:rPr lang="nb-NO" dirty="0"/>
              <a:t>Sikker diagnostikk gir tidligere og bedre behandling, og derved bedre prognose</a:t>
            </a:r>
          </a:p>
          <a:p>
            <a:r>
              <a:rPr lang="nb-NO" dirty="0"/>
              <a:t>Tilbud om dette i flere tiår i Norge.</a:t>
            </a:r>
          </a:p>
        </p:txBody>
      </p:sp>
    </p:spTree>
    <p:extLst>
      <p:ext uri="{BB962C8B-B14F-4D97-AF65-F5344CB8AC3E}">
        <p14:creationId xmlns:p14="http://schemas.microsoft.com/office/powerpoint/2010/main" val="1356471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err="1"/>
              <a:t>Kaskadescreening</a:t>
            </a:r>
            <a:r>
              <a:rPr lang="en-US" dirty="0"/>
              <a:t> 2000-2020</a:t>
            </a:r>
          </a:p>
        </p:txBody>
      </p:sp>
      <p:sp>
        <p:nvSpPr>
          <p:cNvPr id="6" name="Plassholder for innhold 5"/>
          <p:cNvSpPr>
            <a:spLocks noGrp="1"/>
          </p:cNvSpPr>
          <p:nvPr>
            <p:ph idx="1"/>
          </p:nvPr>
        </p:nvSpPr>
        <p:spPr>
          <a:xfrm>
            <a:off x="838200" y="1082115"/>
            <a:ext cx="10515600" cy="4477869"/>
          </a:xfrm>
        </p:spPr>
        <p:txBody>
          <a:bodyPr>
            <a:noAutofit/>
          </a:bodyPr>
          <a:lstStyle/>
          <a:p>
            <a:pPr marL="0" indent="0">
              <a:spcBef>
                <a:spcPts val="0"/>
              </a:spcBef>
              <a:buNone/>
            </a:pPr>
            <a:r>
              <a:rPr lang="nb-NO" sz="1800" b="1" u="sng" dirty="0"/>
              <a:t>Funn:</a:t>
            </a:r>
          </a:p>
          <a:p>
            <a:pPr>
              <a:spcBef>
                <a:spcPts val="0"/>
              </a:spcBef>
            </a:pPr>
            <a:r>
              <a:rPr lang="nb-NO" sz="1800" dirty="0"/>
              <a:t>38% (3076) positive</a:t>
            </a:r>
          </a:p>
          <a:p>
            <a:pPr lvl="1">
              <a:spcBef>
                <a:spcPts val="0"/>
              </a:spcBef>
            </a:pPr>
            <a:r>
              <a:rPr lang="nb-NO" sz="1600" dirty="0"/>
              <a:t>31% på lipidsenkende behandling</a:t>
            </a:r>
          </a:p>
          <a:p>
            <a:pPr lvl="1">
              <a:spcBef>
                <a:spcPts val="0"/>
              </a:spcBef>
            </a:pPr>
            <a:r>
              <a:rPr lang="nb-NO" sz="1600" dirty="0"/>
              <a:t>22% med LDL-kolesterol &lt; 3,0 mmol/l</a:t>
            </a:r>
          </a:p>
          <a:p>
            <a:pPr marL="0" indent="0">
              <a:spcBef>
                <a:spcPts val="0"/>
              </a:spcBef>
              <a:buNone/>
            </a:pPr>
            <a:endParaRPr lang="nb-NO" sz="1800" dirty="0"/>
          </a:p>
          <a:p>
            <a:pPr marL="0" indent="0">
              <a:spcBef>
                <a:spcPts val="0"/>
              </a:spcBef>
              <a:buNone/>
            </a:pPr>
            <a:r>
              <a:rPr lang="nb-NO" sz="1800" b="1" u="sng" dirty="0"/>
              <a:t>Resultat 6 måneders oppfølging av 2243 mutasjonspositive &gt; 10 år:</a:t>
            </a:r>
          </a:p>
          <a:p>
            <a:pPr>
              <a:spcBef>
                <a:spcPts val="0"/>
              </a:spcBef>
            </a:pPr>
            <a:r>
              <a:rPr lang="nb-NO" sz="1800" dirty="0"/>
              <a:t>Blodprøver for lipidmålinger og besvart spørreskjema mottatt fra 1235 (55%)</a:t>
            </a:r>
          </a:p>
          <a:p>
            <a:pPr marL="0" indent="0">
              <a:spcBef>
                <a:spcPts val="0"/>
              </a:spcBef>
              <a:buNone/>
            </a:pPr>
            <a:endParaRPr lang="nb-NO" sz="1800" dirty="0"/>
          </a:p>
          <a:p>
            <a:pPr marL="0" indent="0">
              <a:spcBef>
                <a:spcPts val="0"/>
              </a:spcBef>
              <a:buNone/>
            </a:pPr>
            <a:endParaRPr lang="nb-NO" sz="1800" dirty="0"/>
          </a:p>
          <a:p>
            <a:pPr marL="0" indent="0">
              <a:spcBef>
                <a:spcPts val="0"/>
              </a:spcBef>
              <a:buNone/>
            </a:pPr>
            <a:r>
              <a:rPr lang="nb-NO" sz="1800" dirty="0"/>
              <a:t>				</a:t>
            </a:r>
            <a:r>
              <a:rPr lang="nb-NO" sz="1800" u="sng" dirty="0"/>
              <a:t>Gentesttidspunkt	    	    6 måneder	       </a:t>
            </a:r>
          </a:p>
          <a:p>
            <a:pPr>
              <a:spcBef>
                <a:spcPts val="0"/>
              </a:spcBef>
            </a:pPr>
            <a:r>
              <a:rPr lang="nb-NO" sz="1800" dirty="0"/>
              <a:t>Totalkolesterol 		   	    6,5 mmol/l	                </a:t>
            </a:r>
            <a:r>
              <a:rPr lang="nb-NO" sz="1800" b="1" dirty="0">
                <a:solidFill>
                  <a:srgbClr val="FF0000"/>
                </a:solidFill>
              </a:rPr>
              <a:t>5,7 mmol/l (12%)</a:t>
            </a:r>
          </a:p>
          <a:p>
            <a:pPr>
              <a:spcBef>
                <a:spcPts val="0"/>
              </a:spcBef>
            </a:pPr>
            <a:r>
              <a:rPr lang="nb-NO" sz="1800" dirty="0"/>
              <a:t>LDL-kolesterol		   	    4,6 mmol/l     	                </a:t>
            </a:r>
            <a:r>
              <a:rPr lang="nb-NO" sz="1800" b="1" dirty="0">
                <a:solidFill>
                  <a:srgbClr val="FF0000"/>
                </a:solidFill>
              </a:rPr>
              <a:t>3,8 mmol/l (17%)</a:t>
            </a:r>
          </a:p>
          <a:p>
            <a:pPr>
              <a:spcBef>
                <a:spcPts val="0"/>
              </a:spcBef>
            </a:pPr>
            <a:r>
              <a:rPr lang="nb-NO" sz="1800" dirty="0"/>
              <a:t>Lipidsenkende behandling           	         46%		                        </a:t>
            </a:r>
            <a:r>
              <a:rPr lang="nb-NO" sz="1800" b="1" dirty="0">
                <a:solidFill>
                  <a:srgbClr val="FF0000"/>
                </a:solidFill>
              </a:rPr>
              <a:t>75%</a:t>
            </a:r>
          </a:p>
          <a:p>
            <a:pPr marL="0" indent="0">
              <a:spcBef>
                <a:spcPts val="0"/>
              </a:spcBef>
              <a:buNone/>
            </a:pPr>
            <a:endParaRPr lang="nb-NO" sz="1800" dirty="0"/>
          </a:p>
          <a:p>
            <a:pPr marL="0" indent="0">
              <a:spcBef>
                <a:spcPts val="0"/>
              </a:spcBef>
              <a:buNone/>
            </a:pPr>
            <a:r>
              <a:rPr lang="nb-NO" sz="1800" dirty="0"/>
              <a:t>			 	</a:t>
            </a:r>
            <a:r>
              <a:rPr lang="nb-NO" sz="1800" i="1" dirty="0"/>
              <a:t>Endring i kosthold: 480 (39%)</a:t>
            </a:r>
          </a:p>
          <a:p>
            <a:pPr marL="0" indent="0">
              <a:spcBef>
                <a:spcPts val="0"/>
              </a:spcBef>
              <a:buNone/>
            </a:pPr>
            <a:r>
              <a:rPr lang="nb-NO" sz="1800" i="1" dirty="0"/>
              <a:t>				Endring i medikamentell behandling: 614 (50%)</a:t>
            </a:r>
          </a:p>
          <a:p>
            <a:pPr>
              <a:spcBef>
                <a:spcPts val="0"/>
              </a:spcBef>
            </a:pPr>
            <a:endParaRPr lang="nb-NO" sz="1800" dirty="0"/>
          </a:p>
          <a:p>
            <a:pPr>
              <a:spcBef>
                <a:spcPts val="0"/>
              </a:spcBef>
            </a:pPr>
            <a:endParaRPr lang="en-US" sz="1800" dirty="0"/>
          </a:p>
        </p:txBody>
      </p:sp>
      <p:sp>
        <p:nvSpPr>
          <p:cNvPr id="2" name="Rektangel 1">
            <a:extLst>
              <a:ext uri="{FF2B5EF4-FFF2-40B4-BE49-F238E27FC236}">
                <a16:creationId xmlns:a16="http://schemas.microsoft.com/office/drawing/2014/main" id="{B6DF5F27-2048-4729-8E33-2FA2A02F8518}"/>
              </a:ext>
            </a:extLst>
          </p:cNvPr>
          <p:cNvSpPr/>
          <p:nvPr/>
        </p:nvSpPr>
        <p:spPr>
          <a:xfrm>
            <a:off x="6371303" y="3057832"/>
            <a:ext cx="3018503" cy="132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5461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ssolve">
                                      <p:cBhvr>
                                        <p:cTn id="7" dur="500"/>
                                        <p:tgtEl>
                                          <p:spTgt spid="6">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dissolve">
                                      <p:cBhvr>
                                        <p:cTn id="10" dur="500"/>
                                        <p:tgtEl>
                                          <p:spTgt spid="6">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animEffect transition="in" filter="dissolve">
                                      <p:cBhvr>
                                        <p:cTn id="15" dur="500"/>
                                        <p:tgtEl>
                                          <p:spTgt spid="6">
                                            <p:txEl>
                                              <p:pRg st="9" end="9"/>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10" end="10"/>
                                            </p:txEl>
                                          </p:spTgt>
                                        </p:tgtEl>
                                        <p:attrNameLst>
                                          <p:attrName>style.visibility</p:attrName>
                                        </p:attrNameLst>
                                      </p:cBhvr>
                                      <p:to>
                                        <p:strVal val="visible"/>
                                      </p:to>
                                    </p:set>
                                    <p:animEffect transition="in" filter="dissolve">
                                      <p:cBhvr>
                                        <p:cTn id="18" dur="500"/>
                                        <p:tgtEl>
                                          <p:spTgt spid="6">
                                            <p:txEl>
                                              <p:pRg st="10" end="1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animEffect transition="in" filter="dissolve">
                                      <p:cBhvr>
                                        <p:cTn id="21" dur="500"/>
                                        <p:tgtEl>
                                          <p:spTgt spid="6">
                                            <p:txEl>
                                              <p:pRg st="11" end="1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12" end="12"/>
                                            </p:txEl>
                                          </p:spTgt>
                                        </p:tgtEl>
                                        <p:attrNameLst>
                                          <p:attrName>style.visibility</p:attrName>
                                        </p:attrNameLst>
                                      </p:cBhvr>
                                      <p:to>
                                        <p:strVal val="visible"/>
                                      </p:to>
                                    </p:set>
                                    <p:animEffect transition="in" filter="dissolve">
                                      <p:cBhvr>
                                        <p:cTn id="24" dur="500"/>
                                        <p:tgtEl>
                                          <p:spTgt spid="6">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14" end="14"/>
                                            </p:txEl>
                                          </p:spTgt>
                                        </p:tgtEl>
                                        <p:attrNameLst>
                                          <p:attrName>style.visibility</p:attrName>
                                        </p:attrNameLst>
                                      </p:cBhvr>
                                      <p:to>
                                        <p:strVal val="visible"/>
                                      </p:to>
                                    </p:set>
                                    <p:animEffect transition="in" filter="dissolve">
                                      <p:cBhvr>
                                        <p:cTn id="34" dur="500"/>
                                        <p:tgtEl>
                                          <p:spTgt spid="6">
                                            <p:txEl>
                                              <p:pRg st="14" end="1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animEffect transition="in" filter="dissolve">
                                      <p:cBhvr>
                                        <p:cTn id="37"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A7F68-F49E-49B4-BA1A-ECCAF43CBA4F}"/>
              </a:ext>
            </a:extLst>
          </p:cNvPr>
          <p:cNvSpPr>
            <a:spLocks noGrp="1"/>
          </p:cNvSpPr>
          <p:nvPr>
            <p:ph type="title"/>
          </p:nvPr>
        </p:nvSpPr>
        <p:spPr>
          <a:xfrm>
            <a:off x="838200" y="383105"/>
            <a:ext cx="10515600" cy="1325563"/>
          </a:xfrm>
        </p:spPr>
        <p:txBody>
          <a:bodyPr/>
          <a:lstStyle/>
          <a:p>
            <a:r>
              <a:rPr lang="en-US" dirty="0" err="1"/>
              <a:t>Metodeskift</a:t>
            </a:r>
            <a:r>
              <a:rPr lang="en-US" dirty="0"/>
              <a:t> </a:t>
            </a:r>
            <a:r>
              <a:rPr lang="en-US" dirty="0" err="1"/>
              <a:t>ved</a:t>
            </a:r>
            <a:r>
              <a:rPr lang="en-US" dirty="0"/>
              <a:t> </a:t>
            </a:r>
            <a:r>
              <a:rPr lang="en-US" dirty="0" err="1"/>
              <a:t>utredning</a:t>
            </a:r>
            <a:r>
              <a:rPr lang="en-US" dirty="0"/>
              <a:t> av </a:t>
            </a:r>
            <a:r>
              <a:rPr lang="en-US" dirty="0" err="1"/>
              <a:t>probander</a:t>
            </a:r>
            <a:r>
              <a:rPr lang="en-US" dirty="0"/>
              <a:t> med FH</a:t>
            </a:r>
          </a:p>
        </p:txBody>
      </p:sp>
      <p:sp>
        <p:nvSpPr>
          <p:cNvPr id="3" name="Plassholder for innhold 2">
            <a:extLst>
              <a:ext uri="{FF2B5EF4-FFF2-40B4-BE49-F238E27FC236}">
                <a16:creationId xmlns:a16="http://schemas.microsoft.com/office/drawing/2014/main" id="{C18C360A-6488-453C-9CC1-D6870332618E}"/>
              </a:ext>
            </a:extLst>
          </p:cNvPr>
          <p:cNvSpPr>
            <a:spLocks noGrp="1"/>
          </p:cNvSpPr>
          <p:nvPr>
            <p:ph idx="1"/>
          </p:nvPr>
        </p:nvSpPr>
        <p:spPr/>
        <p:txBody>
          <a:bodyPr>
            <a:noAutofit/>
          </a:bodyPr>
          <a:lstStyle/>
          <a:p>
            <a:r>
              <a:rPr lang="en-US" sz="2400" dirty="0"/>
              <a:t>Fra Sanger </a:t>
            </a:r>
            <a:r>
              <a:rPr lang="en-US" sz="2400" dirty="0" err="1"/>
              <a:t>til</a:t>
            </a:r>
            <a:r>
              <a:rPr lang="en-US" sz="2400" dirty="0"/>
              <a:t> genomsekvensering (WGS)</a:t>
            </a:r>
          </a:p>
          <a:p>
            <a:r>
              <a:rPr lang="en-US" sz="2400" dirty="0"/>
              <a:t>Funn </a:t>
            </a:r>
            <a:r>
              <a:rPr lang="en-US" sz="2400" dirty="0" err="1"/>
              <a:t>april</a:t>
            </a:r>
            <a:r>
              <a:rPr lang="en-US" sz="2400" dirty="0"/>
              <a:t> – </a:t>
            </a:r>
            <a:r>
              <a:rPr lang="en-US" sz="2400" dirty="0" err="1"/>
              <a:t>oktober</a:t>
            </a:r>
            <a:r>
              <a:rPr lang="en-US" sz="2400" dirty="0"/>
              <a:t> 2025:</a:t>
            </a:r>
          </a:p>
          <a:p>
            <a:pPr lvl="1"/>
            <a:r>
              <a:rPr lang="en-US" sz="2000" b="1" dirty="0"/>
              <a:t>LDL-kolesterol ≥ 6 mmol/l - WGS</a:t>
            </a:r>
          </a:p>
          <a:p>
            <a:pPr lvl="3"/>
            <a:r>
              <a:rPr lang="nb-NO" i="1" dirty="0">
                <a:ea typeface="Times New Roman" panose="02020603050405020304" pitchFamily="18" charset="0"/>
                <a:cs typeface="Times New Roman" panose="02020603050405020304" pitchFamily="18" charset="0"/>
              </a:rPr>
              <a:t>524</a:t>
            </a:r>
            <a:r>
              <a:rPr lang="en-US" i="1" dirty="0"/>
              <a:t> WGS</a:t>
            </a:r>
          </a:p>
          <a:p>
            <a:pPr lvl="3"/>
            <a:r>
              <a:rPr lang="en-US" b="1" i="1" dirty="0" err="1"/>
              <a:t>Mutasjon</a:t>
            </a:r>
            <a:r>
              <a:rPr lang="en-US" b="1" i="1" dirty="0"/>
              <a:t> </a:t>
            </a:r>
            <a:r>
              <a:rPr lang="en-US" b="1" i="1" dirty="0" err="1"/>
              <a:t>funnet</a:t>
            </a:r>
            <a:r>
              <a:rPr lang="en-US" b="1" i="1" dirty="0"/>
              <a:t> hos 53 (10,1%)</a:t>
            </a:r>
          </a:p>
          <a:p>
            <a:pPr marL="1371600" lvl="3" indent="0">
              <a:buNone/>
            </a:pPr>
            <a:endParaRPr lang="en-US" sz="1600" i="1" dirty="0"/>
          </a:p>
          <a:p>
            <a:pPr lvl="1"/>
            <a:r>
              <a:rPr lang="en-US" sz="2000" b="1" dirty="0"/>
              <a:t>LDL-kolesterol 4-6 mmol/l: Sanger </a:t>
            </a:r>
            <a:r>
              <a:rPr lang="en-US" sz="2000" b="1" dirty="0" err="1"/>
              <a:t>sekvensering</a:t>
            </a:r>
            <a:endParaRPr lang="en-US" sz="2000" b="1" dirty="0"/>
          </a:p>
          <a:p>
            <a:pPr lvl="3"/>
            <a:r>
              <a:rPr lang="en-US" i="1" dirty="0"/>
              <a:t>1220</a:t>
            </a:r>
          </a:p>
          <a:p>
            <a:pPr lvl="3"/>
            <a:r>
              <a:rPr lang="en-US" b="1" i="1" dirty="0" err="1"/>
              <a:t>Mutasjon</a:t>
            </a:r>
            <a:r>
              <a:rPr lang="en-US" b="1" i="1" dirty="0"/>
              <a:t> </a:t>
            </a:r>
            <a:r>
              <a:rPr lang="en-US" b="1" i="1" dirty="0" err="1"/>
              <a:t>funnet</a:t>
            </a:r>
            <a:r>
              <a:rPr lang="en-US" b="1" i="1" dirty="0"/>
              <a:t> hos 21 (1,7 %)</a:t>
            </a:r>
          </a:p>
        </p:txBody>
      </p:sp>
      <p:grpSp>
        <p:nvGrpSpPr>
          <p:cNvPr id="4" name="Gruppe 3">
            <a:extLst>
              <a:ext uri="{FF2B5EF4-FFF2-40B4-BE49-F238E27FC236}">
                <a16:creationId xmlns:a16="http://schemas.microsoft.com/office/drawing/2014/main" id="{57669BCA-049F-4D77-8AD2-7BBE12AA711F}"/>
              </a:ext>
            </a:extLst>
          </p:cNvPr>
          <p:cNvGrpSpPr/>
          <p:nvPr/>
        </p:nvGrpSpPr>
        <p:grpSpPr>
          <a:xfrm>
            <a:off x="7273251" y="2128823"/>
            <a:ext cx="4647490" cy="1334762"/>
            <a:chOff x="323528" y="4005064"/>
            <a:chExt cx="6532647" cy="1800199"/>
          </a:xfrm>
        </p:grpSpPr>
        <p:pic>
          <p:nvPicPr>
            <p:cNvPr id="5" name="Picture 8">
              <a:extLst>
                <a:ext uri="{FF2B5EF4-FFF2-40B4-BE49-F238E27FC236}">
                  <a16:creationId xmlns:a16="http://schemas.microsoft.com/office/drawing/2014/main" id="{67295275-539A-417A-B7C1-3DD01F831E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26" r="31573"/>
            <a:stretch/>
          </p:blipFill>
          <p:spPr bwMode="auto">
            <a:xfrm>
              <a:off x="3635896" y="4054698"/>
              <a:ext cx="363066" cy="45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www.nejm.org/na101/home/literatum/publisher/mms/journals/content/nejm/2018/nejm_2018.379.issue-14/nejmra1711801/20181209/images/img_xlarge/nejmra1711801_f1.jpeg">
              <a:extLst>
                <a:ext uri="{FF2B5EF4-FFF2-40B4-BE49-F238E27FC236}">
                  <a16:creationId xmlns:a16="http://schemas.microsoft.com/office/drawing/2014/main" id="{2188FE8C-E1E1-4550-836F-1F6E999C1C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1" t="81579" r="30945" b="3990"/>
            <a:stretch/>
          </p:blipFill>
          <p:spPr bwMode="auto">
            <a:xfrm>
              <a:off x="1631950" y="4508937"/>
              <a:ext cx="5155367" cy="115231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7" name="hiseq_2000.jpg">
              <a:extLst>
                <a:ext uri="{FF2B5EF4-FFF2-40B4-BE49-F238E27FC236}">
                  <a16:creationId xmlns:a16="http://schemas.microsoft.com/office/drawing/2014/main" id="{0BC42605-9879-4CB5-BF87-2B7E45CF1180}"/>
                </a:ext>
              </a:extLst>
            </p:cNvPr>
            <p:cNvPicPr>
              <a:picLocks noChangeAspect="1"/>
            </p:cNvPicPr>
            <p:nvPr/>
          </p:nvPicPr>
          <p:blipFill>
            <a:blip r:embed="rId4"/>
            <a:srcRect l="5333" t="6701" r="6000" b="23850"/>
            <a:stretch>
              <a:fillRect/>
            </a:stretch>
          </p:blipFill>
          <p:spPr>
            <a:xfrm>
              <a:off x="378405" y="4744308"/>
              <a:ext cx="1041629" cy="892825"/>
            </a:xfrm>
            <a:prstGeom prst="rect">
              <a:avLst/>
            </a:prstGeom>
            <a:ln w="12700">
              <a:miter lim="400000"/>
            </a:ln>
          </p:spPr>
        </p:pic>
        <p:sp>
          <p:nvSpPr>
            <p:cNvPr id="8" name="Rektangel 7">
              <a:extLst>
                <a:ext uri="{FF2B5EF4-FFF2-40B4-BE49-F238E27FC236}">
                  <a16:creationId xmlns:a16="http://schemas.microsoft.com/office/drawing/2014/main" id="{BA8B40E2-D458-4F23-850A-97B1FCECE1C0}"/>
                </a:ext>
              </a:extLst>
            </p:cNvPr>
            <p:cNvSpPr/>
            <p:nvPr/>
          </p:nvSpPr>
          <p:spPr>
            <a:xfrm>
              <a:off x="323528" y="4005064"/>
              <a:ext cx="6532647" cy="1800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 name="Gruppe 8">
            <a:extLst>
              <a:ext uri="{FF2B5EF4-FFF2-40B4-BE49-F238E27FC236}">
                <a16:creationId xmlns:a16="http://schemas.microsoft.com/office/drawing/2014/main" id="{13B1D44B-8D98-4B56-9791-B0F6A2F0984A}"/>
              </a:ext>
            </a:extLst>
          </p:cNvPr>
          <p:cNvGrpSpPr/>
          <p:nvPr/>
        </p:nvGrpSpPr>
        <p:grpSpPr>
          <a:xfrm>
            <a:off x="7188009" y="3883740"/>
            <a:ext cx="4732732" cy="1229034"/>
            <a:chOff x="203710" y="2545740"/>
            <a:chExt cx="6652464" cy="1309942"/>
          </a:xfrm>
        </p:grpSpPr>
        <p:grpSp>
          <p:nvGrpSpPr>
            <p:cNvPr id="10" name="Gruppe 9">
              <a:extLst>
                <a:ext uri="{FF2B5EF4-FFF2-40B4-BE49-F238E27FC236}">
                  <a16:creationId xmlns:a16="http://schemas.microsoft.com/office/drawing/2014/main" id="{8FCBC196-7ED8-49EA-AD5B-17753A8F480C}"/>
                </a:ext>
              </a:extLst>
            </p:cNvPr>
            <p:cNvGrpSpPr/>
            <p:nvPr/>
          </p:nvGrpSpPr>
          <p:grpSpPr>
            <a:xfrm>
              <a:off x="2238862" y="2708920"/>
              <a:ext cx="4430799" cy="432048"/>
              <a:chOff x="2563515" y="1696440"/>
              <a:chExt cx="4430799" cy="650181"/>
            </a:xfrm>
          </p:grpSpPr>
          <p:pic>
            <p:nvPicPr>
              <p:cNvPr id="15" name="Picture 8">
                <a:extLst>
                  <a:ext uri="{FF2B5EF4-FFF2-40B4-BE49-F238E27FC236}">
                    <a16:creationId xmlns:a16="http://schemas.microsoft.com/office/drawing/2014/main" id="{9F3C918F-BFAE-44B4-AAA1-AE81AB104B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26" r="31573"/>
              <a:stretch/>
            </p:blipFill>
            <p:spPr bwMode="auto">
              <a:xfrm>
                <a:off x="2563515"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a:extLst>
                  <a:ext uri="{FF2B5EF4-FFF2-40B4-BE49-F238E27FC236}">
                    <a16:creationId xmlns:a16="http://schemas.microsoft.com/office/drawing/2014/main" id="{CA6CB99A-AD10-4EB9-B11A-C44DC908DAB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26" r="31573"/>
              <a:stretch/>
            </p:blipFill>
            <p:spPr bwMode="auto">
              <a:xfrm>
                <a:off x="3643635" y="1701203"/>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a:extLst>
                  <a:ext uri="{FF2B5EF4-FFF2-40B4-BE49-F238E27FC236}">
                    <a16:creationId xmlns:a16="http://schemas.microsoft.com/office/drawing/2014/main" id="{08C2C3EB-5D6C-49E6-BAEC-42A8B1467B9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26" r="31573"/>
              <a:stretch/>
            </p:blipFill>
            <p:spPr bwMode="auto">
              <a:xfrm>
                <a:off x="5083795" y="1696440"/>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a:extLst>
                  <a:ext uri="{FF2B5EF4-FFF2-40B4-BE49-F238E27FC236}">
                    <a16:creationId xmlns:a16="http://schemas.microsoft.com/office/drawing/2014/main" id="{90FD9AD1-97B2-4F71-BA3E-14C9DABF5D4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26" r="31573"/>
              <a:stretch/>
            </p:blipFill>
            <p:spPr bwMode="auto">
              <a:xfrm>
                <a:off x="5947891"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a:extLst>
                  <a:ext uri="{FF2B5EF4-FFF2-40B4-BE49-F238E27FC236}">
                    <a16:creationId xmlns:a16="http://schemas.microsoft.com/office/drawing/2014/main" id="{B49E8FE6-53CB-4684-A4B1-4D54C5F71FF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26" r="31573"/>
              <a:stretch/>
            </p:blipFill>
            <p:spPr bwMode="auto">
              <a:xfrm>
                <a:off x="6631248"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descr="https://www.nejm.org/na101/home/literatum/publisher/mms/journals/content/nejm/2018/nejm_2018.379.issue-14/nejmra1711801/20181209/images/img_xlarge/nejmra1711801_f1.jpeg">
              <a:extLst>
                <a:ext uri="{FF2B5EF4-FFF2-40B4-BE49-F238E27FC236}">
                  <a16:creationId xmlns:a16="http://schemas.microsoft.com/office/drawing/2014/main" id="{2952E6EA-36AD-4E25-A048-1B999B86572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7" t="18465" r="30945" b="74623"/>
            <a:stretch/>
          </p:blipFill>
          <p:spPr bwMode="auto">
            <a:xfrm>
              <a:off x="1631950" y="3145018"/>
              <a:ext cx="5156395" cy="551918"/>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2" name="3730.pdf">
              <a:extLst>
                <a:ext uri="{FF2B5EF4-FFF2-40B4-BE49-F238E27FC236}">
                  <a16:creationId xmlns:a16="http://schemas.microsoft.com/office/drawing/2014/main" id="{B7AC0953-A900-426A-837F-D25D931AF578}"/>
                </a:ext>
              </a:extLst>
            </p:cNvPr>
            <p:cNvPicPr>
              <a:picLocks noChangeAspect="1"/>
            </p:cNvPicPr>
            <p:nvPr/>
          </p:nvPicPr>
          <p:blipFill>
            <a:blip r:embed="rId7"/>
            <a:stretch>
              <a:fillRect/>
            </a:stretch>
          </p:blipFill>
          <p:spPr>
            <a:xfrm>
              <a:off x="511660" y="3072078"/>
              <a:ext cx="844550" cy="783604"/>
            </a:xfrm>
            <a:prstGeom prst="rect">
              <a:avLst/>
            </a:prstGeom>
            <a:ln w="12700">
              <a:miter lim="400000"/>
            </a:ln>
          </p:spPr>
        </p:pic>
        <p:sp>
          <p:nvSpPr>
            <p:cNvPr id="13" name="TekstSylinder 12">
              <a:extLst>
                <a:ext uri="{FF2B5EF4-FFF2-40B4-BE49-F238E27FC236}">
                  <a16:creationId xmlns:a16="http://schemas.microsoft.com/office/drawing/2014/main" id="{279405EA-B9ED-4A19-9D50-AE55DBF984A5}"/>
                </a:ext>
              </a:extLst>
            </p:cNvPr>
            <p:cNvSpPr txBox="1"/>
            <p:nvPr/>
          </p:nvSpPr>
          <p:spPr>
            <a:xfrm>
              <a:off x="203710" y="2545740"/>
              <a:ext cx="1633528" cy="625321"/>
            </a:xfrm>
            <a:prstGeom prst="rect">
              <a:avLst/>
            </a:prstGeom>
            <a:noFill/>
          </p:spPr>
          <p:txBody>
            <a:bodyPr wrap="square" rtlCol="0">
              <a:spAutoFit/>
            </a:bodyPr>
            <a:lstStyle/>
            <a:p>
              <a:pPr algn="ctr"/>
              <a:r>
                <a:rPr lang="nb-NO" sz="1400" b="1" i="1" dirty="0">
                  <a:sym typeface="Symbol"/>
                </a:rPr>
                <a:t>Sanger sekvensering</a:t>
              </a:r>
              <a:endParaRPr lang="nb-NO" sz="1400" b="1" i="1" dirty="0"/>
            </a:p>
          </p:txBody>
        </p:sp>
        <p:sp>
          <p:nvSpPr>
            <p:cNvPr id="14" name="Rektangel 13">
              <a:extLst>
                <a:ext uri="{FF2B5EF4-FFF2-40B4-BE49-F238E27FC236}">
                  <a16:creationId xmlns:a16="http://schemas.microsoft.com/office/drawing/2014/main" id="{664C3052-E984-4AD5-ACBA-0E2DBA3E34EB}"/>
                </a:ext>
              </a:extLst>
            </p:cNvPr>
            <p:cNvSpPr/>
            <p:nvPr/>
          </p:nvSpPr>
          <p:spPr>
            <a:xfrm>
              <a:off x="323527" y="2564904"/>
              <a:ext cx="6532647" cy="12907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0" name="TekstSylinder 19">
            <a:extLst>
              <a:ext uri="{FF2B5EF4-FFF2-40B4-BE49-F238E27FC236}">
                <a16:creationId xmlns:a16="http://schemas.microsoft.com/office/drawing/2014/main" id="{3A464792-E536-4134-9447-D50233C7BB11}"/>
              </a:ext>
            </a:extLst>
          </p:cNvPr>
          <p:cNvSpPr txBox="1"/>
          <p:nvPr/>
        </p:nvSpPr>
        <p:spPr>
          <a:xfrm>
            <a:off x="923879" y="1979882"/>
            <a:ext cx="10271218" cy="1384995"/>
          </a:xfrm>
          <a:prstGeom prst="rect">
            <a:avLst/>
          </a:prstGeom>
          <a:solidFill>
            <a:schemeClr val="accent1">
              <a:lumMod val="60000"/>
              <a:lumOff val="40000"/>
            </a:schemeClr>
          </a:solidFill>
          <a:ln>
            <a:solidFill>
              <a:srgbClr val="3333FF"/>
            </a:solidFill>
          </a:ln>
        </p:spPr>
        <p:txBody>
          <a:bodyPr wrap="square" rtlCol="0">
            <a:spAutoFit/>
          </a:bodyPr>
          <a:lstStyle/>
          <a:p>
            <a:pPr algn="ctr"/>
            <a:r>
              <a:rPr lang="nb-NO" sz="2800" b="1" i="1" dirty="0"/>
              <a:t>Høyere kolesterolverdier hovedårsak til at flere påvises ved WGS. </a:t>
            </a:r>
          </a:p>
          <a:p>
            <a:pPr algn="ctr"/>
            <a:r>
              <a:rPr lang="nb-NO" sz="2800" b="1" i="1" dirty="0"/>
              <a:t>MEN  - mutasjoner i andre gener som i dag også undersøkes kan  påvises ved høyt kolesterol!</a:t>
            </a:r>
          </a:p>
        </p:txBody>
      </p:sp>
    </p:spTree>
    <p:extLst>
      <p:ext uri="{BB962C8B-B14F-4D97-AF65-F5344CB8AC3E}">
        <p14:creationId xmlns:p14="http://schemas.microsoft.com/office/powerpoint/2010/main" val="1437602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dissolve">
                                      <p:cBhvr>
                                        <p:cTn id="13" dur="500"/>
                                        <p:tgtEl>
                                          <p:spTgt spid="3">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44693ADD-AB8D-43A0-6A1A-ED2BB21EE18A}"/>
              </a:ext>
            </a:extLst>
          </p:cNvPr>
          <p:cNvPicPr>
            <a:picLocks noChangeAspect="1"/>
          </p:cNvPicPr>
          <p:nvPr/>
        </p:nvPicPr>
        <p:blipFill>
          <a:blip r:embed="rId3"/>
          <a:stretch>
            <a:fillRect/>
          </a:stretch>
        </p:blipFill>
        <p:spPr>
          <a:xfrm>
            <a:off x="838200" y="1396150"/>
            <a:ext cx="4515531" cy="2743223"/>
          </a:xfrm>
          <a:prstGeom prst="rect">
            <a:avLst/>
          </a:prstGeom>
        </p:spPr>
      </p:pic>
      <p:pic>
        <p:nvPicPr>
          <p:cNvPr id="14" name="Bilde 13">
            <a:extLst>
              <a:ext uri="{FF2B5EF4-FFF2-40B4-BE49-F238E27FC236}">
                <a16:creationId xmlns:a16="http://schemas.microsoft.com/office/drawing/2014/main" id="{9002F04E-1306-F25E-A589-8A20DA9FADE4}"/>
              </a:ext>
            </a:extLst>
          </p:cNvPr>
          <p:cNvPicPr>
            <a:picLocks noChangeAspect="1"/>
          </p:cNvPicPr>
          <p:nvPr/>
        </p:nvPicPr>
        <p:blipFill>
          <a:blip r:embed="rId4"/>
          <a:stretch>
            <a:fillRect/>
          </a:stretch>
        </p:blipFill>
        <p:spPr>
          <a:xfrm>
            <a:off x="5971495" y="545024"/>
            <a:ext cx="5382305" cy="4740013"/>
          </a:xfrm>
          <a:prstGeom prst="rect">
            <a:avLst/>
          </a:prstGeom>
        </p:spPr>
      </p:pic>
      <p:sp>
        <p:nvSpPr>
          <p:cNvPr id="15" name="Rektangel 14">
            <a:extLst>
              <a:ext uri="{FF2B5EF4-FFF2-40B4-BE49-F238E27FC236}">
                <a16:creationId xmlns:a16="http://schemas.microsoft.com/office/drawing/2014/main" id="{6D84FD08-A162-7327-F372-FA7DA9CBA12E}"/>
              </a:ext>
            </a:extLst>
          </p:cNvPr>
          <p:cNvSpPr/>
          <p:nvPr/>
        </p:nvSpPr>
        <p:spPr>
          <a:xfrm>
            <a:off x="660400" y="1206500"/>
            <a:ext cx="2895600" cy="241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A21FFA4A-2D6C-CC0D-0BB8-6953765BABC4}"/>
              </a:ext>
            </a:extLst>
          </p:cNvPr>
          <p:cNvSpPr/>
          <p:nvPr/>
        </p:nvSpPr>
        <p:spPr>
          <a:xfrm>
            <a:off x="3880531" y="1165650"/>
            <a:ext cx="1770969" cy="282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DE5E3339-41BF-5874-AC25-24EAB3D661E8}"/>
              </a:ext>
            </a:extLst>
          </p:cNvPr>
          <p:cNvSpPr/>
          <p:nvPr/>
        </p:nvSpPr>
        <p:spPr>
          <a:xfrm>
            <a:off x="7931831" y="467150"/>
            <a:ext cx="1770969" cy="282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EBE854BA-6D91-BA34-8148-F661DDBC735B}"/>
              </a:ext>
            </a:extLst>
          </p:cNvPr>
          <p:cNvSpPr/>
          <p:nvPr/>
        </p:nvSpPr>
        <p:spPr>
          <a:xfrm>
            <a:off x="10909300" y="925725"/>
            <a:ext cx="889000" cy="561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F9D35EEA-B7BB-E668-801E-957F40EEDD71}"/>
              </a:ext>
            </a:extLst>
          </p:cNvPr>
          <p:cNvSpPr txBox="1"/>
          <p:nvPr/>
        </p:nvSpPr>
        <p:spPr>
          <a:xfrm>
            <a:off x="0" y="5549314"/>
            <a:ext cx="12192000" cy="369332"/>
          </a:xfrm>
          <a:prstGeom prst="rect">
            <a:avLst/>
          </a:prstGeom>
          <a:noFill/>
        </p:spPr>
        <p:txBody>
          <a:bodyPr wrap="square" rtlCol="0">
            <a:spAutoFit/>
          </a:bodyPr>
          <a:lstStyle/>
          <a:p>
            <a:pPr algn="ct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Antall med FH </a:t>
            </a:r>
            <a:r>
              <a:rPr lang="en-US" b="1" i="1" dirty="0" err="1">
                <a:latin typeface="Sans Serif Collection" panose="020B0502040504020204" pitchFamily="34" charset="0"/>
                <a:ea typeface="Sans Serif Collection" panose="020B0502040504020204" pitchFamily="34" charset="0"/>
                <a:cs typeface="Sans Serif Collection" panose="020B0502040504020204" pitchFamily="34" charset="0"/>
              </a:rPr>
              <a:t>tilsvarer</a:t>
            </a: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 testing av &gt; 200 000 barn </a:t>
            </a:r>
            <a:r>
              <a:rPr lang="en-US" b="1" i="1" dirty="0" err="1">
                <a:latin typeface="Sans Serif Collection" panose="020B0502040504020204" pitchFamily="34" charset="0"/>
                <a:ea typeface="Sans Serif Collection" panose="020B0502040504020204" pitchFamily="34" charset="0"/>
                <a:cs typeface="Sans Serif Collection" panose="020B0502040504020204" pitchFamily="34" charset="0"/>
              </a:rPr>
              <a:t>ved</a:t>
            </a: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 </a:t>
            </a:r>
            <a:r>
              <a:rPr lang="en-US" b="1" i="1" dirty="0" err="1">
                <a:latin typeface="Sans Serif Collection" panose="020B0502040504020204" pitchFamily="34" charset="0"/>
                <a:ea typeface="Sans Serif Collection" panose="020B0502040504020204" pitchFamily="34" charset="0"/>
                <a:cs typeface="Sans Serif Collection" panose="020B0502040504020204" pitchFamily="34" charset="0"/>
              </a:rPr>
              <a:t>ulike</a:t>
            </a: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 </a:t>
            </a:r>
            <a:r>
              <a:rPr lang="en-US" b="1" i="1" dirty="0" err="1">
                <a:latin typeface="Sans Serif Collection" panose="020B0502040504020204" pitchFamily="34" charset="0"/>
                <a:ea typeface="Sans Serif Collection" panose="020B0502040504020204" pitchFamily="34" charset="0"/>
                <a:cs typeface="Sans Serif Collection" panose="020B0502040504020204" pitchFamily="34" charset="0"/>
              </a:rPr>
              <a:t>europeiske</a:t>
            </a: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 screening-</a:t>
            </a:r>
            <a:r>
              <a:rPr lang="en-US" b="1" i="1" dirty="0" err="1">
                <a:latin typeface="Sans Serif Collection" panose="020B0502040504020204" pitchFamily="34" charset="0"/>
                <a:ea typeface="Sans Serif Collection" panose="020B0502040504020204" pitchFamily="34" charset="0"/>
                <a:cs typeface="Sans Serif Collection" panose="020B0502040504020204" pitchFamily="34" charset="0"/>
              </a:rPr>
              <a:t>initiativ</a:t>
            </a:r>
            <a:r>
              <a:rPr lang="en-US" b="1" i="1" dirty="0">
                <a:latin typeface="Sans Serif Collection" panose="020B0502040504020204" pitchFamily="34" charset="0"/>
                <a:ea typeface="Sans Serif Collection" panose="020B0502040504020204" pitchFamily="34" charset="0"/>
                <a:cs typeface="Sans Serif Collection" panose="020B0502040504020204" pitchFamily="34" charset="0"/>
              </a:rPr>
              <a:t> av barn. </a:t>
            </a:r>
          </a:p>
        </p:txBody>
      </p:sp>
      <p:sp>
        <p:nvSpPr>
          <p:cNvPr id="22" name="TekstSylinder 21">
            <a:extLst>
              <a:ext uri="{FF2B5EF4-FFF2-40B4-BE49-F238E27FC236}">
                <a16:creationId xmlns:a16="http://schemas.microsoft.com/office/drawing/2014/main" id="{D54A767C-CE02-C688-0FD6-3EE63F902A8E}"/>
              </a:ext>
            </a:extLst>
          </p:cNvPr>
          <p:cNvSpPr txBox="1"/>
          <p:nvPr/>
        </p:nvSpPr>
        <p:spPr>
          <a:xfrm>
            <a:off x="8267065" y="-8539"/>
            <a:ext cx="4324350" cy="246221"/>
          </a:xfrm>
          <a:prstGeom prst="rect">
            <a:avLst/>
          </a:prstGeom>
          <a:noFill/>
        </p:spPr>
        <p:txBody>
          <a:bodyPr wrap="square" rtlCol="0">
            <a:spAutoFit/>
          </a:bodyPr>
          <a:lstStyle/>
          <a:p>
            <a:pPr algn="ctr"/>
            <a:r>
              <a:rPr lang="en-US" altLang="en-US" sz="1000" i="1" dirty="0" err="1">
                <a:solidFill>
                  <a:srgbClr val="333333"/>
                </a:solidFill>
              </a:rPr>
              <a:t>Eur</a:t>
            </a:r>
            <a:r>
              <a:rPr lang="en-US" altLang="en-US" sz="1000" i="1" dirty="0">
                <a:solidFill>
                  <a:srgbClr val="333333"/>
                </a:solidFill>
              </a:rPr>
              <a:t> Heart J</a:t>
            </a:r>
            <a:r>
              <a:rPr lang="en-US" altLang="en-US" sz="1000" dirty="0">
                <a:solidFill>
                  <a:srgbClr val="333333"/>
                </a:solidFill>
              </a:rPr>
              <a:t>, ehaf815, </a:t>
            </a:r>
            <a:r>
              <a:rPr lang="en-US" altLang="en-US" sz="1000" dirty="0">
                <a:solidFill>
                  <a:srgbClr val="333333"/>
                </a:solidFill>
                <a:hlinkClick r:id="rId5"/>
              </a:rPr>
              <a:t>https://doi.org/10.1093/eurheartj/ehaf815</a:t>
            </a:r>
            <a:endParaRPr lang="en-US" altLang="en-US" sz="1000" dirty="0">
              <a:solidFill>
                <a:srgbClr val="333333"/>
              </a:solidFill>
            </a:endParaRPr>
          </a:p>
        </p:txBody>
      </p:sp>
      <p:sp>
        <p:nvSpPr>
          <p:cNvPr id="3" name="Tittel 1">
            <a:extLst>
              <a:ext uri="{FF2B5EF4-FFF2-40B4-BE49-F238E27FC236}">
                <a16:creationId xmlns:a16="http://schemas.microsoft.com/office/drawing/2014/main" id="{7A20D4F4-C154-63ED-AC06-3C4FB6E0B5E3}"/>
              </a:ext>
            </a:extLst>
          </p:cNvPr>
          <p:cNvSpPr txBox="1">
            <a:spLocks/>
          </p:cNvSpPr>
          <p:nvPr/>
        </p:nvSpPr>
        <p:spPr>
          <a:xfrm>
            <a:off x="713695" y="382054"/>
            <a:ext cx="5515655" cy="860425"/>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en-US" dirty="0" err="1"/>
              <a:t>Hva</a:t>
            </a:r>
            <a:r>
              <a:rPr lang="en-US" dirty="0"/>
              <a:t> med testing av barn og </a:t>
            </a:r>
            <a:r>
              <a:rPr lang="en-US" dirty="0" err="1"/>
              <a:t>nyfødte</a:t>
            </a:r>
            <a:r>
              <a:rPr lang="en-US" dirty="0"/>
              <a:t>?</a:t>
            </a:r>
          </a:p>
        </p:txBody>
      </p:sp>
      <p:pic>
        <p:nvPicPr>
          <p:cNvPr id="11" name="Bilde 10">
            <a:extLst>
              <a:ext uri="{FF2B5EF4-FFF2-40B4-BE49-F238E27FC236}">
                <a16:creationId xmlns:a16="http://schemas.microsoft.com/office/drawing/2014/main" id="{2B9F86AC-CC2C-4B5C-BCFF-6822114C44C8}"/>
              </a:ext>
            </a:extLst>
          </p:cNvPr>
          <p:cNvPicPr>
            <a:picLocks noChangeAspect="1"/>
          </p:cNvPicPr>
          <p:nvPr/>
        </p:nvPicPr>
        <p:blipFill rotWithShape="1">
          <a:blip r:embed="rId6"/>
          <a:srcRect l="20646" t="18065" r="21531" b="36083"/>
          <a:stretch/>
        </p:blipFill>
        <p:spPr>
          <a:xfrm>
            <a:off x="1546282" y="1348801"/>
            <a:ext cx="8745254" cy="3900820"/>
          </a:xfrm>
          <a:prstGeom prst="rect">
            <a:avLst/>
          </a:prstGeom>
        </p:spPr>
      </p:pic>
    </p:spTree>
    <p:extLst>
      <p:ext uri="{BB962C8B-B14F-4D97-AF65-F5344CB8AC3E}">
        <p14:creationId xmlns:p14="http://schemas.microsoft.com/office/powerpoint/2010/main" val="3683118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FA9A-E370-4AD2-F2A7-BA6F349CAF2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E2B48799-5529-9FA7-097F-51CB0F20EFFC}"/>
              </a:ext>
            </a:extLst>
          </p:cNvPr>
          <p:cNvPicPr>
            <a:picLocks noChangeAspect="1"/>
          </p:cNvPicPr>
          <p:nvPr/>
        </p:nvPicPr>
        <p:blipFill>
          <a:blip r:embed="rId3"/>
          <a:srcRect t="13465" b="13583"/>
          <a:stretch/>
        </p:blipFill>
        <p:spPr>
          <a:xfrm>
            <a:off x="768996" y="997102"/>
            <a:ext cx="6736704" cy="5660874"/>
          </a:xfrm>
          <a:prstGeom prst="rect">
            <a:avLst/>
          </a:prstGeom>
          <a:ln>
            <a:solidFill>
              <a:schemeClr val="tx1"/>
            </a:solidFill>
          </a:ln>
        </p:spPr>
      </p:pic>
      <p:sp>
        <p:nvSpPr>
          <p:cNvPr id="8" name="Rektangel 7">
            <a:extLst>
              <a:ext uri="{FF2B5EF4-FFF2-40B4-BE49-F238E27FC236}">
                <a16:creationId xmlns:a16="http://schemas.microsoft.com/office/drawing/2014/main" id="{92C7F721-11DB-E3DD-6224-49FE0BE5591E}"/>
              </a:ext>
            </a:extLst>
          </p:cNvPr>
          <p:cNvSpPr/>
          <p:nvPr/>
        </p:nvSpPr>
        <p:spPr>
          <a:xfrm>
            <a:off x="1031082" y="3600450"/>
            <a:ext cx="6236494" cy="807358"/>
          </a:xfrm>
          <a:prstGeom prst="rect">
            <a:avLst/>
          </a:prstGeom>
          <a:noFill/>
          <a:ln w="38100">
            <a:solidFill>
              <a:srgbClr val="F007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2258A8EB-B218-A7CC-57ED-4132A82E821D}"/>
              </a:ext>
            </a:extLst>
          </p:cNvPr>
          <p:cNvSpPr/>
          <p:nvPr/>
        </p:nvSpPr>
        <p:spPr>
          <a:xfrm>
            <a:off x="8743950" y="-68580"/>
            <a:ext cx="2886074" cy="104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30D9DD55-D80C-9BF9-A7BB-4EE01214F0E8}"/>
              </a:ext>
            </a:extLst>
          </p:cNvPr>
          <p:cNvPicPr>
            <a:picLocks noChangeAspect="1"/>
          </p:cNvPicPr>
          <p:nvPr/>
        </p:nvPicPr>
        <p:blipFill>
          <a:blip r:embed="rId4"/>
          <a:srcRect t="7619"/>
          <a:stretch/>
        </p:blipFill>
        <p:spPr>
          <a:xfrm>
            <a:off x="7890099" y="326935"/>
            <a:ext cx="3727001" cy="6335486"/>
          </a:xfrm>
          <a:prstGeom prst="rect">
            <a:avLst/>
          </a:prstGeom>
          <a:ln>
            <a:solidFill>
              <a:schemeClr val="bg1"/>
            </a:solidFill>
          </a:ln>
        </p:spPr>
      </p:pic>
      <p:sp>
        <p:nvSpPr>
          <p:cNvPr id="15" name="Rektangel 14">
            <a:extLst>
              <a:ext uri="{FF2B5EF4-FFF2-40B4-BE49-F238E27FC236}">
                <a16:creationId xmlns:a16="http://schemas.microsoft.com/office/drawing/2014/main" id="{FD9FB5FA-ED8E-A0AD-3A4C-2892045E7198}"/>
              </a:ext>
            </a:extLst>
          </p:cNvPr>
          <p:cNvSpPr/>
          <p:nvPr/>
        </p:nvSpPr>
        <p:spPr>
          <a:xfrm>
            <a:off x="7877175" y="4747896"/>
            <a:ext cx="323850" cy="1914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FBC31366-CB88-7AF2-59FA-A8A7BFB319E7}"/>
              </a:ext>
            </a:extLst>
          </p:cNvPr>
          <p:cNvSpPr/>
          <p:nvPr/>
        </p:nvSpPr>
        <p:spPr>
          <a:xfrm>
            <a:off x="11477625" y="2644459"/>
            <a:ext cx="139475" cy="5889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45DFBFA0-3526-B02A-18F1-A0BEED9FEC24}"/>
              </a:ext>
            </a:extLst>
          </p:cNvPr>
          <p:cNvSpPr/>
          <p:nvPr/>
        </p:nvSpPr>
        <p:spPr>
          <a:xfrm>
            <a:off x="9073920" y="328135"/>
            <a:ext cx="2470380" cy="142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9A5C1D6B-9CAE-712C-FE37-ECB83E81A7CB}"/>
              </a:ext>
            </a:extLst>
          </p:cNvPr>
          <p:cNvSpPr/>
          <p:nvPr/>
        </p:nvSpPr>
        <p:spPr>
          <a:xfrm>
            <a:off x="8314756" y="335099"/>
            <a:ext cx="513673" cy="2820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7BB0635A-00F3-EDE4-3309-CEC4A5E4DB0B}"/>
              </a:ext>
            </a:extLst>
          </p:cNvPr>
          <p:cNvSpPr/>
          <p:nvPr/>
        </p:nvSpPr>
        <p:spPr>
          <a:xfrm>
            <a:off x="7877175" y="236220"/>
            <a:ext cx="3752849" cy="642620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a:extLst>
              <a:ext uri="{FF2B5EF4-FFF2-40B4-BE49-F238E27FC236}">
                <a16:creationId xmlns:a16="http://schemas.microsoft.com/office/drawing/2014/main" id="{CE85966A-8F84-1760-AFA4-D44891C32CDB}"/>
              </a:ext>
            </a:extLst>
          </p:cNvPr>
          <p:cNvPicPr>
            <a:picLocks noChangeAspect="1"/>
          </p:cNvPicPr>
          <p:nvPr/>
        </p:nvPicPr>
        <p:blipFill>
          <a:blip r:embed="rId5"/>
          <a:stretch>
            <a:fillRect/>
          </a:stretch>
        </p:blipFill>
        <p:spPr>
          <a:xfrm>
            <a:off x="2143660" y="148265"/>
            <a:ext cx="455586" cy="623207"/>
          </a:xfrm>
          <a:prstGeom prst="rect">
            <a:avLst/>
          </a:prstGeom>
        </p:spPr>
      </p:pic>
      <p:grpSp>
        <p:nvGrpSpPr>
          <p:cNvPr id="2" name="Gruppe 1">
            <a:extLst>
              <a:ext uri="{FF2B5EF4-FFF2-40B4-BE49-F238E27FC236}">
                <a16:creationId xmlns:a16="http://schemas.microsoft.com/office/drawing/2014/main" id="{67A396DC-F398-6B64-A5CF-EB15EE63A5F2}"/>
              </a:ext>
            </a:extLst>
          </p:cNvPr>
          <p:cNvGrpSpPr/>
          <p:nvPr/>
        </p:nvGrpSpPr>
        <p:grpSpPr>
          <a:xfrm>
            <a:off x="1930004" y="138112"/>
            <a:ext cx="4438650" cy="657225"/>
            <a:chOff x="1875065" y="138112"/>
            <a:chExt cx="4438650" cy="657225"/>
          </a:xfrm>
        </p:grpSpPr>
        <p:pic>
          <p:nvPicPr>
            <p:cNvPr id="3" name="Bilde 2">
              <a:extLst>
                <a:ext uri="{FF2B5EF4-FFF2-40B4-BE49-F238E27FC236}">
                  <a16:creationId xmlns:a16="http://schemas.microsoft.com/office/drawing/2014/main" id="{A541FF3A-FCF5-5648-BB29-0F7F6325BEBB}"/>
                </a:ext>
              </a:extLst>
            </p:cNvPr>
            <p:cNvPicPr>
              <a:picLocks noChangeAspect="1"/>
            </p:cNvPicPr>
            <p:nvPr/>
          </p:nvPicPr>
          <p:blipFill>
            <a:blip r:embed="rId6"/>
            <a:stretch>
              <a:fillRect/>
            </a:stretch>
          </p:blipFill>
          <p:spPr>
            <a:xfrm>
              <a:off x="1875065" y="138112"/>
              <a:ext cx="4438650" cy="657225"/>
            </a:xfrm>
            <a:prstGeom prst="rect">
              <a:avLst/>
            </a:prstGeom>
          </p:spPr>
        </p:pic>
        <p:pic>
          <p:nvPicPr>
            <p:cNvPr id="4" name="Bilde 3">
              <a:extLst>
                <a:ext uri="{FF2B5EF4-FFF2-40B4-BE49-F238E27FC236}">
                  <a16:creationId xmlns:a16="http://schemas.microsoft.com/office/drawing/2014/main" id="{CB97F34C-E9C9-66ED-4B16-1E56C3A99D43}"/>
                </a:ext>
              </a:extLst>
            </p:cNvPr>
            <p:cNvPicPr>
              <a:picLocks noChangeAspect="1"/>
            </p:cNvPicPr>
            <p:nvPr/>
          </p:nvPicPr>
          <p:blipFill>
            <a:blip r:embed="rId5"/>
            <a:stretch>
              <a:fillRect/>
            </a:stretch>
          </p:blipFill>
          <p:spPr>
            <a:xfrm>
              <a:off x="2143660" y="148265"/>
              <a:ext cx="455586" cy="623207"/>
            </a:xfrm>
            <a:prstGeom prst="rect">
              <a:avLst/>
            </a:prstGeom>
          </p:spPr>
        </p:pic>
      </p:grpSp>
      <p:sp>
        <p:nvSpPr>
          <p:cNvPr id="7" name="TekstSylinder 6">
            <a:extLst>
              <a:ext uri="{FF2B5EF4-FFF2-40B4-BE49-F238E27FC236}">
                <a16:creationId xmlns:a16="http://schemas.microsoft.com/office/drawing/2014/main" id="{29655CBC-2FDF-F30B-AD67-B8E6A6007FC2}"/>
              </a:ext>
            </a:extLst>
          </p:cNvPr>
          <p:cNvSpPr txBox="1"/>
          <p:nvPr/>
        </p:nvSpPr>
        <p:spPr>
          <a:xfrm>
            <a:off x="3933825" y="6626067"/>
            <a:ext cx="4324350" cy="246221"/>
          </a:xfrm>
          <a:prstGeom prst="rect">
            <a:avLst/>
          </a:prstGeom>
          <a:noFill/>
        </p:spPr>
        <p:txBody>
          <a:bodyPr wrap="square" rtlCol="0">
            <a:spAutoFit/>
          </a:bodyPr>
          <a:lstStyle/>
          <a:p>
            <a:pPr algn="ctr"/>
            <a:r>
              <a:rPr lang="en-US" altLang="en-US" sz="1000" i="1" dirty="0" err="1">
                <a:solidFill>
                  <a:srgbClr val="333333"/>
                </a:solidFill>
              </a:rPr>
              <a:t>Eur</a:t>
            </a:r>
            <a:r>
              <a:rPr lang="en-US" altLang="en-US" sz="1000" i="1" dirty="0">
                <a:solidFill>
                  <a:srgbClr val="333333"/>
                </a:solidFill>
              </a:rPr>
              <a:t> Heart J</a:t>
            </a:r>
            <a:r>
              <a:rPr lang="en-US" altLang="en-US" sz="1000" dirty="0">
                <a:solidFill>
                  <a:srgbClr val="333333"/>
                </a:solidFill>
              </a:rPr>
              <a:t>, ehaf815, </a:t>
            </a:r>
            <a:r>
              <a:rPr lang="en-US" altLang="en-US" sz="1000" dirty="0">
                <a:solidFill>
                  <a:srgbClr val="333333"/>
                </a:solidFill>
                <a:hlinkClick r:id="rId7"/>
              </a:rPr>
              <a:t>https://doi.org/10.1093/eurheartj/ehaf815</a:t>
            </a:r>
            <a:endParaRPr lang="en-US" altLang="en-US" sz="1000" dirty="0">
              <a:solidFill>
                <a:srgbClr val="333333"/>
              </a:solidFill>
            </a:endParaRPr>
          </a:p>
        </p:txBody>
      </p:sp>
    </p:spTree>
    <p:extLst>
      <p:ext uri="{BB962C8B-B14F-4D97-AF65-F5344CB8AC3E}">
        <p14:creationId xmlns:p14="http://schemas.microsoft.com/office/powerpoint/2010/main" val="1749862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p:cNvSpPr>
            <a:spLocks noGrp="1"/>
          </p:cNvSpPr>
          <p:nvPr>
            <p:ph idx="1"/>
          </p:nvPr>
        </p:nvSpPr>
        <p:spPr>
          <a:xfrm>
            <a:off x="1516285" y="1412776"/>
            <a:ext cx="8581443" cy="2664296"/>
          </a:xfrm>
        </p:spPr>
        <p:txBody>
          <a:bodyPr/>
          <a:lstStyle/>
          <a:p>
            <a:r>
              <a:rPr lang="nb-NO" b="1" dirty="0">
                <a:solidFill>
                  <a:schemeClr val="accent1">
                    <a:lumMod val="75000"/>
                  </a:schemeClr>
                </a:solidFill>
              </a:rPr>
              <a:t>Litt om DNA</a:t>
            </a:r>
          </a:p>
          <a:p>
            <a:r>
              <a:rPr lang="nb-NO" b="1" dirty="0">
                <a:solidFill>
                  <a:schemeClr val="accent1">
                    <a:lumMod val="75000"/>
                  </a:schemeClr>
                </a:solidFill>
              </a:rPr>
              <a:t>Metoder for å påvise mutasjoner - DNA sekvensering</a:t>
            </a:r>
          </a:p>
          <a:p>
            <a:r>
              <a:rPr lang="nb-NO" b="1" dirty="0">
                <a:solidFill>
                  <a:schemeClr val="accent1">
                    <a:lumMod val="75000"/>
                  </a:schemeClr>
                </a:solidFill>
              </a:rPr>
              <a:t>Familiær hyperkolesterolemi</a:t>
            </a:r>
          </a:p>
          <a:p>
            <a:endParaRPr lang="nb-NO" dirty="0">
              <a:solidFill>
                <a:schemeClr val="accent1">
                  <a:lumMod val="75000"/>
                </a:schemeClr>
              </a:solidFill>
            </a:endParaRPr>
          </a:p>
        </p:txBody>
      </p:sp>
    </p:spTree>
    <p:extLst>
      <p:ext uri="{BB962C8B-B14F-4D97-AF65-F5344CB8AC3E}">
        <p14:creationId xmlns:p14="http://schemas.microsoft.com/office/powerpoint/2010/main" val="2806633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09A47997-2AAD-4C84-A2FB-2C0015F6452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en-US"/>
              <a:t>Hva vil kolesterolscreening innebære?</a:t>
            </a:r>
            <a:endParaRPr lang="en-US" dirty="0"/>
          </a:p>
        </p:txBody>
      </p:sp>
      <p:sp>
        <p:nvSpPr>
          <p:cNvPr id="11" name="TekstSylinder 10">
            <a:extLst>
              <a:ext uri="{FF2B5EF4-FFF2-40B4-BE49-F238E27FC236}">
                <a16:creationId xmlns:a16="http://schemas.microsoft.com/office/drawing/2014/main" id="{8831D0FC-C209-4EA5-B349-14C716AD6942}"/>
              </a:ext>
            </a:extLst>
          </p:cNvPr>
          <p:cNvSpPr txBox="1"/>
          <p:nvPr/>
        </p:nvSpPr>
        <p:spPr>
          <a:xfrm>
            <a:off x="838200" y="3320318"/>
            <a:ext cx="9871587" cy="286232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nb-NO" sz="2000" dirty="0"/>
              <a:t>Om lag 60 000 fødsler årlig i Norge.</a:t>
            </a:r>
          </a:p>
          <a:p>
            <a:pPr marL="285750" indent="-285750">
              <a:buFont typeface="Arial" panose="020B0604020202020204" pitchFamily="34" charset="0"/>
              <a:buChar char="•"/>
            </a:pPr>
            <a:r>
              <a:rPr lang="nb-NO" sz="2000" dirty="0"/>
              <a:t>Gitt at 1 av 300 har FH vil ca. 200 fødes årlig med FH;</a:t>
            </a:r>
          </a:p>
          <a:p>
            <a:pPr marL="742950" lvl="1" indent="-285750">
              <a:buFont typeface="Arial" panose="020B0604020202020204" pitchFamily="34" charset="0"/>
              <a:buChar char="•"/>
            </a:pPr>
            <a:r>
              <a:rPr lang="nb-NO" sz="2000" i="1" dirty="0"/>
              <a:t>Antall som påvises ved FH-mutasjon med LDL-kolesterol </a:t>
            </a:r>
            <a:r>
              <a:rPr lang="nb-NO" sz="2000" i="1" dirty="0" err="1"/>
              <a:t>cut</a:t>
            </a:r>
            <a:r>
              <a:rPr lang="nb-NO" sz="2000" i="1" dirty="0"/>
              <a:t> </a:t>
            </a:r>
            <a:r>
              <a:rPr lang="nb-NO" sz="2000" i="1" dirty="0" err="1"/>
              <a:t>off</a:t>
            </a:r>
            <a:r>
              <a:rPr lang="nb-NO" sz="2000" i="1" dirty="0"/>
              <a:t> verdi;</a:t>
            </a:r>
          </a:p>
          <a:p>
            <a:pPr marL="1200150" lvl="2" indent="-285750">
              <a:buFont typeface="Arial" panose="020B0604020202020204" pitchFamily="34" charset="0"/>
              <a:buChar char="•"/>
            </a:pPr>
            <a:r>
              <a:rPr lang="nb-NO" sz="2000" i="1" dirty="0"/>
              <a:t>≥  85 </a:t>
            </a:r>
            <a:r>
              <a:rPr lang="nb-NO" sz="2000" i="1" dirty="0" err="1"/>
              <a:t>percentilen</a:t>
            </a:r>
            <a:r>
              <a:rPr lang="nb-NO" sz="2000" i="1" dirty="0"/>
              <a:t> vil </a:t>
            </a:r>
            <a:r>
              <a:rPr lang="nb-NO" sz="2000" b="1" i="1" dirty="0">
                <a:solidFill>
                  <a:srgbClr val="FF0000"/>
                </a:solidFill>
              </a:rPr>
              <a:t>150 (75,4 %) </a:t>
            </a:r>
            <a:r>
              <a:rPr lang="nb-NO" sz="2000" i="1" dirty="0"/>
              <a:t>med FH påvises.</a:t>
            </a:r>
          </a:p>
          <a:p>
            <a:pPr marL="1200150" lvl="2" indent="-285750">
              <a:buFont typeface="Arial" panose="020B0604020202020204" pitchFamily="34" charset="0"/>
              <a:buChar char="•"/>
            </a:pPr>
            <a:r>
              <a:rPr lang="nb-NO" sz="2000" i="1" dirty="0"/>
              <a:t>≥  95 </a:t>
            </a:r>
            <a:r>
              <a:rPr lang="nb-NO" sz="2000" i="1" dirty="0" err="1"/>
              <a:t>percentilen</a:t>
            </a:r>
            <a:r>
              <a:rPr lang="nb-NO" sz="2000" i="1" dirty="0"/>
              <a:t> vil </a:t>
            </a:r>
            <a:r>
              <a:rPr lang="nb-NO" sz="2000" b="1" i="1" dirty="0">
                <a:solidFill>
                  <a:srgbClr val="3333FF"/>
                </a:solidFill>
              </a:rPr>
              <a:t>111 (55,7 %) </a:t>
            </a:r>
            <a:r>
              <a:rPr lang="nb-NO" sz="2000" i="1" dirty="0"/>
              <a:t>med FH påvises.</a:t>
            </a:r>
            <a:endParaRPr lang="nb-NO" sz="2000" dirty="0"/>
          </a:p>
          <a:p>
            <a:r>
              <a:rPr lang="nb-NO" sz="2000" b="1" dirty="0"/>
              <a:t>MEN; </a:t>
            </a:r>
          </a:p>
          <a:p>
            <a:pPr marL="285750" indent="-285750">
              <a:buFont typeface="Arial" panose="020B0604020202020204" pitchFamily="34" charset="0"/>
              <a:buChar char="•"/>
            </a:pPr>
            <a:r>
              <a:rPr lang="nb-NO" sz="2000" dirty="0"/>
              <a:t>Antall ikke-FH barn som genetisk testes dersom indikasjon for testing ved LDL-kolesterol;</a:t>
            </a:r>
          </a:p>
          <a:p>
            <a:pPr marL="742950" lvl="1" indent="-285750">
              <a:buFont typeface="Arial" panose="020B0604020202020204" pitchFamily="34" charset="0"/>
              <a:buChar char="•"/>
            </a:pPr>
            <a:r>
              <a:rPr lang="nb-NO" sz="2000" dirty="0"/>
              <a:t> </a:t>
            </a:r>
            <a:r>
              <a:rPr lang="nb-NO" sz="2000" i="1" dirty="0"/>
              <a:t>≥ 85 </a:t>
            </a:r>
            <a:r>
              <a:rPr lang="nb-NO" sz="2000" i="1" dirty="0" err="1"/>
              <a:t>percentilen</a:t>
            </a:r>
            <a:r>
              <a:rPr lang="nb-NO" sz="2000" i="1" dirty="0"/>
              <a:t> </a:t>
            </a:r>
            <a:r>
              <a:rPr lang="nb-NO" sz="2000" b="1" i="1" dirty="0">
                <a:solidFill>
                  <a:srgbClr val="FF0000"/>
                </a:solidFill>
              </a:rPr>
              <a:t>9600 (16,0%)</a:t>
            </a:r>
            <a:r>
              <a:rPr lang="nb-NO" sz="2000" i="1" dirty="0"/>
              <a:t>. </a:t>
            </a:r>
          </a:p>
          <a:p>
            <a:pPr marL="742950" lvl="1" indent="-285750">
              <a:buFont typeface="Arial" panose="020B0604020202020204" pitchFamily="34" charset="0"/>
              <a:buChar char="•"/>
            </a:pPr>
            <a:r>
              <a:rPr lang="nb-NO" sz="2000" i="1" dirty="0"/>
              <a:t> ≥ 95 </a:t>
            </a:r>
            <a:r>
              <a:rPr lang="nb-NO" sz="2000" i="1" dirty="0" err="1"/>
              <a:t>percentilen</a:t>
            </a:r>
            <a:r>
              <a:rPr lang="nb-NO" sz="2000" i="1" dirty="0"/>
              <a:t> </a:t>
            </a:r>
            <a:r>
              <a:rPr lang="nb-NO" sz="2000" b="1" i="1" dirty="0">
                <a:solidFill>
                  <a:srgbClr val="3333FF"/>
                </a:solidFill>
              </a:rPr>
              <a:t>3600 (6,0 %)</a:t>
            </a:r>
            <a:r>
              <a:rPr lang="nb-NO" sz="2000" i="1" dirty="0"/>
              <a:t>.</a:t>
            </a:r>
          </a:p>
        </p:txBody>
      </p:sp>
      <p:pic>
        <p:nvPicPr>
          <p:cNvPr id="17" name="Bilde 16">
            <a:extLst>
              <a:ext uri="{FF2B5EF4-FFF2-40B4-BE49-F238E27FC236}">
                <a16:creationId xmlns:a16="http://schemas.microsoft.com/office/drawing/2014/main" id="{DAF27302-D289-46EA-A80E-F320FCE74433}"/>
              </a:ext>
            </a:extLst>
          </p:cNvPr>
          <p:cNvPicPr>
            <a:picLocks noChangeAspect="1"/>
          </p:cNvPicPr>
          <p:nvPr/>
        </p:nvPicPr>
        <p:blipFill rotWithShape="1">
          <a:blip r:embed="rId2"/>
          <a:srcRect l="18952" t="24652" r="21531" b="50950"/>
          <a:stretch/>
        </p:blipFill>
        <p:spPr>
          <a:xfrm>
            <a:off x="1245927" y="1188720"/>
            <a:ext cx="9244285" cy="2131597"/>
          </a:xfrm>
          <a:prstGeom prst="rect">
            <a:avLst/>
          </a:prstGeom>
          <a:ln>
            <a:solidFill>
              <a:schemeClr val="tx1"/>
            </a:solidFill>
          </a:ln>
        </p:spPr>
      </p:pic>
      <p:sp>
        <p:nvSpPr>
          <p:cNvPr id="19" name="Rektangel 18">
            <a:extLst>
              <a:ext uri="{FF2B5EF4-FFF2-40B4-BE49-F238E27FC236}">
                <a16:creationId xmlns:a16="http://schemas.microsoft.com/office/drawing/2014/main" id="{76BA0B0C-E388-4AD6-BFB0-44B42EDF5099}"/>
              </a:ext>
            </a:extLst>
          </p:cNvPr>
          <p:cNvSpPr/>
          <p:nvPr/>
        </p:nvSpPr>
        <p:spPr>
          <a:xfrm>
            <a:off x="4925962" y="2045110"/>
            <a:ext cx="1347019" cy="1245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ktangel 19">
            <a:extLst>
              <a:ext uri="{FF2B5EF4-FFF2-40B4-BE49-F238E27FC236}">
                <a16:creationId xmlns:a16="http://schemas.microsoft.com/office/drawing/2014/main" id="{759806F5-C3D6-405B-8FC9-3819CA49013F}"/>
              </a:ext>
            </a:extLst>
          </p:cNvPr>
          <p:cNvSpPr/>
          <p:nvPr/>
        </p:nvSpPr>
        <p:spPr>
          <a:xfrm>
            <a:off x="7688423" y="2045110"/>
            <a:ext cx="1347019" cy="1245711"/>
          </a:xfrm>
          <a:prstGeom prst="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378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dissolve">
                                      <p:cBhvr>
                                        <p:cTn id="7" dur="500"/>
                                        <p:tgtEl>
                                          <p:spTgt spid="1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dissolve">
                                      <p:cBhvr>
                                        <p:cTn id="10" dur="500"/>
                                        <p:tgtEl>
                                          <p:spTgt spid="11">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dissolve">
                                      <p:cBhvr>
                                        <p:cTn id="13" dur="500"/>
                                        <p:tgtEl>
                                          <p:spTgt spid="11">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dissolve">
                                      <p:cBhvr>
                                        <p:cTn id="21" dur="500"/>
                                        <p:tgtEl>
                                          <p:spTgt spid="11">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dissolve">
                                      <p:cBhvr>
                                        <p:cTn id="24" dur="500"/>
                                        <p:tgtEl>
                                          <p:spTgt spid="11">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dissolve">
                                      <p:cBhvr>
                                        <p:cTn id="27" dur="500"/>
                                        <p:tgtEl>
                                          <p:spTgt spid="11">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Effect transition="in" filter="dissolve">
                                      <p:cBhvr>
                                        <p:cTn id="30" dur="500"/>
                                        <p:tgtEl>
                                          <p:spTgt spid="11">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49AF-DC42-1FE1-ECB5-64AAAD48212D}"/>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7E1597E2-90BB-1C11-B03D-7D7C9E23750F}"/>
              </a:ext>
            </a:extLst>
          </p:cNvPr>
          <p:cNvSpPr txBox="1"/>
          <p:nvPr/>
        </p:nvSpPr>
        <p:spPr>
          <a:xfrm>
            <a:off x="3933825" y="6626067"/>
            <a:ext cx="4324350" cy="246221"/>
          </a:xfrm>
          <a:prstGeom prst="rect">
            <a:avLst/>
          </a:prstGeom>
          <a:noFill/>
        </p:spPr>
        <p:txBody>
          <a:bodyPr wrap="square" rtlCol="0">
            <a:spAutoFit/>
          </a:bodyPr>
          <a:lstStyle/>
          <a:p>
            <a:pPr algn="ctr"/>
            <a:r>
              <a:rPr lang="en-US" altLang="en-US" sz="1000" i="1" dirty="0" err="1">
                <a:solidFill>
                  <a:srgbClr val="333333"/>
                </a:solidFill>
              </a:rPr>
              <a:t>Eur</a:t>
            </a:r>
            <a:r>
              <a:rPr lang="en-US" altLang="en-US" sz="1000" i="1" dirty="0">
                <a:solidFill>
                  <a:srgbClr val="333333"/>
                </a:solidFill>
              </a:rPr>
              <a:t> Heart J</a:t>
            </a:r>
            <a:r>
              <a:rPr lang="en-US" altLang="en-US" sz="1000" dirty="0">
                <a:solidFill>
                  <a:srgbClr val="333333"/>
                </a:solidFill>
              </a:rPr>
              <a:t>, ehaf815, </a:t>
            </a:r>
            <a:r>
              <a:rPr lang="en-US" altLang="en-US" sz="1000" dirty="0">
                <a:solidFill>
                  <a:srgbClr val="333333"/>
                </a:solidFill>
                <a:hlinkClick r:id="rId3"/>
              </a:rPr>
              <a:t>https://doi.org/10.1093/eurheartj/ehaf815</a:t>
            </a:r>
            <a:endParaRPr lang="en-US" altLang="en-US" sz="1000" dirty="0">
              <a:solidFill>
                <a:srgbClr val="333333"/>
              </a:solidFill>
            </a:endParaRPr>
          </a:p>
        </p:txBody>
      </p:sp>
      <p:pic>
        <p:nvPicPr>
          <p:cNvPr id="4" name="Bilde 3">
            <a:extLst>
              <a:ext uri="{FF2B5EF4-FFF2-40B4-BE49-F238E27FC236}">
                <a16:creationId xmlns:a16="http://schemas.microsoft.com/office/drawing/2014/main" id="{22A00C06-825E-D191-1400-258683DD1243}"/>
              </a:ext>
            </a:extLst>
          </p:cNvPr>
          <p:cNvPicPr>
            <a:picLocks noChangeAspect="1"/>
          </p:cNvPicPr>
          <p:nvPr/>
        </p:nvPicPr>
        <p:blipFill>
          <a:blip r:embed="rId4"/>
          <a:srcRect t="12176" b="14460"/>
          <a:stretch/>
        </p:blipFill>
        <p:spPr>
          <a:xfrm>
            <a:off x="782288" y="926661"/>
            <a:ext cx="5875688" cy="5826565"/>
          </a:xfrm>
          <a:prstGeom prst="rect">
            <a:avLst/>
          </a:prstGeom>
          <a:ln>
            <a:solidFill>
              <a:schemeClr val="tx1"/>
            </a:solidFill>
          </a:ln>
        </p:spPr>
      </p:pic>
      <p:pic>
        <p:nvPicPr>
          <p:cNvPr id="8" name="Bilde 7">
            <a:extLst>
              <a:ext uri="{FF2B5EF4-FFF2-40B4-BE49-F238E27FC236}">
                <a16:creationId xmlns:a16="http://schemas.microsoft.com/office/drawing/2014/main" id="{BF694573-C57C-5BA4-CC68-0765F6F1E712}"/>
              </a:ext>
            </a:extLst>
          </p:cNvPr>
          <p:cNvPicPr>
            <a:picLocks noChangeAspect="1"/>
          </p:cNvPicPr>
          <p:nvPr/>
        </p:nvPicPr>
        <p:blipFill>
          <a:blip r:embed="rId5"/>
          <a:stretch>
            <a:fillRect/>
          </a:stretch>
        </p:blipFill>
        <p:spPr>
          <a:xfrm>
            <a:off x="7219951" y="571500"/>
            <a:ext cx="3866444" cy="6181726"/>
          </a:xfrm>
          <a:prstGeom prst="rect">
            <a:avLst/>
          </a:prstGeom>
        </p:spPr>
      </p:pic>
      <p:sp>
        <p:nvSpPr>
          <p:cNvPr id="9" name="Rektangel 8">
            <a:extLst>
              <a:ext uri="{FF2B5EF4-FFF2-40B4-BE49-F238E27FC236}">
                <a16:creationId xmlns:a16="http://schemas.microsoft.com/office/drawing/2014/main" id="{3575294E-99D1-0951-2232-709FA92CB571}"/>
              </a:ext>
            </a:extLst>
          </p:cNvPr>
          <p:cNvSpPr/>
          <p:nvPr/>
        </p:nvSpPr>
        <p:spPr>
          <a:xfrm>
            <a:off x="7410450" y="438150"/>
            <a:ext cx="581025" cy="34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522DD684-F25D-35D2-8A8B-BD8B579F788D}"/>
              </a:ext>
            </a:extLst>
          </p:cNvPr>
          <p:cNvSpPr/>
          <p:nvPr/>
        </p:nvSpPr>
        <p:spPr>
          <a:xfrm>
            <a:off x="7219951" y="5692774"/>
            <a:ext cx="581025" cy="898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54C3DA07-0075-1933-51B6-0A990E27E877}"/>
              </a:ext>
            </a:extLst>
          </p:cNvPr>
          <p:cNvSpPr/>
          <p:nvPr/>
        </p:nvSpPr>
        <p:spPr>
          <a:xfrm>
            <a:off x="8533162" y="264734"/>
            <a:ext cx="2439638" cy="34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6F06C8D1-6232-8BB2-3E3B-D522C09C57DC}"/>
              </a:ext>
            </a:extLst>
          </p:cNvPr>
          <p:cNvSpPr/>
          <p:nvPr/>
        </p:nvSpPr>
        <p:spPr>
          <a:xfrm>
            <a:off x="7219951" y="365125"/>
            <a:ext cx="3866444" cy="638810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3AF11AEE-96DE-6D05-6589-BF0F3DE7D311}"/>
              </a:ext>
            </a:extLst>
          </p:cNvPr>
          <p:cNvPicPr>
            <a:picLocks noChangeAspect="1"/>
          </p:cNvPicPr>
          <p:nvPr/>
        </p:nvPicPr>
        <p:blipFill>
          <a:blip r:embed="rId6"/>
          <a:stretch>
            <a:fillRect/>
          </a:stretch>
        </p:blipFill>
        <p:spPr>
          <a:xfrm>
            <a:off x="982314" y="125536"/>
            <a:ext cx="4438650" cy="628650"/>
          </a:xfrm>
          <a:prstGeom prst="rect">
            <a:avLst/>
          </a:prstGeom>
        </p:spPr>
      </p:pic>
      <p:pic>
        <p:nvPicPr>
          <p:cNvPr id="16" name="Bilde 15">
            <a:extLst>
              <a:ext uri="{FF2B5EF4-FFF2-40B4-BE49-F238E27FC236}">
                <a16:creationId xmlns:a16="http://schemas.microsoft.com/office/drawing/2014/main" id="{229379AA-CD0C-288B-65A3-3B953A8D2839}"/>
              </a:ext>
            </a:extLst>
          </p:cNvPr>
          <p:cNvPicPr>
            <a:picLocks noChangeAspect="1"/>
          </p:cNvPicPr>
          <p:nvPr/>
        </p:nvPicPr>
        <p:blipFill>
          <a:blip r:embed="rId7"/>
          <a:stretch>
            <a:fillRect/>
          </a:stretch>
        </p:blipFill>
        <p:spPr>
          <a:xfrm>
            <a:off x="5561982" y="133862"/>
            <a:ext cx="477488" cy="651120"/>
          </a:xfrm>
          <a:prstGeom prst="rect">
            <a:avLst/>
          </a:prstGeom>
        </p:spPr>
      </p:pic>
      <p:sp>
        <p:nvSpPr>
          <p:cNvPr id="2" name="Rektangel 1">
            <a:extLst>
              <a:ext uri="{FF2B5EF4-FFF2-40B4-BE49-F238E27FC236}">
                <a16:creationId xmlns:a16="http://schemas.microsoft.com/office/drawing/2014/main" id="{0153F2AC-5BB0-65E0-426D-3072751C6925}"/>
              </a:ext>
            </a:extLst>
          </p:cNvPr>
          <p:cNvSpPr/>
          <p:nvPr/>
        </p:nvSpPr>
        <p:spPr>
          <a:xfrm>
            <a:off x="832962" y="6324600"/>
            <a:ext cx="5786914" cy="323488"/>
          </a:xfrm>
          <a:prstGeom prst="rect">
            <a:avLst/>
          </a:prstGeom>
          <a:noFill/>
          <a:ln w="38100">
            <a:solidFill>
              <a:srgbClr val="F007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04972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09A47997-2AAD-4C84-A2FB-2C0015F6452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en-US" dirty="0" err="1"/>
              <a:t>Hva</a:t>
            </a:r>
            <a:r>
              <a:rPr lang="en-US" dirty="0"/>
              <a:t> </a:t>
            </a:r>
            <a:r>
              <a:rPr lang="en-US" dirty="0" err="1"/>
              <a:t>vil</a:t>
            </a:r>
            <a:r>
              <a:rPr lang="en-US" dirty="0"/>
              <a:t> </a:t>
            </a:r>
            <a:r>
              <a:rPr lang="en-US" dirty="0" err="1"/>
              <a:t>kolesterolscreening</a:t>
            </a:r>
            <a:r>
              <a:rPr lang="en-US" dirty="0"/>
              <a:t> </a:t>
            </a:r>
            <a:r>
              <a:rPr lang="en-US" dirty="0" err="1"/>
              <a:t>innebære</a:t>
            </a:r>
            <a:r>
              <a:rPr lang="en-US" dirty="0"/>
              <a:t>?</a:t>
            </a:r>
          </a:p>
        </p:txBody>
      </p:sp>
      <p:sp>
        <p:nvSpPr>
          <p:cNvPr id="11" name="TekstSylinder 10">
            <a:extLst>
              <a:ext uri="{FF2B5EF4-FFF2-40B4-BE49-F238E27FC236}">
                <a16:creationId xmlns:a16="http://schemas.microsoft.com/office/drawing/2014/main" id="{8831D0FC-C209-4EA5-B349-14C716AD6942}"/>
              </a:ext>
            </a:extLst>
          </p:cNvPr>
          <p:cNvSpPr txBox="1"/>
          <p:nvPr/>
        </p:nvSpPr>
        <p:spPr>
          <a:xfrm>
            <a:off x="838200" y="3320318"/>
            <a:ext cx="9871587" cy="317009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nb-NO" sz="2000" dirty="0"/>
              <a:t>Dersom 60 000 fødsler årlig vil det i løpet av 12 år være om lag 720 000 barn</a:t>
            </a:r>
          </a:p>
          <a:p>
            <a:pPr marL="285750" indent="-285750">
              <a:buFont typeface="Arial" panose="020B0604020202020204" pitchFamily="34" charset="0"/>
              <a:buChar char="•"/>
            </a:pPr>
            <a:r>
              <a:rPr lang="nb-NO" sz="2000" dirty="0"/>
              <a:t>Gitt at 1 av 300 har FH fødes ca. 2400 med FH over en 12 års periode;</a:t>
            </a:r>
          </a:p>
          <a:p>
            <a:pPr marL="742950" lvl="1" indent="-285750">
              <a:buFont typeface="Arial" panose="020B0604020202020204" pitchFamily="34" charset="0"/>
              <a:buChar char="•"/>
            </a:pPr>
            <a:r>
              <a:rPr lang="nb-NO" sz="2000" i="1" dirty="0"/>
              <a:t>LDL-kolesterolverdi </a:t>
            </a:r>
            <a:r>
              <a:rPr lang="nb-NO" sz="2000" i="1" dirty="0" err="1"/>
              <a:t>cut</a:t>
            </a:r>
            <a:r>
              <a:rPr lang="nb-NO" sz="2000" i="1" dirty="0"/>
              <a:t> </a:t>
            </a:r>
            <a:r>
              <a:rPr lang="nb-NO" sz="2000" i="1" dirty="0" err="1"/>
              <a:t>off</a:t>
            </a:r>
            <a:r>
              <a:rPr lang="nb-NO" sz="2000" i="1" dirty="0"/>
              <a:t>;</a:t>
            </a:r>
          </a:p>
          <a:p>
            <a:pPr marL="1200150" lvl="2" indent="-285750">
              <a:buFont typeface="Arial" panose="020B0604020202020204" pitchFamily="34" charset="0"/>
              <a:buChar char="•"/>
            </a:pPr>
            <a:r>
              <a:rPr lang="nb-NO" sz="2000" i="1" dirty="0"/>
              <a:t>≥  85 </a:t>
            </a:r>
            <a:r>
              <a:rPr lang="nb-NO" sz="2000" i="1" dirty="0" err="1"/>
              <a:t>percentilen</a:t>
            </a:r>
            <a:r>
              <a:rPr lang="nb-NO" sz="2000" i="1" dirty="0"/>
              <a:t> påviser </a:t>
            </a:r>
            <a:r>
              <a:rPr lang="nb-NO" sz="2000" b="1" i="1" dirty="0">
                <a:solidFill>
                  <a:srgbClr val="FF0000"/>
                </a:solidFill>
              </a:rPr>
              <a:t>2258 (94,1%) </a:t>
            </a:r>
            <a:r>
              <a:rPr lang="nb-NO" sz="2000" i="1" dirty="0"/>
              <a:t>med FH.</a:t>
            </a:r>
          </a:p>
          <a:p>
            <a:pPr marL="1200150" lvl="2" indent="-285750">
              <a:buFont typeface="Arial" panose="020B0604020202020204" pitchFamily="34" charset="0"/>
              <a:buChar char="•"/>
            </a:pPr>
            <a:r>
              <a:rPr lang="nb-NO" sz="2000" i="1" dirty="0"/>
              <a:t>≥  95 </a:t>
            </a:r>
            <a:r>
              <a:rPr lang="nb-NO" sz="2000" i="1" dirty="0" err="1"/>
              <a:t>percentilen</a:t>
            </a:r>
            <a:r>
              <a:rPr lang="nb-NO" sz="2000" i="1" dirty="0"/>
              <a:t> påviser </a:t>
            </a:r>
            <a:r>
              <a:rPr lang="nb-NO" sz="2000" b="1" i="1" dirty="0">
                <a:solidFill>
                  <a:srgbClr val="3333FF"/>
                </a:solidFill>
              </a:rPr>
              <a:t>2121 (88,4%) </a:t>
            </a:r>
            <a:r>
              <a:rPr lang="nb-NO" sz="2000" i="1" dirty="0"/>
              <a:t>med FH.</a:t>
            </a:r>
            <a:endParaRPr lang="nb-NO" sz="2000" dirty="0"/>
          </a:p>
          <a:p>
            <a:r>
              <a:rPr lang="nb-NO" sz="2000" b="1" dirty="0"/>
              <a:t>MEN; </a:t>
            </a:r>
          </a:p>
          <a:p>
            <a:pPr marL="285750" indent="-285750">
              <a:buFont typeface="Arial" panose="020B0604020202020204" pitchFamily="34" charset="0"/>
              <a:buChar char="•"/>
            </a:pPr>
            <a:r>
              <a:rPr lang="nb-NO" sz="2000" dirty="0"/>
              <a:t>Antall ikke-FH barn med LDL-kolesterol </a:t>
            </a:r>
            <a:r>
              <a:rPr lang="nb-NO" sz="2000" dirty="0" err="1"/>
              <a:t>cut</a:t>
            </a:r>
            <a:r>
              <a:rPr lang="nb-NO" sz="2000" dirty="0"/>
              <a:t> </a:t>
            </a:r>
            <a:r>
              <a:rPr lang="nb-NO" sz="2000" dirty="0" err="1"/>
              <a:t>off</a:t>
            </a:r>
            <a:r>
              <a:rPr lang="nb-NO" sz="2000" dirty="0"/>
              <a:t>;</a:t>
            </a:r>
          </a:p>
          <a:p>
            <a:pPr marL="742950" lvl="1" indent="-285750">
              <a:buFont typeface="Arial" panose="020B0604020202020204" pitchFamily="34" charset="0"/>
              <a:buChar char="•"/>
            </a:pPr>
            <a:r>
              <a:rPr lang="nb-NO" sz="2000" dirty="0"/>
              <a:t> </a:t>
            </a:r>
            <a:r>
              <a:rPr lang="nb-NO" sz="2000" i="1" dirty="0"/>
              <a:t>≥ 85 </a:t>
            </a:r>
            <a:r>
              <a:rPr lang="nb-NO" sz="2000" i="1" dirty="0" err="1"/>
              <a:t>percentilen</a:t>
            </a:r>
            <a:r>
              <a:rPr lang="nb-NO" sz="2000" i="1" dirty="0"/>
              <a:t> vil </a:t>
            </a:r>
            <a:r>
              <a:rPr lang="nb-NO" sz="2000" b="1" i="1" dirty="0">
                <a:solidFill>
                  <a:srgbClr val="FF0000"/>
                </a:solidFill>
              </a:rPr>
              <a:t>97 200 (13,5%) </a:t>
            </a:r>
            <a:r>
              <a:rPr lang="nb-NO" sz="2000" i="1" dirty="0"/>
              <a:t>ha høyt kolesterol! </a:t>
            </a:r>
          </a:p>
          <a:p>
            <a:pPr marL="742950" lvl="1" indent="-285750">
              <a:buFont typeface="Arial" panose="020B0604020202020204" pitchFamily="34" charset="0"/>
              <a:buChar char="•"/>
            </a:pPr>
            <a:r>
              <a:rPr lang="nb-NO" sz="2000" i="1" dirty="0"/>
              <a:t> ≥ 95 </a:t>
            </a:r>
            <a:r>
              <a:rPr lang="nb-NO" sz="2000" i="1" dirty="0" err="1"/>
              <a:t>percentilen</a:t>
            </a:r>
            <a:r>
              <a:rPr lang="nb-NO" sz="2000" i="1" dirty="0"/>
              <a:t> vil </a:t>
            </a:r>
            <a:r>
              <a:rPr lang="nb-NO" sz="2000" b="1" i="1" dirty="0">
                <a:solidFill>
                  <a:srgbClr val="3333FF"/>
                </a:solidFill>
              </a:rPr>
              <a:t>36 000 (5,0 %) </a:t>
            </a:r>
            <a:r>
              <a:rPr lang="nb-NO" sz="2000" i="1" dirty="0"/>
              <a:t>ha høyt kolesterol! </a:t>
            </a:r>
          </a:p>
          <a:p>
            <a:pPr marL="742950" lvl="1" indent="-285750">
              <a:buFont typeface="Arial" panose="020B0604020202020204" pitchFamily="34" charset="0"/>
              <a:buChar char="•"/>
            </a:pPr>
            <a:r>
              <a:rPr lang="nb-NO" sz="2000" b="1" i="1" dirty="0"/>
              <a:t>Har de FH uten mutasjon? Hvordan følge disse?</a:t>
            </a:r>
          </a:p>
        </p:txBody>
      </p:sp>
      <p:grpSp>
        <p:nvGrpSpPr>
          <p:cNvPr id="15" name="Gruppe 14">
            <a:extLst>
              <a:ext uri="{FF2B5EF4-FFF2-40B4-BE49-F238E27FC236}">
                <a16:creationId xmlns:a16="http://schemas.microsoft.com/office/drawing/2014/main" id="{72CCD3D1-0FC1-42A2-828A-136E07380AF1}"/>
              </a:ext>
            </a:extLst>
          </p:cNvPr>
          <p:cNvGrpSpPr/>
          <p:nvPr/>
        </p:nvGrpSpPr>
        <p:grpSpPr>
          <a:xfrm>
            <a:off x="1445342" y="1004336"/>
            <a:ext cx="8400898" cy="2153265"/>
            <a:chOff x="1445342" y="1004336"/>
            <a:chExt cx="8400898" cy="2153265"/>
          </a:xfrm>
        </p:grpSpPr>
        <p:pic>
          <p:nvPicPr>
            <p:cNvPr id="3" name="Bilde 2">
              <a:extLst>
                <a:ext uri="{FF2B5EF4-FFF2-40B4-BE49-F238E27FC236}">
                  <a16:creationId xmlns:a16="http://schemas.microsoft.com/office/drawing/2014/main" id="{0DDC413B-7173-4212-A191-06B85826E394}"/>
                </a:ext>
              </a:extLst>
            </p:cNvPr>
            <p:cNvPicPr>
              <a:picLocks noChangeAspect="1"/>
            </p:cNvPicPr>
            <p:nvPr/>
          </p:nvPicPr>
          <p:blipFill rotWithShape="1">
            <a:blip r:embed="rId2"/>
            <a:srcRect l="19516" t="19641" r="21291" b="69032"/>
            <a:stretch/>
          </p:blipFill>
          <p:spPr>
            <a:xfrm>
              <a:off x="1445342" y="1004336"/>
              <a:ext cx="8400898" cy="1417568"/>
            </a:xfrm>
            <a:prstGeom prst="rect">
              <a:avLst/>
            </a:prstGeom>
          </p:spPr>
        </p:pic>
        <p:pic>
          <p:nvPicPr>
            <p:cNvPr id="6" name="Bilde 5">
              <a:extLst>
                <a:ext uri="{FF2B5EF4-FFF2-40B4-BE49-F238E27FC236}">
                  <a16:creationId xmlns:a16="http://schemas.microsoft.com/office/drawing/2014/main" id="{5CE0A0C9-ADB6-4FB2-B68D-E62650D84FF0}"/>
                </a:ext>
              </a:extLst>
            </p:cNvPr>
            <p:cNvPicPr>
              <a:picLocks noChangeAspect="1"/>
            </p:cNvPicPr>
            <p:nvPr/>
          </p:nvPicPr>
          <p:blipFill rotWithShape="1">
            <a:blip r:embed="rId2"/>
            <a:srcRect l="19516" t="88745" r="21290" b="5376"/>
            <a:stretch/>
          </p:blipFill>
          <p:spPr>
            <a:xfrm>
              <a:off x="1445342" y="2421904"/>
              <a:ext cx="8400898" cy="735697"/>
            </a:xfrm>
            <a:prstGeom prst="rect">
              <a:avLst/>
            </a:prstGeom>
          </p:spPr>
        </p:pic>
      </p:grpSp>
      <p:sp>
        <p:nvSpPr>
          <p:cNvPr id="8" name="Rektangel 7">
            <a:extLst>
              <a:ext uri="{FF2B5EF4-FFF2-40B4-BE49-F238E27FC236}">
                <a16:creationId xmlns:a16="http://schemas.microsoft.com/office/drawing/2014/main" id="{944B8A9B-87E8-490B-A195-767592C4C451}"/>
              </a:ext>
            </a:extLst>
          </p:cNvPr>
          <p:cNvSpPr/>
          <p:nvPr/>
        </p:nvSpPr>
        <p:spPr>
          <a:xfrm>
            <a:off x="4090218" y="2471064"/>
            <a:ext cx="1425677" cy="637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ktangel 11">
            <a:extLst>
              <a:ext uri="{FF2B5EF4-FFF2-40B4-BE49-F238E27FC236}">
                <a16:creationId xmlns:a16="http://schemas.microsoft.com/office/drawing/2014/main" id="{EA7EC338-05C0-47CC-81E0-B741309BD4F3}"/>
              </a:ext>
            </a:extLst>
          </p:cNvPr>
          <p:cNvSpPr/>
          <p:nvPr/>
        </p:nvSpPr>
        <p:spPr>
          <a:xfrm>
            <a:off x="6968229" y="2471064"/>
            <a:ext cx="1425677" cy="637376"/>
          </a:xfrm>
          <a:prstGeom prst="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929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dissolve">
                                      <p:cBhvr>
                                        <p:cTn id="7" dur="500"/>
                                        <p:tgtEl>
                                          <p:spTgt spid="1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dissolve">
                                      <p:cBhvr>
                                        <p:cTn id="10" dur="500"/>
                                        <p:tgtEl>
                                          <p:spTgt spid="11">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dissolve">
                                      <p:cBhvr>
                                        <p:cTn id="18" dur="500"/>
                                        <p:tgtEl>
                                          <p:spTgt spid="11">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dissolve">
                                      <p:cBhvr>
                                        <p:cTn id="26" dur="500"/>
                                        <p:tgtEl>
                                          <p:spTgt spid="11">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dissolve">
                                      <p:cBhvr>
                                        <p:cTn id="29" dur="500"/>
                                        <p:tgtEl>
                                          <p:spTgt spid="11">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dissolve">
                                      <p:cBhvr>
                                        <p:cTn id="32" dur="500"/>
                                        <p:tgtEl>
                                          <p:spTgt spid="11">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dissolve">
                                      <p:cBhvr>
                                        <p:cTn id="35" dur="500"/>
                                        <p:tgtEl>
                                          <p:spTgt spid="11">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dissolve">
                                      <p:cBhvr>
                                        <p:cTn id="38"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B81C5F-3FE6-46E6-B61E-75AAEB9F781A}"/>
              </a:ext>
            </a:extLst>
          </p:cNvPr>
          <p:cNvSpPr txBox="1">
            <a:spLocks/>
          </p:cNvSpPr>
          <p:nvPr/>
        </p:nvSpPr>
        <p:spPr bwMode="white">
          <a:xfrm>
            <a:off x="4415979" y="5077605"/>
            <a:ext cx="6980369" cy="733261"/>
          </a:xfrm>
          <a:prstGeom prst="rect">
            <a:avLst/>
          </a:prstGeom>
          <a:ln>
            <a:headEnd type="none"/>
            <a:tailEnd type="none"/>
          </a:ln>
        </p:spPr>
        <p:txBody>
          <a:bodyPr wrap="square"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400" dirty="0" err="1">
                <a:solidFill>
                  <a:srgbClr val="000000"/>
                </a:solidFill>
                <a:latin typeface="Calibri (Body)"/>
                <a:ea typeface="Calibri (Body)"/>
                <a:cs typeface="Calibri (Body)"/>
              </a:rPr>
              <a:t>Ramaswami</a:t>
            </a:r>
            <a:r>
              <a:rPr lang="nb-NO" sz="1400" dirty="0">
                <a:solidFill>
                  <a:srgbClr val="000000"/>
                </a:solidFill>
                <a:latin typeface="Calibri (Body)"/>
                <a:ea typeface="Calibri (Body)"/>
                <a:cs typeface="Calibri (Body)"/>
              </a:rPr>
              <a:t> U et al. </a:t>
            </a:r>
            <a:r>
              <a:rPr lang="nb-NO" sz="1400" dirty="0" err="1">
                <a:solidFill>
                  <a:srgbClr val="000000"/>
                </a:solidFill>
                <a:latin typeface="Calibri (Body)"/>
                <a:ea typeface="Calibri (Body)"/>
                <a:cs typeface="Calibri (Body)"/>
              </a:rPr>
              <a:t>Curr</a:t>
            </a:r>
            <a:r>
              <a:rPr lang="nb-NO" sz="1400" dirty="0">
                <a:solidFill>
                  <a:srgbClr val="000000"/>
                </a:solidFill>
                <a:latin typeface="Calibri (Body)"/>
                <a:ea typeface="Calibri (Body)"/>
                <a:cs typeface="Calibri (Body)"/>
              </a:rPr>
              <a:t> </a:t>
            </a:r>
            <a:r>
              <a:rPr lang="nb-NO" sz="1400" dirty="0" err="1">
                <a:solidFill>
                  <a:srgbClr val="000000"/>
                </a:solidFill>
                <a:latin typeface="Calibri (Body)"/>
                <a:ea typeface="Calibri (Body)"/>
                <a:cs typeface="Calibri (Body)"/>
              </a:rPr>
              <a:t>Opin</a:t>
            </a:r>
            <a:r>
              <a:rPr lang="nb-NO" sz="1400" dirty="0">
                <a:solidFill>
                  <a:srgbClr val="000000"/>
                </a:solidFill>
                <a:latin typeface="Calibri (Body)"/>
                <a:ea typeface="Calibri (Body)"/>
                <a:cs typeface="Calibri (Body)"/>
              </a:rPr>
              <a:t> </a:t>
            </a:r>
            <a:r>
              <a:rPr lang="nb-NO" sz="1400" dirty="0" err="1">
                <a:solidFill>
                  <a:srgbClr val="000000"/>
                </a:solidFill>
                <a:latin typeface="Calibri (Body)"/>
                <a:ea typeface="Calibri (Body)"/>
                <a:cs typeface="Calibri (Body)"/>
              </a:rPr>
              <a:t>Lipidol</a:t>
            </a:r>
            <a:r>
              <a:rPr lang="nb-NO" sz="1400" dirty="0">
                <a:solidFill>
                  <a:srgbClr val="000000"/>
                </a:solidFill>
                <a:latin typeface="Calibri (Body)"/>
                <a:ea typeface="Calibri (Body)"/>
                <a:cs typeface="Calibri (Body)"/>
              </a:rPr>
              <a:t> 2024; 35 :268-274 (PMID</a:t>
            </a:r>
            <a:r>
              <a:rPr lang="nb-NO" sz="1400" dirty="0">
                <a:ea typeface="Calibri (Body)"/>
                <a:cs typeface="Calibri (Body)"/>
              </a:rPr>
              <a:t>: </a:t>
            </a:r>
            <a:r>
              <a:rPr lang="nb-NO" sz="1400" b="0" i="0" dirty="0">
                <a:effectLst/>
              </a:rPr>
              <a:t>39364888)</a:t>
            </a:r>
            <a:r>
              <a:rPr lang="nb-NO" sz="1400" dirty="0">
                <a:ea typeface="Calibri (Body)"/>
                <a:cs typeface="Calibri (Body)"/>
              </a:rPr>
              <a:t>.</a:t>
            </a:r>
          </a:p>
          <a:p>
            <a:endParaRPr lang="nb-NO" sz="1400" u="sng" dirty="0">
              <a:solidFill>
                <a:srgbClr val="000000"/>
              </a:solidFill>
              <a:latin typeface="Calibri (Body)"/>
              <a:ea typeface="Calibri (Body)"/>
              <a:cs typeface="Calibri (Body)"/>
              <a:hlinkClick r:id="rId2" action="ppaction://hlinkfile"/>
            </a:endParaRPr>
          </a:p>
        </p:txBody>
      </p:sp>
      <p:pic>
        <p:nvPicPr>
          <p:cNvPr id="5" name="Picture 9">
            <a:extLst>
              <a:ext uri="{FF2B5EF4-FFF2-40B4-BE49-F238E27FC236}">
                <a16:creationId xmlns:a16="http://schemas.microsoft.com/office/drawing/2014/main" id="{161B7E3B-3DAF-4664-8301-D210ACC8233A}"/>
              </a:ext>
            </a:extLst>
          </p:cNvPr>
          <p:cNvPicPr>
            <a:picLocks noChangeAspect="1"/>
          </p:cNvPicPr>
          <p:nvPr/>
        </p:nvPicPr>
        <p:blipFill>
          <a:blip r:embed="rId3">
            <a:lum/>
          </a:blip>
          <a:srcRect/>
          <a:stretch>
            <a:fillRect/>
          </a:stretch>
        </p:blipFill>
        <p:spPr bwMode="white">
          <a:xfrm>
            <a:off x="4237703" y="195609"/>
            <a:ext cx="6341807" cy="4744344"/>
          </a:xfrm>
          <a:prstGeom prst="rect">
            <a:avLst/>
          </a:prstGeom>
          <a:ln>
            <a:headEnd type="none"/>
            <a:tailEnd type="none"/>
          </a:ln>
        </p:spPr>
      </p:pic>
      <p:sp>
        <p:nvSpPr>
          <p:cNvPr id="6" name="Tittel 5">
            <a:extLst>
              <a:ext uri="{FF2B5EF4-FFF2-40B4-BE49-F238E27FC236}">
                <a16:creationId xmlns:a16="http://schemas.microsoft.com/office/drawing/2014/main" id="{4991D2FD-8F9D-4FA8-9F6C-0F198AFF2B72}"/>
              </a:ext>
            </a:extLst>
          </p:cNvPr>
          <p:cNvSpPr>
            <a:spLocks noGrp="1"/>
          </p:cNvSpPr>
          <p:nvPr>
            <p:ph type="title"/>
          </p:nvPr>
        </p:nvSpPr>
        <p:spPr>
          <a:xfrm>
            <a:off x="232384" y="1047134"/>
            <a:ext cx="3779177" cy="739264"/>
          </a:xfrm>
        </p:spPr>
        <p:txBody>
          <a:bodyPr>
            <a:normAutofit fontScale="90000"/>
          </a:bodyPr>
          <a:lstStyle/>
          <a:p>
            <a:r>
              <a:rPr lang="en-US" dirty="0" err="1"/>
              <a:t>Fordeler</a:t>
            </a:r>
            <a:r>
              <a:rPr lang="en-US" dirty="0"/>
              <a:t> og </a:t>
            </a:r>
            <a:r>
              <a:rPr lang="en-US" dirty="0" err="1"/>
              <a:t>ulemper</a:t>
            </a:r>
            <a:r>
              <a:rPr lang="en-US" dirty="0"/>
              <a:t> </a:t>
            </a:r>
            <a:r>
              <a:rPr lang="en-US" dirty="0" err="1"/>
              <a:t>ved</a:t>
            </a:r>
            <a:r>
              <a:rPr lang="en-US" dirty="0"/>
              <a:t> testing av barn</a:t>
            </a:r>
          </a:p>
        </p:txBody>
      </p:sp>
    </p:spTree>
    <p:extLst>
      <p:ext uri="{BB962C8B-B14F-4D97-AF65-F5344CB8AC3E}">
        <p14:creationId xmlns:p14="http://schemas.microsoft.com/office/powerpoint/2010/main" val="874564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9F8DF8F-C45A-4085-9BE4-E0267BD76CA5}"/>
              </a:ext>
            </a:extLst>
          </p:cNvPr>
          <p:cNvSpPr>
            <a:spLocks noGrp="1"/>
          </p:cNvSpPr>
          <p:nvPr>
            <p:ph idx="1"/>
          </p:nvPr>
        </p:nvSpPr>
        <p:spPr>
          <a:xfrm>
            <a:off x="838200" y="2327071"/>
            <a:ext cx="10515600" cy="3660775"/>
          </a:xfrm>
        </p:spPr>
        <p:txBody>
          <a:bodyPr>
            <a:normAutofit lnSpcReduction="10000"/>
          </a:bodyPr>
          <a:lstStyle/>
          <a:p>
            <a:r>
              <a:rPr lang="nb-NO" sz="1800" dirty="0"/>
              <a:t>APOB og LDL-kolesterol undersøkt i 10 004 filterpapir fra nyfødte.</a:t>
            </a:r>
          </a:p>
          <a:p>
            <a:r>
              <a:rPr lang="nb-NO" sz="1800" dirty="0"/>
              <a:t>Høyt APOB og/eller LDL-kolesterol hos 768.</a:t>
            </a:r>
          </a:p>
          <a:p>
            <a:pPr lvl="1"/>
            <a:r>
              <a:rPr lang="nb-NO" sz="1800" dirty="0"/>
              <a:t>DNA-sekvensering av filterpapirprøve av disse:</a:t>
            </a:r>
          </a:p>
          <a:p>
            <a:pPr lvl="2"/>
            <a:r>
              <a:rPr lang="nb-NO" sz="1800" b="1" i="1" dirty="0"/>
              <a:t>FH-mutasjon påvises hos 16.</a:t>
            </a:r>
          </a:p>
          <a:p>
            <a:pPr lvl="1"/>
            <a:r>
              <a:rPr lang="nb-NO" sz="1800" dirty="0"/>
              <a:t>DNA-sekvensering ved kun høyt APOB eller høyt LDL-kolesterol:</a:t>
            </a:r>
          </a:p>
          <a:p>
            <a:pPr lvl="2"/>
            <a:r>
              <a:rPr lang="nb-NO" sz="1800" b="1" i="1" dirty="0"/>
              <a:t>Kun APOB:  4 av 16 ville ha blitt «mistet».</a:t>
            </a:r>
          </a:p>
          <a:p>
            <a:pPr lvl="2"/>
            <a:r>
              <a:rPr lang="nb-NO" sz="1800" b="1" i="1" dirty="0"/>
              <a:t>Kun LDL-kolesterol: 8 av 16 ville ha blitt «mistet»</a:t>
            </a:r>
          </a:p>
          <a:p>
            <a:r>
              <a:rPr lang="nb-NO" sz="1800" dirty="0"/>
              <a:t>Kombinasjon av APOB/LDL-kolesterol øker sensitiviteten, men fortsatt mange negative som må DNA-sekvenseres.</a:t>
            </a:r>
          </a:p>
          <a:p>
            <a:pPr lvl="1"/>
            <a:r>
              <a:rPr lang="nb-NO" sz="1800" b="1" i="1" dirty="0"/>
              <a:t> 752 prøver tilsvarer 4512 av 60 000 nyfødte per år i Norge.</a:t>
            </a:r>
          </a:p>
          <a:p>
            <a:pPr marL="0" indent="0">
              <a:buNone/>
            </a:pPr>
            <a:r>
              <a:rPr lang="nb-NO" sz="2000" b="1" i="1" dirty="0">
                <a:solidFill>
                  <a:srgbClr val="FF0000"/>
                </a:solidFill>
              </a:rPr>
              <a:t>Finnes det bedre biomarkører i filterpapir fra nyfødte som identifiserer de med mulig FH og som deretter skal DNA-sekvenseres?</a:t>
            </a:r>
          </a:p>
          <a:p>
            <a:pPr lvl="1"/>
            <a:endParaRPr lang="nb-NO" sz="1800" i="1" dirty="0"/>
          </a:p>
        </p:txBody>
      </p:sp>
      <p:grpSp>
        <p:nvGrpSpPr>
          <p:cNvPr id="7" name="Gruppe 6">
            <a:extLst>
              <a:ext uri="{FF2B5EF4-FFF2-40B4-BE49-F238E27FC236}">
                <a16:creationId xmlns:a16="http://schemas.microsoft.com/office/drawing/2014/main" id="{47B3A000-CB61-4952-AE41-530A8F63EF7B}"/>
              </a:ext>
            </a:extLst>
          </p:cNvPr>
          <p:cNvGrpSpPr/>
          <p:nvPr/>
        </p:nvGrpSpPr>
        <p:grpSpPr>
          <a:xfrm>
            <a:off x="2143433" y="324464"/>
            <a:ext cx="6971070" cy="1818968"/>
            <a:chOff x="2143433" y="324464"/>
            <a:chExt cx="6971070" cy="1818968"/>
          </a:xfrm>
        </p:grpSpPr>
        <p:pic>
          <p:nvPicPr>
            <p:cNvPr id="5" name="Bilde 4">
              <a:extLst>
                <a:ext uri="{FF2B5EF4-FFF2-40B4-BE49-F238E27FC236}">
                  <a16:creationId xmlns:a16="http://schemas.microsoft.com/office/drawing/2014/main" id="{6451B84A-AFB4-4A41-85F6-40A517DD4C56}"/>
                </a:ext>
              </a:extLst>
            </p:cNvPr>
            <p:cNvPicPr>
              <a:picLocks noChangeAspect="1"/>
            </p:cNvPicPr>
            <p:nvPr/>
          </p:nvPicPr>
          <p:blipFill rotWithShape="1">
            <a:blip r:embed="rId2"/>
            <a:srcRect l="25565" t="15197" r="38871" b="67742"/>
            <a:stretch/>
          </p:blipFill>
          <p:spPr>
            <a:xfrm>
              <a:off x="2143433" y="324464"/>
              <a:ext cx="6971070" cy="1818968"/>
            </a:xfrm>
            <a:prstGeom prst="rect">
              <a:avLst/>
            </a:prstGeom>
          </p:spPr>
        </p:pic>
        <p:sp>
          <p:nvSpPr>
            <p:cNvPr id="6" name="TekstSylinder 5">
              <a:extLst>
                <a:ext uri="{FF2B5EF4-FFF2-40B4-BE49-F238E27FC236}">
                  <a16:creationId xmlns:a16="http://schemas.microsoft.com/office/drawing/2014/main" id="{0C3463D6-4D67-4C1F-BD57-087E66BDF1DD}"/>
                </a:ext>
              </a:extLst>
            </p:cNvPr>
            <p:cNvSpPr txBox="1"/>
            <p:nvPr/>
          </p:nvSpPr>
          <p:spPr>
            <a:xfrm>
              <a:off x="5063612" y="1819753"/>
              <a:ext cx="2721771" cy="276999"/>
            </a:xfrm>
            <a:prstGeom prst="rect">
              <a:avLst/>
            </a:prstGeom>
            <a:noFill/>
          </p:spPr>
          <p:txBody>
            <a:bodyPr wrap="none" rtlCol="0">
              <a:spAutoFit/>
            </a:bodyPr>
            <a:lstStyle/>
            <a:p>
              <a:r>
                <a:rPr lang="nb-NO" sz="1200" b="1" i="0" dirty="0">
                  <a:effectLst/>
                  <a:latin typeface="BlinkMacSystemFont"/>
                </a:rPr>
                <a:t>(JAMA </a:t>
              </a:r>
              <a:r>
                <a:rPr lang="nb-NO" sz="1200" b="1" i="0" dirty="0" err="1">
                  <a:effectLst/>
                  <a:latin typeface="BlinkMacSystemFont"/>
                </a:rPr>
                <a:t>Cardiol</a:t>
              </a:r>
              <a:r>
                <a:rPr lang="nb-NO" sz="1200" b="1" i="0" dirty="0">
                  <a:effectLst/>
                  <a:latin typeface="BlinkMacSystemFont"/>
                </a:rPr>
                <a:t>. 2025 (PMID: 41160044))</a:t>
              </a:r>
              <a:endParaRPr lang="en-US" sz="1200" b="1" dirty="0"/>
            </a:p>
          </p:txBody>
        </p:sp>
      </p:grpSp>
      <p:pic>
        <p:nvPicPr>
          <p:cNvPr id="4098" name="Picture 2" descr="WATCH: What Newborn Screening Dried Blood Spots Can Tell Us about Early  Life Environmental Exposures that May Contribute to Disease - Institute for  Exposomic Research">
            <a:extLst>
              <a:ext uri="{FF2B5EF4-FFF2-40B4-BE49-F238E27FC236}">
                <a16:creationId xmlns:a16="http://schemas.microsoft.com/office/drawing/2014/main" id="{46D32B84-24CA-C88B-9CF7-0A42BCC3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0" y="229464"/>
            <a:ext cx="3073401" cy="17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74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1F3A5B9-CB8C-403C-918E-69EC8B6AAC55}"/>
              </a:ext>
            </a:extLst>
          </p:cNvPr>
          <p:cNvSpPr>
            <a:spLocks noGrp="1"/>
          </p:cNvSpPr>
          <p:nvPr>
            <p:ph type="title"/>
          </p:nvPr>
        </p:nvSpPr>
        <p:spPr/>
        <p:txBody>
          <a:bodyPr/>
          <a:lstStyle/>
          <a:p>
            <a:r>
              <a:rPr lang="en-US" dirty="0" err="1"/>
              <a:t>Oppsummering</a:t>
            </a:r>
            <a:endParaRPr lang="en-US" dirty="0"/>
          </a:p>
        </p:txBody>
      </p:sp>
      <p:sp>
        <p:nvSpPr>
          <p:cNvPr id="4" name="Plassholder for innhold 3">
            <a:extLst>
              <a:ext uri="{FF2B5EF4-FFF2-40B4-BE49-F238E27FC236}">
                <a16:creationId xmlns:a16="http://schemas.microsoft.com/office/drawing/2014/main" id="{29D48117-CA31-4851-B1DE-B15AD8BF9024}"/>
              </a:ext>
            </a:extLst>
          </p:cNvPr>
          <p:cNvSpPr>
            <a:spLocks noGrp="1"/>
          </p:cNvSpPr>
          <p:nvPr>
            <p:ph idx="1"/>
          </p:nvPr>
        </p:nvSpPr>
        <p:spPr>
          <a:xfrm>
            <a:off x="454740" y="1598612"/>
            <a:ext cx="11039169" cy="3660775"/>
          </a:xfrm>
        </p:spPr>
        <p:txBody>
          <a:bodyPr/>
          <a:lstStyle/>
          <a:p>
            <a:r>
              <a:rPr lang="en-US" sz="2400" dirty="0" err="1"/>
              <a:t>Viktig</a:t>
            </a:r>
            <a:r>
              <a:rPr lang="en-US" sz="2400" dirty="0"/>
              <a:t> å </a:t>
            </a:r>
            <a:r>
              <a:rPr lang="en-US" sz="2400" dirty="0" err="1"/>
              <a:t>identifisere</a:t>
            </a:r>
            <a:r>
              <a:rPr lang="en-US" sz="2400" dirty="0"/>
              <a:t> FH </a:t>
            </a:r>
            <a:r>
              <a:rPr lang="en-US" sz="2400" dirty="0" err="1"/>
              <a:t>pasienter</a:t>
            </a:r>
            <a:r>
              <a:rPr lang="en-US" sz="2400" dirty="0"/>
              <a:t> for å </a:t>
            </a:r>
            <a:r>
              <a:rPr lang="en-US" sz="2400" dirty="0" err="1"/>
              <a:t>iverksette</a:t>
            </a:r>
            <a:r>
              <a:rPr lang="en-US" sz="2400" dirty="0"/>
              <a:t> </a:t>
            </a:r>
            <a:r>
              <a:rPr lang="en-US" sz="2400" dirty="0" err="1"/>
              <a:t>forebyggende</a:t>
            </a:r>
            <a:r>
              <a:rPr lang="en-US" sz="2400" dirty="0"/>
              <a:t> </a:t>
            </a:r>
            <a:r>
              <a:rPr lang="en-US" sz="2400" dirty="0" err="1"/>
              <a:t>behandling</a:t>
            </a:r>
            <a:r>
              <a:rPr lang="en-US" sz="2400" dirty="0"/>
              <a:t> </a:t>
            </a:r>
            <a:r>
              <a:rPr lang="en-US" sz="2400" dirty="0" err="1"/>
              <a:t>tidlig</a:t>
            </a:r>
            <a:r>
              <a:rPr lang="en-US" sz="2400" dirty="0"/>
              <a:t>!</a:t>
            </a:r>
          </a:p>
          <a:p>
            <a:pPr>
              <a:lnSpc>
                <a:spcPct val="100000"/>
              </a:lnSpc>
              <a:spcBef>
                <a:spcPts val="0"/>
              </a:spcBef>
            </a:pPr>
            <a:r>
              <a:rPr lang="nb-NO" sz="2400" dirty="0"/>
              <a:t>Kolesterolmåling hos nyfødte fanger opp 75% av FH pasientene ved ≥ 85 </a:t>
            </a:r>
            <a:r>
              <a:rPr lang="nb-NO" sz="2400" dirty="0" err="1"/>
              <a:t>percentilen</a:t>
            </a:r>
            <a:r>
              <a:rPr lang="nb-NO" sz="2400" dirty="0"/>
              <a:t> som </a:t>
            </a:r>
            <a:r>
              <a:rPr lang="nb-NO" sz="2400" dirty="0" err="1"/>
              <a:t>cut</a:t>
            </a:r>
            <a:r>
              <a:rPr lang="nb-NO" sz="2400" dirty="0"/>
              <a:t> </a:t>
            </a:r>
            <a:r>
              <a:rPr lang="nb-NO" sz="2400" dirty="0" err="1"/>
              <a:t>off</a:t>
            </a:r>
            <a:r>
              <a:rPr lang="nb-NO" sz="2400" dirty="0"/>
              <a:t> for LDL-kolesterol.</a:t>
            </a:r>
          </a:p>
          <a:p>
            <a:pPr lvl="1">
              <a:lnSpc>
                <a:spcPct val="100000"/>
              </a:lnSpc>
              <a:spcBef>
                <a:spcPts val="0"/>
              </a:spcBef>
            </a:pPr>
            <a:r>
              <a:rPr lang="nb-NO" sz="2000" dirty="0"/>
              <a:t>Stort overlapp med normale! </a:t>
            </a:r>
          </a:p>
          <a:p>
            <a:pPr lvl="1">
              <a:lnSpc>
                <a:spcPct val="100000"/>
              </a:lnSpc>
              <a:spcBef>
                <a:spcPts val="0"/>
              </a:spcBef>
            </a:pPr>
            <a:r>
              <a:rPr lang="nb-NO" sz="2000" dirty="0"/>
              <a:t>Hvordan bedre identifisere de med mulig FH i nyfødtperioden?</a:t>
            </a:r>
          </a:p>
          <a:p>
            <a:pPr>
              <a:lnSpc>
                <a:spcPct val="100000"/>
              </a:lnSpc>
              <a:spcBef>
                <a:spcPts val="0"/>
              </a:spcBef>
            </a:pPr>
            <a:r>
              <a:rPr lang="nb-NO" sz="2400" dirty="0"/>
              <a:t>Fra 1 års alder er LDL-kolesterolverdien vesentlig bedre til å kunne avdekke FH. </a:t>
            </a:r>
          </a:p>
          <a:p>
            <a:pPr lvl="1">
              <a:lnSpc>
                <a:spcPct val="100000"/>
              </a:lnSpc>
              <a:spcBef>
                <a:spcPts val="0"/>
              </a:spcBef>
            </a:pPr>
            <a:r>
              <a:rPr lang="nb-NO" i="1" dirty="0"/>
              <a:t>94 % har LDL-verdier ≥ 85 </a:t>
            </a:r>
            <a:r>
              <a:rPr lang="nb-NO" i="1" dirty="0" err="1"/>
              <a:t>percentilen</a:t>
            </a:r>
            <a:r>
              <a:rPr lang="nb-NO" i="1" dirty="0"/>
              <a:t>.</a:t>
            </a:r>
          </a:p>
          <a:p>
            <a:pPr lvl="1">
              <a:lnSpc>
                <a:spcPct val="100000"/>
              </a:lnSpc>
              <a:spcBef>
                <a:spcPts val="0"/>
              </a:spcBef>
            </a:pPr>
            <a:r>
              <a:rPr lang="nb-NO" b="1" i="1" dirty="0"/>
              <a:t>MEN </a:t>
            </a:r>
            <a:r>
              <a:rPr lang="nb-NO" i="1" dirty="0"/>
              <a:t>mange uten FH har tilsvarende verdier.</a:t>
            </a:r>
          </a:p>
          <a:p>
            <a:endParaRPr lang="en-US" dirty="0"/>
          </a:p>
        </p:txBody>
      </p:sp>
    </p:spTree>
    <p:extLst>
      <p:ext uri="{BB962C8B-B14F-4D97-AF65-F5344CB8AC3E}">
        <p14:creationId xmlns:p14="http://schemas.microsoft.com/office/powerpoint/2010/main" val="3617731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957717" y="403555"/>
            <a:ext cx="4608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b-NO" altLang="nb-NO" sz="3600" b="1" dirty="0">
                <a:solidFill>
                  <a:schemeClr val="accent1">
                    <a:lumMod val="75000"/>
                  </a:schemeClr>
                </a:solidFill>
              </a:rPr>
              <a:t>DNA, RNA og Proteiner</a:t>
            </a:r>
          </a:p>
        </p:txBody>
      </p:sp>
      <p:sp>
        <p:nvSpPr>
          <p:cNvPr id="51" name="Manuell behandling 50"/>
          <p:cNvSpPr/>
          <p:nvPr/>
        </p:nvSpPr>
        <p:spPr>
          <a:xfrm rot="5400000">
            <a:off x="5325982" y="1713301"/>
            <a:ext cx="1944179" cy="2250566"/>
          </a:xfrm>
          <a:prstGeom prst="flowChartManualOperat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0</a:t>
            </a:r>
          </a:p>
        </p:txBody>
      </p:sp>
      <p:grpSp>
        <p:nvGrpSpPr>
          <p:cNvPr id="5" name="Gruppe 4"/>
          <p:cNvGrpSpPr/>
          <p:nvPr/>
        </p:nvGrpSpPr>
        <p:grpSpPr>
          <a:xfrm>
            <a:off x="2606220" y="1185814"/>
            <a:ext cx="2569304" cy="3179291"/>
            <a:chOff x="243012" y="1556792"/>
            <a:chExt cx="3240360" cy="3672409"/>
          </a:xfrm>
        </p:grpSpPr>
        <p:sp>
          <p:nvSpPr>
            <p:cNvPr id="49" name="Freeform 19"/>
            <p:cNvSpPr>
              <a:spLocks/>
            </p:cNvSpPr>
            <p:nvPr/>
          </p:nvSpPr>
          <p:spPr bwMode="auto">
            <a:xfrm rot="21356745">
              <a:off x="1709328" y="4310543"/>
              <a:ext cx="961587" cy="114843"/>
            </a:xfrm>
            <a:custGeom>
              <a:avLst/>
              <a:gdLst>
                <a:gd name="T0" fmla="*/ 0 w 1545"/>
                <a:gd name="T1" fmla="*/ 163 h 195"/>
                <a:gd name="T2" fmla="*/ 48 w 1545"/>
                <a:gd name="T3" fmla="*/ 67 h 195"/>
                <a:gd name="T4" fmla="*/ 96 w 1545"/>
                <a:gd name="T5" fmla="*/ 19 h 195"/>
                <a:gd name="T6" fmla="*/ 144 w 1545"/>
                <a:gd name="T7" fmla="*/ 19 h 195"/>
                <a:gd name="T8" fmla="*/ 192 w 1545"/>
                <a:gd name="T9" fmla="*/ 67 h 195"/>
                <a:gd name="T10" fmla="*/ 201 w 1545"/>
                <a:gd name="T11" fmla="*/ 85 h 195"/>
                <a:gd name="T12" fmla="*/ 228 w 1545"/>
                <a:gd name="T13" fmla="*/ 157 h 195"/>
                <a:gd name="T14" fmla="*/ 261 w 1545"/>
                <a:gd name="T15" fmla="*/ 175 h 195"/>
                <a:gd name="T16" fmla="*/ 309 w 1545"/>
                <a:gd name="T17" fmla="*/ 157 h 195"/>
                <a:gd name="T18" fmla="*/ 348 w 1545"/>
                <a:gd name="T19" fmla="*/ 91 h 195"/>
                <a:gd name="T20" fmla="*/ 390 w 1545"/>
                <a:gd name="T21" fmla="*/ 19 h 195"/>
                <a:gd name="T22" fmla="*/ 444 w 1545"/>
                <a:gd name="T23" fmla="*/ 19 h 195"/>
                <a:gd name="T24" fmla="*/ 495 w 1545"/>
                <a:gd name="T25" fmla="*/ 82 h 195"/>
                <a:gd name="T26" fmla="*/ 552 w 1545"/>
                <a:gd name="T27" fmla="*/ 181 h 195"/>
                <a:gd name="T28" fmla="*/ 636 w 1545"/>
                <a:gd name="T29" fmla="*/ 166 h 195"/>
                <a:gd name="T30" fmla="*/ 678 w 1545"/>
                <a:gd name="T31" fmla="*/ 97 h 195"/>
                <a:gd name="T32" fmla="*/ 720 w 1545"/>
                <a:gd name="T33" fmla="*/ 25 h 195"/>
                <a:gd name="T34" fmla="*/ 786 w 1545"/>
                <a:gd name="T35" fmla="*/ 25 h 195"/>
                <a:gd name="T36" fmla="*/ 855 w 1545"/>
                <a:gd name="T37" fmla="*/ 100 h 195"/>
                <a:gd name="T38" fmla="*/ 882 w 1545"/>
                <a:gd name="T39" fmla="*/ 157 h 195"/>
                <a:gd name="T40" fmla="*/ 957 w 1545"/>
                <a:gd name="T41" fmla="*/ 181 h 195"/>
                <a:gd name="T42" fmla="*/ 1008 w 1545"/>
                <a:gd name="T43" fmla="*/ 130 h 195"/>
                <a:gd name="T44" fmla="*/ 1056 w 1545"/>
                <a:gd name="T45" fmla="*/ 28 h 195"/>
                <a:gd name="T46" fmla="*/ 1101 w 1545"/>
                <a:gd name="T47" fmla="*/ 1 h 195"/>
                <a:gd name="T48" fmla="*/ 1155 w 1545"/>
                <a:gd name="T49" fmla="*/ 22 h 195"/>
                <a:gd name="T50" fmla="*/ 1191 w 1545"/>
                <a:gd name="T51" fmla="*/ 97 h 195"/>
                <a:gd name="T52" fmla="*/ 1230 w 1545"/>
                <a:gd name="T53" fmla="*/ 172 h 195"/>
                <a:gd name="T54" fmla="*/ 1314 w 1545"/>
                <a:gd name="T55" fmla="*/ 175 h 195"/>
                <a:gd name="T56" fmla="*/ 1344 w 1545"/>
                <a:gd name="T57" fmla="*/ 124 h 195"/>
                <a:gd name="T58" fmla="*/ 1389 w 1545"/>
                <a:gd name="T59" fmla="*/ 19 h 195"/>
                <a:gd name="T60" fmla="*/ 1455 w 1545"/>
                <a:gd name="T61" fmla="*/ 10 h 195"/>
                <a:gd name="T62" fmla="*/ 1509 w 1545"/>
                <a:gd name="T63" fmla="*/ 73 h 195"/>
                <a:gd name="T64" fmla="*/ 1545 w 1545"/>
                <a:gd name="T65" fmla="*/ 16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195">
                  <a:moveTo>
                    <a:pt x="0" y="163"/>
                  </a:moveTo>
                  <a:cubicBezTo>
                    <a:pt x="16" y="127"/>
                    <a:pt x="32" y="91"/>
                    <a:pt x="48" y="67"/>
                  </a:cubicBezTo>
                  <a:cubicBezTo>
                    <a:pt x="64" y="43"/>
                    <a:pt x="80" y="27"/>
                    <a:pt x="96" y="19"/>
                  </a:cubicBezTo>
                  <a:cubicBezTo>
                    <a:pt x="112" y="11"/>
                    <a:pt x="128" y="11"/>
                    <a:pt x="144" y="19"/>
                  </a:cubicBezTo>
                  <a:cubicBezTo>
                    <a:pt x="160" y="27"/>
                    <a:pt x="182" y="56"/>
                    <a:pt x="192" y="67"/>
                  </a:cubicBezTo>
                  <a:cubicBezTo>
                    <a:pt x="202" y="78"/>
                    <a:pt x="195" y="70"/>
                    <a:pt x="201" y="85"/>
                  </a:cubicBezTo>
                  <a:cubicBezTo>
                    <a:pt x="207" y="100"/>
                    <a:pt x="218" y="142"/>
                    <a:pt x="228" y="157"/>
                  </a:cubicBezTo>
                  <a:cubicBezTo>
                    <a:pt x="238" y="172"/>
                    <a:pt x="248" y="175"/>
                    <a:pt x="261" y="175"/>
                  </a:cubicBezTo>
                  <a:cubicBezTo>
                    <a:pt x="274" y="175"/>
                    <a:pt x="294" y="171"/>
                    <a:pt x="309" y="157"/>
                  </a:cubicBezTo>
                  <a:cubicBezTo>
                    <a:pt x="324" y="143"/>
                    <a:pt x="334" y="114"/>
                    <a:pt x="348" y="91"/>
                  </a:cubicBezTo>
                  <a:cubicBezTo>
                    <a:pt x="362" y="68"/>
                    <a:pt x="374" y="31"/>
                    <a:pt x="390" y="19"/>
                  </a:cubicBezTo>
                  <a:cubicBezTo>
                    <a:pt x="406" y="7"/>
                    <a:pt x="427" y="9"/>
                    <a:pt x="444" y="19"/>
                  </a:cubicBezTo>
                  <a:cubicBezTo>
                    <a:pt x="461" y="29"/>
                    <a:pt x="477" y="55"/>
                    <a:pt x="495" y="82"/>
                  </a:cubicBezTo>
                  <a:cubicBezTo>
                    <a:pt x="513" y="109"/>
                    <a:pt x="529" y="167"/>
                    <a:pt x="552" y="181"/>
                  </a:cubicBezTo>
                  <a:cubicBezTo>
                    <a:pt x="575" y="195"/>
                    <a:pt x="615" y="180"/>
                    <a:pt x="636" y="166"/>
                  </a:cubicBezTo>
                  <a:cubicBezTo>
                    <a:pt x="657" y="152"/>
                    <a:pt x="664" y="120"/>
                    <a:pt x="678" y="97"/>
                  </a:cubicBezTo>
                  <a:cubicBezTo>
                    <a:pt x="692" y="74"/>
                    <a:pt x="702" y="37"/>
                    <a:pt x="720" y="25"/>
                  </a:cubicBezTo>
                  <a:cubicBezTo>
                    <a:pt x="738" y="13"/>
                    <a:pt x="764" y="13"/>
                    <a:pt x="786" y="25"/>
                  </a:cubicBezTo>
                  <a:cubicBezTo>
                    <a:pt x="808" y="37"/>
                    <a:pt x="839" y="78"/>
                    <a:pt x="855" y="100"/>
                  </a:cubicBezTo>
                  <a:cubicBezTo>
                    <a:pt x="871" y="122"/>
                    <a:pt x="865" y="143"/>
                    <a:pt x="882" y="157"/>
                  </a:cubicBezTo>
                  <a:cubicBezTo>
                    <a:pt x="899" y="171"/>
                    <a:pt x="936" y="185"/>
                    <a:pt x="957" y="181"/>
                  </a:cubicBezTo>
                  <a:cubicBezTo>
                    <a:pt x="978" y="177"/>
                    <a:pt x="992" y="155"/>
                    <a:pt x="1008" y="130"/>
                  </a:cubicBezTo>
                  <a:cubicBezTo>
                    <a:pt x="1024" y="105"/>
                    <a:pt x="1041" y="49"/>
                    <a:pt x="1056" y="28"/>
                  </a:cubicBezTo>
                  <a:cubicBezTo>
                    <a:pt x="1071" y="7"/>
                    <a:pt x="1085" y="2"/>
                    <a:pt x="1101" y="1"/>
                  </a:cubicBezTo>
                  <a:cubicBezTo>
                    <a:pt x="1117" y="0"/>
                    <a:pt x="1140" y="6"/>
                    <a:pt x="1155" y="22"/>
                  </a:cubicBezTo>
                  <a:cubicBezTo>
                    <a:pt x="1170" y="38"/>
                    <a:pt x="1179" y="72"/>
                    <a:pt x="1191" y="97"/>
                  </a:cubicBezTo>
                  <a:cubicBezTo>
                    <a:pt x="1203" y="122"/>
                    <a:pt x="1209" y="159"/>
                    <a:pt x="1230" y="172"/>
                  </a:cubicBezTo>
                  <a:cubicBezTo>
                    <a:pt x="1251" y="185"/>
                    <a:pt x="1295" y="183"/>
                    <a:pt x="1314" y="175"/>
                  </a:cubicBezTo>
                  <a:cubicBezTo>
                    <a:pt x="1333" y="167"/>
                    <a:pt x="1332" y="150"/>
                    <a:pt x="1344" y="124"/>
                  </a:cubicBezTo>
                  <a:cubicBezTo>
                    <a:pt x="1356" y="98"/>
                    <a:pt x="1371" y="38"/>
                    <a:pt x="1389" y="19"/>
                  </a:cubicBezTo>
                  <a:cubicBezTo>
                    <a:pt x="1407" y="0"/>
                    <a:pt x="1435" y="1"/>
                    <a:pt x="1455" y="10"/>
                  </a:cubicBezTo>
                  <a:cubicBezTo>
                    <a:pt x="1475" y="19"/>
                    <a:pt x="1494" y="47"/>
                    <a:pt x="1509" y="73"/>
                  </a:cubicBezTo>
                  <a:cubicBezTo>
                    <a:pt x="1524" y="99"/>
                    <a:pt x="1540" y="154"/>
                    <a:pt x="1545" y="16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4" name="AutoShape 7"/>
            <p:cNvSpPr>
              <a:spLocks noChangeArrowheads="1"/>
            </p:cNvSpPr>
            <p:nvPr/>
          </p:nvSpPr>
          <p:spPr bwMode="auto">
            <a:xfrm>
              <a:off x="243012" y="1556792"/>
              <a:ext cx="3240360" cy="3672409"/>
            </a:xfrm>
            <a:prstGeom prst="flowChartAlternateProcess">
              <a:avLst/>
            </a:prstGeom>
            <a:noFill/>
            <a:ln w="19050">
              <a:solidFill>
                <a:schemeClr val="tx2"/>
              </a:solidFill>
              <a:miter lim="800000"/>
              <a:headEnd/>
              <a:tailEnd/>
            </a:ln>
            <a:effectLst/>
          </p:spPr>
          <p:txBody>
            <a:bodyPr wrap="none" anchor="ctr"/>
            <a:lstStyle/>
            <a:p>
              <a:endParaRPr lang="nb-NO" sz="1200"/>
            </a:p>
          </p:txBody>
        </p:sp>
        <p:sp>
          <p:nvSpPr>
            <p:cNvPr id="6" name="Oval 9"/>
            <p:cNvSpPr>
              <a:spLocks noChangeArrowheads="1"/>
            </p:cNvSpPr>
            <p:nvPr/>
          </p:nvSpPr>
          <p:spPr bwMode="auto">
            <a:xfrm>
              <a:off x="350468" y="1844824"/>
              <a:ext cx="3041077" cy="2091860"/>
            </a:xfrm>
            <a:prstGeom prst="ellipse">
              <a:avLst/>
            </a:prstGeom>
            <a:solidFill>
              <a:schemeClr val="bg1">
                <a:lumMod val="95000"/>
              </a:schemeClr>
            </a:solidFill>
            <a:ln w="28575">
              <a:solidFill>
                <a:schemeClr val="tx1"/>
              </a:solidFill>
              <a:round/>
              <a:headEnd/>
              <a:tailEnd/>
            </a:ln>
            <a:effectLst/>
          </p:spPr>
          <p:txBody>
            <a:bodyPr wrap="none" anchor="ctr"/>
            <a:lstStyle/>
            <a:p>
              <a:endParaRPr lang="nb-NO" sz="1600">
                <a:solidFill>
                  <a:schemeClr val="bg2">
                    <a:lumMod val="20000"/>
                    <a:lumOff val="80000"/>
                  </a:schemeClr>
                </a:solidFill>
              </a:endParaRPr>
            </a:p>
          </p:txBody>
        </p:sp>
        <p:sp>
          <p:nvSpPr>
            <p:cNvPr id="8" name="Freeform 11"/>
            <p:cNvSpPr>
              <a:spLocks/>
            </p:cNvSpPr>
            <p:nvPr/>
          </p:nvSpPr>
          <p:spPr bwMode="auto">
            <a:xfrm>
              <a:off x="1069790" y="2224853"/>
              <a:ext cx="1613023" cy="214866"/>
            </a:xfrm>
            <a:custGeom>
              <a:avLst/>
              <a:gdLst>
                <a:gd name="T0" fmla="*/ 0 w 1545"/>
                <a:gd name="T1" fmla="*/ 163 h 195"/>
                <a:gd name="T2" fmla="*/ 48 w 1545"/>
                <a:gd name="T3" fmla="*/ 67 h 195"/>
                <a:gd name="T4" fmla="*/ 96 w 1545"/>
                <a:gd name="T5" fmla="*/ 19 h 195"/>
                <a:gd name="T6" fmla="*/ 144 w 1545"/>
                <a:gd name="T7" fmla="*/ 19 h 195"/>
                <a:gd name="T8" fmla="*/ 192 w 1545"/>
                <a:gd name="T9" fmla="*/ 67 h 195"/>
                <a:gd name="T10" fmla="*/ 201 w 1545"/>
                <a:gd name="T11" fmla="*/ 85 h 195"/>
                <a:gd name="T12" fmla="*/ 228 w 1545"/>
                <a:gd name="T13" fmla="*/ 157 h 195"/>
                <a:gd name="T14" fmla="*/ 261 w 1545"/>
                <a:gd name="T15" fmla="*/ 175 h 195"/>
                <a:gd name="T16" fmla="*/ 309 w 1545"/>
                <a:gd name="T17" fmla="*/ 157 h 195"/>
                <a:gd name="T18" fmla="*/ 348 w 1545"/>
                <a:gd name="T19" fmla="*/ 91 h 195"/>
                <a:gd name="T20" fmla="*/ 390 w 1545"/>
                <a:gd name="T21" fmla="*/ 19 h 195"/>
                <a:gd name="T22" fmla="*/ 444 w 1545"/>
                <a:gd name="T23" fmla="*/ 19 h 195"/>
                <a:gd name="T24" fmla="*/ 495 w 1545"/>
                <a:gd name="T25" fmla="*/ 82 h 195"/>
                <a:gd name="T26" fmla="*/ 552 w 1545"/>
                <a:gd name="T27" fmla="*/ 181 h 195"/>
                <a:gd name="T28" fmla="*/ 636 w 1545"/>
                <a:gd name="T29" fmla="*/ 166 h 195"/>
                <a:gd name="T30" fmla="*/ 678 w 1545"/>
                <a:gd name="T31" fmla="*/ 97 h 195"/>
                <a:gd name="T32" fmla="*/ 720 w 1545"/>
                <a:gd name="T33" fmla="*/ 25 h 195"/>
                <a:gd name="T34" fmla="*/ 786 w 1545"/>
                <a:gd name="T35" fmla="*/ 25 h 195"/>
                <a:gd name="T36" fmla="*/ 855 w 1545"/>
                <a:gd name="T37" fmla="*/ 100 h 195"/>
                <a:gd name="T38" fmla="*/ 882 w 1545"/>
                <a:gd name="T39" fmla="*/ 157 h 195"/>
                <a:gd name="T40" fmla="*/ 957 w 1545"/>
                <a:gd name="T41" fmla="*/ 181 h 195"/>
                <a:gd name="T42" fmla="*/ 1008 w 1545"/>
                <a:gd name="T43" fmla="*/ 130 h 195"/>
                <a:gd name="T44" fmla="*/ 1056 w 1545"/>
                <a:gd name="T45" fmla="*/ 28 h 195"/>
                <a:gd name="T46" fmla="*/ 1101 w 1545"/>
                <a:gd name="T47" fmla="*/ 1 h 195"/>
                <a:gd name="T48" fmla="*/ 1155 w 1545"/>
                <a:gd name="T49" fmla="*/ 22 h 195"/>
                <a:gd name="T50" fmla="*/ 1191 w 1545"/>
                <a:gd name="T51" fmla="*/ 97 h 195"/>
                <a:gd name="T52" fmla="*/ 1230 w 1545"/>
                <a:gd name="T53" fmla="*/ 172 h 195"/>
                <a:gd name="T54" fmla="*/ 1314 w 1545"/>
                <a:gd name="T55" fmla="*/ 175 h 195"/>
                <a:gd name="T56" fmla="*/ 1344 w 1545"/>
                <a:gd name="T57" fmla="*/ 124 h 195"/>
                <a:gd name="T58" fmla="*/ 1389 w 1545"/>
                <a:gd name="T59" fmla="*/ 19 h 195"/>
                <a:gd name="T60" fmla="*/ 1455 w 1545"/>
                <a:gd name="T61" fmla="*/ 10 h 195"/>
                <a:gd name="T62" fmla="*/ 1509 w 1545"/>
                <a:gd name="T63" fmla="*/ 73 h 195"/>
                <a:gd name="T64" fmla="*/ 1545 w 1545"/>
                <a:gd name="T65" fmla="*/ 16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195">
                  <a:moveTo>
                    <a:pt x="0" y="163"/>
                  </a:moveTo>
                  <a:cubicBezTo>
                    <a:pt x="16" y="127"/>
                    <a:pt x="32" y="91"/>
                    <a:pt x="48" y="67"/>
                  </a:cubicBezTo>
                  <a:cubicBezTo>
                    <a:pt x="64" y="43"/>
                    <a:pt x="80" y="27"/>
                    <a:pt x="96" y="19"/>
                  </a:cubicBezTo>
                  <a:cubicBezTo>
                    <a:pt x="112" y="11"/>
                    <a:pt x="128" y="11"/>
                    <a:pt x="144" y="19"/>
                  </a:cubicBezTo>
                  <a:cubicBezTo>
                    <a:pt x="160" y="27"/>
                    <a:pt x="182" y="56"/>
                    <a:pt x="192" y="67"/>
                  </a:cubicBezTo>
                  <a:cubicBezTo>
                    <a:pt x="202" y="78"/>
                    <a:pt x="195" y="70"/>
                    <a:pt x="201" y="85"/>
                  </a:cubicBezTo>
                  <a:cubicBezTo>
                    <a:pt x="207" y="100"/>
                    <a:pt x="218" y="142"/>
                    <a:pt x="228" y="157"/>
                  </a:cubicBezTo>
                  <a:cubicBezTo>
                    <a:pt x="238" y="172"/>
                    <a:pt x="248" y="175"/>
                    <a:pt x="261" y="175"/>
                  </a:cubicBezTo>
                  <a:cubicBezTo>
                    <a:pt x="274" y="175"/>
                    <a:pt x="294" y="171"/>
                    <a:pt x="309" y="157"/>
                  </a:cubicBezTo>
                  <a:cubicBezTo>
                    <a:pt x="324" y="143"/>
                    <a:pt x="334" y="114"/>
                    <a:pt x="348" y="91"/>
                  </a:cubicBezTo>
                  <a:cubicBezTo>
                    <a:pt x="362" y="68"/>
                    <a:pt x="374" y="31"/>
                    <a:pt x="390" y="19"/>
                  </a:cubicBezTo>
                  <a:cubicBezTo>
                    <a:pt x="406" y="7"/>
                    <a:pt x="427" y="9"/>
                    <a:pt x="444" y="19"/>
                  </a:cubicBezTo>
                  <a:cubicBezTo>
                    <a:pt x="461" y="29"/>
                    <a:pt x="477" y="55"/>
                    <a:pt x="495" y="82"/>
                  </a:cubicBezTo>
                  <a:cubicBezTo>
                    <a:pt x="513" y="109"/>
                    <a:pt x="529" y="167"/>
                    <a:pt x="552" y="181"/>
                  </a:cubicBezTo>
                  <a:cubicBezTo>
                    <a:pt x="575" y="195"/>
                    <a:pt x="615" y="180"/>
                    <a:pt x="636" y="166"/>
                  </a:cubicBezTo>
                  <a:cubicBezTo>
                    <a:pt x="657" y="152"/>
                    <a:pt x="664" y="120"/>
                    <a:pt x="678" y="97"/>
                  </a:cubicBezTo>
                  <a:cubicBezTo>
                    <a:pt x="692" y="74"/>
                    <a:pt x="702" y="37"/>
                    <a:pt x="720" y="25"/>
                  </a:cubicBezTo>
                  <a:cubicBezTo>
                    <a:pt x="738" y="13"/>
                    <a:pt x="764" y="13"/>
                    <a:pt x="786" y="25"/>
                  </a:cubicBezTo>
                  <a:cubicBezTo>
                    <a:pt x="808" y="37"/>
                    <a:pt x="839" y="78"/>
                    <a:pt x="855" y="100"/>
                  </a:cubicBezTo>
                  <a:cubicBezTo>
                    <a:pt x="871" y="122"/>
                    <a:pt x="865" y="143"/>
                    <a:pt x="882" y="157"/>
                  </a:cubicBezTo>
                  <a:cubicBezTo>
                    <a:pt x="899" y="171"/>
                    <a:pt x="936" y="185"/>
                    <a:pt x="957" y="181"/>
                  </a:cubicBezTo>
                  <a:cubicBezTo>
                    <a:pt x="978" y="177"/>
                    <a:pt x="992" y="155"/>
                    <a:pt x="1008" y="130"/>
                  </a:cubicBezTo>
                  <a:cubicBezTo>
                    <a:pt x="1024" y="105"/>
                    <a:pt x="1041" y="49"/>
                    <a:pt x="1056" y="28"/>
                  </a:cubicBezTo>
                  <a:cubicBezTo>
                    <a:pt x="1071" y="7"/>
                    <a:pt x="1085" y="2"/>
                    <a:pt x="1101" y="1"/>
                  </a:cubicBezTo>
                  <a:cubicBezTo>
                    <a:pt x="1117" y="0"/>
                    <a:pt x="1140" y="6"/>
                    <a:pt x="1155" y="22"/>
                  </a:cubicBezTo>
                  <a:cubicBezTo>
                    <a:pt x="1170" y="38"/>
                    <a:pt x="1179" y="72"/>
                    <a:pt x="1191" y="97"/>
                  </a:cubicBezTo>
                  <a:cubicBezTo>
                    <a:pt x="1203" y="122"/>
                    <a:pt x="1209" y="159"/>
                    <a:pt x="1230" y="172"/>
                  </a:cubicBezTo>
                  <a:cubicBezTo>
                    <a:pt x="1251" y="185"/>
                    <a:pt x="1295" y="183"/>
                    <a:pt x="1314" y="175"/>
                  </a:cubicBezTo>
                  <a:cubicBezTo>
                    <a:pt x="1333" y="167"/>
                    <a:pt x="1332" y="150"/>
                    <a:pt x="1344" y="124"/>
                  </a:cubicBezTo>
                  <a:cubicBezTo>
                    <a:pt x="1356" y="98"/>
                    <a:pt x="1371" y="38"/>
                    <a:pt x="1389" y="19"/>
                  </a:cubicBezTo>
                  <a:cubicBezTo>
                    <a:pt x="1407" y="0"/>
                    <a:pt x="1435" y="1"/>
                    <a:pt x="1455" y="10"/>
                  </a:cubicBezTo>
                  <a:cubicBezTo>
                    <a:pt x="1475" y="19"/>
                    <a:pt x="1494" y="47"/>
                    <a:pt x="1509" y="73"/>
                  </a:cubicBezTo>
                  <a:cubicBezTo>
                    <a:pt x="1524" y="99"/>
                    <a:pt x="1540" y="154"/>
                    <a:pt x="1545" y="16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9" name="Freeform 12"/>
            <p:cNvSpPr>
              <a:spLocks/>
            </p:cNvSpPr>
            <p:nvPr/>
          </p:nvSpPr>
          <p:spPr bwMode="auto">
            <a:xfrm>
              <a:off x="1154489" y="2239672"/>
              <a:ext cx="1613023" cy="214866"/>
            </a:xfrm>
            <a:custGeom>
              <a:avLst/>
              <a:gdLst>
                <a:gd name="T0" fmla="*/ 0 w 1545"/>
                <a:gd name="T1" fmla="*/ 163 h 195"/>
                <a:gd name="T2" fmla="*/ 48 w 1545"/>
                <a:gd name="T3" fmla="*/ 67 h 195"/>
                <a:gd name="T4" fmla="*/ 96 w 1545"/>
                <a:gd name="T5" fmla="*/ 19 h 195"/>
                <a:gd name="T6" fmla="*/ 144 w 1545"/>
                <a:gd name="T7" fmla="*/ 19 h 195"/>
                <a:gd name="T8" fmla="*/ 192 w 1545"/>
                <a:gd name="T9" fmla="*/ 67 h 195"/>
                <a:gd name="T10" fmla="*/ 201 w 1545"/>
                <a:gd name="T11" fmla="*/ 85 h 195"/>
                <a:gd name="T12" fmla="*/ 228 w 1545"/>
                <a:gd name="T13" fmla="*/ 157 h 195"/>
                <a:gd name="T14" fmla="*/ 261 w 1545"/>
                <a:gd name="T15" fmla="*/ 175 h 195"/>
                <a:gd name="T16" fmla="*/ 309 w 1545"/>
                <a:gd name="T17" fmla="*/ 157 h 195"/>
                <a:gd name="T18" fmla="*/ 348 w 1545"/>
                <a:gd name="T19" fmla="*/ 91 h 195"/>
                <a:gd name="T20" fmla="*/ 390 w 1545"/>
                <a:gd name="T21" fmla="*/ 19 h 195"/>
                <a:gd name="T22" fmla="*/ 444 w 1545"/>
                <a:gd name="T23" fmla="*/ 19 h 195"/>
                <a:gd name="T24" fmla="*/ 495 w 1545"/>
                <a:gd name="T25" fmla="*/ 82 h 195"/>
                <a:gd name="T26" fmla="*/ 552 w 1545"/>
                <a:gd name="T27" fmla="*/ 181 h 195"/>
                <a:gd name="T28" fmla="*/ 636 w 1545"/>
                <a:gd name="T29" fmla="*/ 166 h 195"/>
                <a:gd name="T30" fmla="*/ 678 w 1545"/>
                <a:gd name="T31" fmla="*/ 97 h 195"/>
                <a:gd name="T32" fmla="*/ 720 w 1545"/>
                <a:gd name="T33" fmla="*/ 25 h 195"/>
                <a:gd name="T34" fmla="*/ 786 w 1545"/>
                <a:gd name="T35" fmla="*/ 25 h 195"/>
                <a:gd name="T36" fmla="*/ 855 w 1545"/>
                <a:gd name="T37" fmla="*/ 100 h 195"/>
                <a:gd name="T38" fmla="*/ 882 w 1545"/>
                <a:gd name="T39" fmla="*/ 157 h 195"/>
                <a:gd name="T40" fmla="*/ 957 w 1545"/>
                <a:gd name="T41" fmla="*/ 181 h 195"/>
                <a:gd name="T42" fmla="*/ 1008 w 1545"/>
                <a:gd name="T43" fmla="*/ 130 h 195"/>
                <a:gd name="T44" fmla="*/ 1056 w 1545"/>
                <a:gd name="T45" fmla="*/ 28 h 195"/>
                <a:gd name="T46" fmla="*/ 1101 w 1545"/>
                <a:gd name="T47" fmla="*/ 1 h 195"/>
                <a:gd name="T48" fmla="*/ 1155 w 1545"/>
                <a:gd name="T49" fmla="*/ 22 h 195"/>
                <a:gd name="T50" fmla="*/ 1191 w 1545"/>
                <a:gd name="T51" fmla="*/ 97 h 195"/>
                <a:gd name="T52" fmla="*/ 1230 w 1545"/>
                <a:gd name="T53" fmla="*/ 172 h 195"/>
                <a:gd name="T54" fmla="*/ 1314 w 1545"/>
                <a:gd name="T55" fmla="*/ 175 h 195"/>
                <a:gd name="T56" fmla="*/ 1344 w 1545"/>
                <a:gd name="T57" fmla="*/ 124 h 195"/>
                <a:gd name="T58" fmla="*/ 1389 w 1545"/>
                <a:gd name="T59" fmla="*/ 19 h 195"/>
                <a:gd name="T60" fmla="*/ 1455 w 1545"/>
                <a:gd name="T61" fmla="*/ 10 h 195"/>
                <a:gd name="T62" fmla="*/ 1509 w 1545"/>
                <a:gd name="T63" fmla="*/ 73 h 195"/>
                <a:gd name="T64" fmla="*/ 1545 w 1545"/>
                <a:gd name="T65" fmla="*/ 16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195">
                  <a:moveTo>
                    <a:pt x="0" y="163"/>
                  </a:moveTo>
                  <a:cubicBezTo>
                    <a:pt x="16" y="127"/>
                    <a:pt x="32" y="91"/>
                    <a:pt x="48" y="67"/>
                  </a:cubicBezTo>
                  <a:cubicBezTo>
                    <a:pt x="64" y="43"/>
                    <a:pt x="80" y="27"/>
                    <a:pt x="96" y="19"/>
                  </a:cubicBezTo>
                  <a:cubicBezTo>
                    <a:pt x="112" y="11"/>
                    <a:pt x="128" y="11"/>
                    <a:pt x="144" y="19"/>
                  </a:cubicBezTo>
                  <a:cubicBezTo>
                    <a:pt x="160" y="27"/>
                    <a:pt x="182" y="56"/>
                    <a:pt x="192" y="67"/>
                  </a:cubicBezTo>
                  <a:cubicBezTo>
                    <a:pt x="202" y="78"/>
                    <a:pt x="195" y="70"/>
                    <a:pt x="201" y="85"/>
                  </a:cubicBezTo>
                  <a:cubicBezTo>
                    <a:pt x="207" y="100"/>
                    <a:pt x="218" y="142"/>
                    <a:pt x="228" y="157"/>
                  </a:cubicBezTo>
                  <a:cubicBezTo>
                    <a:pt x="238" y="172"/>
                    <a:pt x="248" y="175"/>
                    <a:pt x="261" y="175"/>
                  </a:cubicBezTo>
                  <a:cubicBezTo>
                    <a:pt x="274" y="175"/>
                    <a:pt x="294" y="171"/>
                    <a:pt x="309" y="157"/>
                  </a:cubicBezTo>
                  <a:cubicBezTo>
                    <a:pt x="324" y="143"/>
                    <a:pt x="334" y="114"/>
                    <a:pt x="348" y="91"/>
                  </a:cubicBezTo>
                  <a:cubicBezTo>
                    <a:pt x="362" y="68"/>
                    <a:pt x="374" y="31"/>
                    <a:pt x="390" y="19"/>
                  </a:cubicBezTo>
                  <a:cubicBezTo>
                    <a:pt x="406" y="7"/>
                    <a:pt x="427" y="9"/>
                    <a:pt x="444" y="19"/>
                  </a:cubicBezTo>
                  <a:cubicBezTo>
                    <a:pt x="461" y="29"/>
                    <a:pt x="477" y="55"/>
                    <a:pt x="495" y="82"/>
                  </a:cubicBezTo>
                  <a:cubicBezTo>
                    <a:pt x="513" y="109"/>
                    <a:pt x="529" y="167"/>
                    <a:pt x="552" y="181"/>
                  </a:cubicBezTo>
                  <a:cubicBezTo>
                    <a:pt x="575" y="195"/>
                    <a:pt x="615" y="180"/>
                    <a:pt x="636" y="166"/>
                  </a:cubicBezTo>
                  <a:cubicBezTo>
                    <a:pt x="657" y="152"/>
                    <a:pt x="664" y="120"/>
                    <a:pt x="678" y="97"/>
                  </a:cubicBezTo>
                  <a:cubicBezTo>
                    <a:pt x="692" y="74"/>
                    <a:pt x="702" y="37"/>
                    <a:pt x="720" y="25"/>
                  </a:cubicBezTo>
                  <a:cubicBezTo>
                    <a:pt x="738" y="13"/>
                    <a:pt x="764" y="13"/>
                    <a:pt x="786" y="25"/>
                  </a:cubicBezTo>
                  <a:cubicBezTo>
                    <a:pt x="808" y="37"/>
                    <a:pt x="839" y="78"/>
                    <a:pt x="855" y="100"/>
                  </a:cubicBezTo>
                  <a:cubicBezTo>
                    <a:pt x="871" y="122"/>
                    <a:pt x="865" y="143"/>
                    <a:pt x="882" y="157"/>
                  </a:cubicBezTo>
                  <a:cubicBezTo>
                    <a:pt x="899" y="171"/>
                    <a:pt x="936" y="185"/>
                    <a:pt x="957" y="181"/>
                  </a:cubicBezTo>
                  <a:cubicBezTo>
                    <a:pt x="978" y="177"/>
                    <a:pt x="992" y="155"/>
                    <a:pt x="1008" y="130"/>
                  </a:cubicBezTo>
                  <a:cubicBezTo>
                    <a:pt x="1024" y="105"/>
                    <a:pt x="1041" y="49"/>
                    <a:pt x="1056" y="28"/>
                  </a:cubicBezTo>
                  <a:cubicBezTo>
                    <a:pt x="1071" y="7"/>
                    <a:pt x="1085" y="2"/>
                    <a:pt x="1101" y="1"/>
                  </a:cubicBezTo>
                  <a:cubicBezTo>
                    <a:pt x="1117" y="0"/>
                    <a:pt x="1140" y="6"/>
                    <a:pt x="1155" y="22"/>
                  </a:cubicBezTo>
                  <a:cubicBezTo>
                    <a:pt x="1170" y="38"/>
                    <a:pt x="1179" y="72"/>
                    <a:pt x="1191" y="97"/>
                  </a:cubicBezTo>
                  <a:cubicBezTo>
                    <a:pt x="1203" y="122"/>
                    <a:pt x="1209" y="159"/>
                    <a:pt x="1230" y="172"/>
                  </a:cubicBezTo>
                  <a:cubicBezTo>
                    <a:pt x="1251" y="185"/>
                    <a:pt x="1295" y="183"/>
                    <a:pt x="1314" y="175"/>
                  </a:cubicBezTo>
                  <a:cubicBezTo>
                    <a:pt x="1333" y="167"/>
                    <a:pt x="1332" y="150"/>
                    <a:pt x="1344" y="124"/>
                  </a:cubicBezTo>
                  <a:cubicBezTo>
                    <a:pt x="1356" y="98"/>
                    <a:pt x="1371" y="38"/>
                    <a:pt x="1389" y="19"/>
                  </a:cubicBezTo>
                  <a:cubicBezTo>
                    <a:pt x="1407" y="0"/>
                    <a:pt x="1435" y="1"/>
                    <a:pt x="1455" y="10"/>
                  </a:cubicBezTo>
                  <a:cubicBezTo>
                    <a:pt x="1475" y="19"/>
                    <a:pt x="1494" y="47"/>
                    <a:pt x="1509" y="73"/>
                  </a:cubicBezTo>
                  <a:cubicBezTo>
                    <a:pt x="1524" y="99"/>
                    <a:pt x="1540" y="154"/>
                    <a:pt x="1545" y="16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10" name="Text Box 13"/>
            <p:cNvSpPr txBox="1">
              <a:spLocks noChangeArrowheads="1"/>
            </p:cNvSpPr>
            <p:nvPr/>
          </p:nvSpPr>
          <p:spPr bwMode="auto">
            <a:xfrm>
              <a:off x="2431206" y="2475530"/>
              <a:ext cx="663515" cy="35551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1400" b="1" dirty="0"/>
                <a:t>DNA</a:t>
              </a:r>
            </a:p>
          </p:txBody>
        </p:sp>
        <p:sp>
          <p:nvSpPr>
            <p:cNvPr id="16" name="Freeform 19"/>
            <p:cNvSpPr>
              <a:spLocks/>
            </p:cNvSpPr>
            <p:nvPr/>
          </p:nvSpPr>
          <p:spPr bwMode="auto">
            <a:xfrm>
              <a:off x="1582968" y="2917165"/>
              <a:ext cx="961587" cy="114843"/>
            </a:xfrm>
            <a:custGeom>
              <a:avLst/>
              <a:gdLst>
                <a:gd name="T0" fmla="*/ 0 w 1545"/>
                <a:gd name="T1" fmla="*/ 163 h 195"/>
                <a:gd name="T2" fmla="*/ 48 w 1545"/>
                <a:gd name="T3" fmla="*/ 67 h 195"/>
                <a:gd name="T4" fmla="*/ 96 w 1545"/>
                <a:gd name="T5" fmla="*/ 19 h 195"/>
                <a:gd name="T6" fmla="*/ 144 w 1545"/>
                <a:gd name="T7" fmla="*/ 19 h 195"/>
                <a:gd name="T8" fmla="*/ 192 w 1545"/>
                <a:gd name="T9" fmla="*/ 67 h 195"/>
                <a:gd name="T10" fmla="*/ 201 w 1545"/>
                <a:gd name="T11" fmla="*/ 85 h 195"/>
                <a:gd name="T12" fmla="*/ 228 w 1545"/>
                <a:gd name="T13" fmla="*/ 157 h 195"/>
                <a:gd name="T14" fmla="*/ 261 w 1545"/>
                <a:gd name="T15" fmla="*/ 175 h 195"/>
                <a:gd name="T16" fmla="*/ 309 w 1545"/>
                <a:gd name="T17" fmla="*/ 157 h 195"/>
                <a:gd name="T18" fmla="*/ 348 w 1545"/>
                <a:gd name="T19" fmla="*/ 91 h 195"/>
                <a:gd name="T20" fmla="*/ 390 w 1545"/>
                <a:gd name="T21" fmla="*/ 19 h 195"/>
                <a:gd name="T22" fmla="*/ 444 w 1545"/>
                <a:gd name="T23" fmla="*/ 19 h 195"/>
                <a:gd name="T24" fmla="*/ 495 w 1545"/>
                <a:gd name="T25" fmla="*/ 82 h 195"/>
                <a:gd name="T26" fmla="*/ 552 w 1545"/>
                <a:gd name="T27" fmla="*/ 181 h 195"/>
                <a:gd name="T28" fmla="*/ 636 w 1545"/>
                <a:gd name="T29" fmla="*/ 166 h 195"/>
                <a:gd name="T30" fmla="*/ 678 w 1545"/>
                <a:gd name="T31" fmla="*/ 97 h 195"/>
                <a:gd name="T32" fmla="*/ 720 w 1545"/>
                <a:gd name="T33" fmla="*/ 25 h 195"/>
                <a:gd name="T34" fmla="*/ 786 w 1545"/>
                <a:gd name="T35" fmla="*/ 25 h 195"/>
                <a:gd name="T36" fmla="*/ 855 w 1545"/>
                <a:gd name="T37" fmla="*/ 100 h 195"/>
                <a:gd name="T38" fmla="*/ 882 w 1545"/>
                <a:gd name="T39" fmla="*/ 157 h 195"/>
                <a:gd name="T40" fmla="*/ 957 w 1545"/>
                <a:gd name="T41" fmla="*/ 181 h 195"/>
                <a:gd name="T42" fmla="*/ 1008 w 1545"/>
                <a:gd name="T43" fmla="*/ 130 h 195"/>
                <a:gd name="T44" fmla="*/ 1056 w 1545"/>
                <a:gd name="T45" fmla="*/ 28 h 195"/>
                <a:gd name="T46" fmla="*/ 1101 w 1545"/>
                <a:gd name="T47" fmla="*/ 1 h 195"/>
                <a:gd name="T48" fmla="*/ 1155 w 1545"/>
                <a:gd name="T49" fmla="*/ 22 h 195"/>
                <a:gd name="T50" fmla="*/ 1191 w 1545"/>
                <a:gd name="T51" fmla="*/ 97 h 195"/>
                <a:gd name="T52" fmla="*/ 1230 w 1545"/>
                <a:gd name="T53" fmla="*/ 172 h 195"/>
                <a:gd name="T54" fmla="*/ 1314 w 1545"/>
                <a:gd name="T55" fmla="*/ 175 h 195"/>
                <a:gd name="T56" fmla="*/ 1344 w 1545"/>
                <a:gd name="T57" fmla="*/ 124 h 195"/>
                <a:gd name="T58" fmla="*/ 1389 w 1545"/>
                <a:gd name="T59" fmla="*/ 19 h 195"/>
                <a:gd name="T60" fmla="*/ 1455 w 1545"/>
                <a:gd name="T61" fmla="*/ 10 h 195"/>
                <a:gd name="T62" fmla="*/ 1509 w 1545"/>
                <a:gd name="T63" fmla="*/ 73 h 195"/>
                <a:gd name="T64" fmla="*/ 1545 w 1545"/>
                <a:gd name="T65" fmla="*/ 16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195">
                  <a:moveTo>
                    <a:pt x="0" y="163"/>
                  </a:moveTo>
                  <a:cubicBezTo>
                    <a:pt x="16" y="127"/>
                    <a:pt x="32" y="91"/>
                    <a:pt x="48" y="67"/>
                  </a:cubicBezTo>
                  <a:cubicBezTo>
                    <a:pt x="64" y="43"/>
                    <a:pt x="80" y="27"/>
                    <a:pt x="96" y="19"/>
                  </a:cubicBezTo>
                  <a:cubicBezTo>
                    <a:pt x="112" y="11"/>
                    <a:pt x="128" y="11"/>
                    <a:pt x="144" y="19"/>
                  </a:cubicBezTo>
                  <a:cubicBezTo>
                    <a:pt x="160" y="27"/>
                    <a:pt x="182" y="56"/>
                    <a:pt x="192" y="67"/>
                  </a:cubicBezTo>
                  <a:cubicBezTo>
                    <a:pt x="202" y="78"/>
                    <a:pt x="195" y="70"/>
                    <a:pt x="201" y="85"/>
                  </a:cubicBezTo>
                  <a:cubicBezTo>
                    <a:pt x="207" y="100"/>
                    <a:pt x="218" y="142"/>
                    <a:pt x="228" y="157"/>
                  </a:cubicBezTo>
                  <a:cubicBezTo>
                    <a:pt x="238" y="172"/>
                    <a:pt x="248" y="175"/>
                    <a:pt x="261" y="175"/>
                  </a:cubicBezTo>
                  <a:cubicBezTo>
                    <a:pt x="274" y="175"/>
                    <a:pt x="294" y="171"/>
                    <a:pt x="309" y="157"/>
                  </a:cubicBezTo>
                  <a:cubicBezTo>
                    <a:pt x="324" y="143"/>
                    <a:pt x="334" y="114"/>
                    <a:pt x="348" y="91"/>
                  </a:cubicBezTo>
                  <a:cubicBezTo>
                    <a:pt x="362" y="68"/>
                    <a:pt x="374" y="31"/>
                    <a:pt x="390" y="19"/>
                  </a:cubicBezTo>
                  <a:cubicBezTo>
                    <a:pt x="406" y="7"/>
                    <a:pt x="427" y="9"/>
                    <a:pt x="444" y="19"/>
                  </a:cubicBezTo>
                  <a:cubicBezTo>
                    <a:pt x="461" y="29"/>
                    <a:pt x="477" y="55"/>
                    <a:pt x="495" y="82"/>
                  </a:cubicBezTo>
                  <a:cubicBezTo>
                    <a:pt x="513" y="109"/>
                    <a:pt x="529" y="167"/>
                    <a:pt x="552" y="181"/>
                  </a:cubicBezTo>
                  <a:cubicBezTo>
                    <a:pt x="575" y="195"/>
                    <a:pt x="615" y="180"/>
                    <a:pt x="636" y="166"/>
                  </a:cubicBezTo>
                  <a:cubicBezTo>
                    <a:pt x="657" y="152"/>
                    <a:pt x="664" y="120"/>
                    <a:pt x="678" y="97"/>
                  </a:cubicBezTo>
                  <a:cubicBezTo>
                    <a:pt x="692" y="74"/>
                    <a:pt x="702" y="37"/>
                    <a:pt x="720" y="25"/>
                  </a:cubicBezTo>
                  <a:cubicBezTo>
                    <a:pt x="738" y="13"/>
                    <a:pt x="764" y="13"/>
                    <a:pt x="786" y="25"/>
                  </a:cubicBezTo>
                  <a:cubicBezTo>
                    <a:pt x="808" y="37"/>
                    <a:pt x="839" y="78"/>
                    <a:pt x="855" y="100"/>
                  </a:cubicBezTo>
                  <a:cubicBezTo>
                    <a:pt x="871" y="122"/>
                    <a:pt x="865" y="143"/>
                    <a:pt x="882" y="157"/>
                  </a:cubicBezTo>
                  <a:cubicBezTo>
                    <a:pt x="899" y="171"/>
                    <a:pt x="936" y="185"/>
                    <a:pt x="957" y="181"/>
                  </a:cubicBezTo>
                  <a:cubicBezTo>
                    <a:pt x="978" y="177"/>
                    <a:pt x="992" y="155"/>
                    <a:pt x="1008" y="130"/>
                  </a:cubicBezTo>
                  <a:cubicBezTo>
                    <a:pt x="1024" y="105"/>
                    <a:pt x="1041" y="49"/>
                    <a:pt x="1056" y="28"/>
                  </a:cubicBezTo>
                  <a:cubicBezTo>
                    <a:pt x="1071" y="7"/>
                    <a:pt x="1085" y="2"/>
                    <a:pt x="1101" y="1"/>
                  </a:cubicBezTo>
                  <a:cubicBezTo>
                    <a:pt x="1117" y="0"/>
                    <a:pt x="1140" y="6"/>
                    <a:pt x="1155" y="22"/>
                  </a:cubicBezTo>
                  <a:cubicBezTo>
                    <a:pt x="1170" y="38"/>
                    <a:pt x="1179" y="72"/>
                    <a:pt x="1191" y="97"/>
                  </a:cubicBezTo>
                  <a:cubicBezTo>
                    <a:pt x="1203" y="122"/>
                    <a:pt x="1209" y="159"/>
                    <a:pt x="1230" y="172"/>
                  </a:cubicBezTo>
                  <a:cubicBezTo>
                    <a:pt x="1251" y="185"/>
                    <a:pt x="1295" y="183"/>
                    <a:pt x="1314" y="175"/>
                  </a:cubicBezTo>
                  <a:cubicBezTo>
                    <a:pt x="1333" y="167"/>
                    <a:pt x="1332" y="150"/>
                    <a:pt x="1344" y="124"/>
                  </a:cubicBezTo>
                  <a:cubicBezTo>
                    <a:pt x="1356" y="98"/>
                    <a:pt x="1371" y="38"/>
                    <a:pt x="1389" y="19"/>
                  </a:cubicBezTo>
                  <a:cubicBezTo>
                    <a:pt x="1407" y="0"/>
                    <a:pt x="1435" y="1"/>
                    <a:pt x="1455" y="10"/>
                  </a:cubicBezTo>
                  <a:cubicBezTo>
                    <a:pt x="1475" y="19"/>
                    <a:pt x="1494" y="47"/>
                    <a:pt x="1509" y="73"/>
                  </a:cubicBezTo>
                  <a:cubicBezTo>
                    <a:pt x="1524" y="99"/>
                    <a:pt x="1540" y="154"/>
                    <a:pt x="1545" y="16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17" name="Text Box 20"/>
            <p:cNvSpPr txBox="1">
              <a:spLocks noChangeArrowheads="1"/>
            </p:cNvSpPr>
            <p:nvPr/>
          </p:nvSpPr>
          <p:spPr bwMode="auto">
            <a:xfrm>
              <a:off x="568292" y="2510110"/>
              <a:ext cx="1313444" cy="3199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b-NO" altLang="nb-NO" sz="1200" b="1" dirty="0"/>
                <a:t>Transkripsjon</a:t>
              </a:r>
            </a:p>
          </p:txBody>
        </p:sp>
        <p:sp>
          <p:nvSpPr>
            <p:cNvPr id="18" name="Line 21"/>
            <p:cNvSpPr>
              <a:spLocks noChangeShapeType="1"/>
            </p:cNvSpPr>
            <p:nvPr/>
          </p:nvSpPr>
          <p:spPr bwMode="auto">
            <a:xfrm>
              <a:off x="1989026" y="2511343"/>
              <a:ext cx="0" cy="2284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24" name="Rectangle 27"/>
            <p:cNvSpPr>
              <a:spLocks noChangeArrowheads="1"/>
            </p:cNvSpPr>
            <p:nvPr/>
          </p:nvSpPr>
          <p:spPr bwMode="auto">
            <a:xfrm>
              <a:off x="2123549" y="3012646"/>
              <a:ext cx="647342" cy="3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1400" b="1" dirty="0"/>
                <a:t>RNA</a:t>
              </a:r>
            </a:p>
          </p:txBody>
        </p:sp>
        <p:sp>
          <p:nvSpPr>
            <p:cNvPr id="26" name="Line 29"/>
            <p:cNvSpPr>
              <a:spLocks noChangeShapeType="1"/>
            </p:cNvSpPr>
            <p:nvPr/>
          </p:nvSpPr>
          <p:spPr bwMode="auto">
            <a:xfrm flipH="1">
              <a:off x="1988929" y="3100720"/>
              <a:ext cx="0" cy="115216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29" name="Line 32"/>
            <p:cNvSpPr>
              <a:spLocks noChangeShapeType="1"/>
            </p:cNvSpPr>
            <p:nvPr/>
          </p:nvSpPr>
          <p:spPr bwMode="auto">
            <a:xfrm>
              <a:off x="1650229" y="4692498"/>
              <a:ext cx="396094" cy="2296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31" name="Oval 34"/>
            <p:cNvSpPr>
              <a:spLocks noChangeArrowheads="1"/>
            </p:cNvSpPr>
            <p:nvPr/>
          </p:nvSpPr>
          <p:spPr bwMode="auto">
            <a:xfrm>
              <a:off x="1856995" y="4487511"/>
              <a:ext cx="281500" cy="137070"/>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2" name="Text Box 35"/>
            <p:cNvSpPr txBox="1">
              <a:spLocks noChangeArrowheads="1"/>
            </p:cNvSpPr>
            <p:nvPr/>
          </p:nvSpPr>
          <p:spPr bwMode="auto">
            <a:xfrm>
              <a:off x="383692" y="4262212"/>
              <a:ext cx="1142573" cy="3199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b-NO" altLang="nb-NO" sz="1200" b="1" dirty="0"/>
                <a:t>Translasjon</a:t>
              </a:r>
            </a:p>
          </p:txBody>
        </p:sp>
        <p:sp>
          <p:nvSpPr>
            <p:cNvPr id="33" name="Oval 36"/>
            <p:cNvSpPr>
              <a:spLocks noChangeArrowheads="1"/>
            </p:cNvSpPr>
            <p:nvPr/>
          </p:nvSpPr>
          <p:spPr bwMode="auto">
            <a:xfrm>
              <a:off x="1845785" y="4281289"/>
              <a:ext cx="292711" cy="233390"/>
            </a:xfrm>
            <a:prstGeom prst="ellipse">
              <a:avLst/>
            </a:prstGeom>
            <a:solidFill>
              <a:schemeClr val="bg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4" name="Oval 37"/>
            <p:cNvSpPr>
              <a:spLocks noChangeArrowheads="1"/>
            </p:cNvSpPr>
            <p:nvPr/>
          </p:nvSpPr>
          <p:spPr bwMode="auto">
            <a:xfrm>
              <a:off x="1880661" y="4456639"/>
              <a:ext cx="57297" cy="5803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5" name="Oval 38"/>
            <p:cNvSpPr>
              <a:spLocks noChangeArrowheads="1"/>
            </p:cNvSpPr>
            <p:nvPr/>
          </p:nvSpPr>
          <p:spPr bwMode="auto">
            <a:xfrm>
              <a:off x="1703789" y="4599884"/>
              <a:ext cx="57297"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6" name="Oval 39"/>
            <p:cNvSpPr>
              <a:spLocks noChangeArrowheads="1"/>
            </p:cNvSpPr>
            <p:nvPr/>
          </p:nvSpPr>
          <p:spPr bwMode="auto">
            <a:xfrm>
              <a:off x="1757349" y="4571481"/>
              <a:ext cx="56051"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7" name="Oval 40"/>
            <p:cNvSpPr>
              <a:spLocks noChangeArrowheads="1"/>
            </p:cNvSpPr>
            <p:nvPr/>
          </p:nvSpPr>
          <p:spPr bwMode="auto">
            <a:xfrm>
              <a:off x="1849521" y="4507269"/>
              <a:ext cx="56051"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8" name="Oval 41"/>
            <p:cNvSpPr>
              <a:spLocks noChangeArrowheads="1"/>
            </p:cNvSpPr>
            <p:nvPr/>
          </p:nvSpPr>
          <p:spPr bwMode="auto">
            <a:xfrm>
              <a:off x="1803435" y="4539375"/>
              <a:ext cx="56051"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39" name="Oval 42"/>
            <p:cNvSpPr>
              <a:spLocks noChangeArrowheads="1"/>
            </p:cNvSpPr>
            <p:nvPr/>
          </p:nvSpPr>
          <p:spPr bwMode="auto">
            <a:xfrm>
              <a:off x="1655211" y="4624581"/>
              <a:ext cx="56051" cy="5803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0" name="Oval 43"/>
            <p:cNvSpPr>
              <a:spLocks noChangeArrowheads="1"/>
            </p:cNvSpPr>
            <p:nvPr/>
          </p:nvSpPr>
          <p:spPr bwMode="auto">
            <a:xfrm>
              <a:off x="1597915" y="4624581"/>
              <a:ext cx="57297" cy="5803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1" name="Oval 44"/>
            <p:cNvSpPr>
              <a:spLocks noChangeArrowheads="1"/>
            </p:cNvSpPr>
            <p:nvPr/>
          </p:nvSpPr>
          <p:spPr bwMode="auto">
            <a:xfrm>
              <a:off x="1541864" y="4624581"/>
              <a:ext cx="56051" cy="5803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2" name="Oval 45"/>
            <p:cNvSpPr>
              <a:spLocks noChangeArrowheads="1"/>
            </p:cNvSpPr>
            <p:nvPr/>
          </p:nvSpPr>
          <p:spPr bwMode="auto">
            <a:xfrm>
              <a:off x="1484567" y="4646809"/>
              <a:ext cx="57297"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3" name="Oval 46"/>
            <p:cNvSpPr>
              <a:spLocks noChangeArrowheads="1"/>
            </p:cNvSpPr>
            <p:nvPr/>
          </p:nvSpPr>
          <p:spPr bwMode="auto">
            <a:xfrm>
              <a:off x="1428516" y="4682619"/>
              <a:ext cx="56051"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4" name="Oval 47"/>
            <p:cNvSpPr>
              <a:spLocks noChangeArrowheads="1"/>
            </p:cNvSpPr>
            <p:nvPr/>
          </p:nvSpPr>
          <p:spPr bwMode="auto">
            <a:xfrm>
              <a:off x="1374957" y="4718431"/>
              <a:ext cx="57297" cy="5680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z="1600"/>
            </a:p>
          </p:txBody>
        </p:sp>
        <p:sp>
          <p:nvSpPr>
            <p:cNvPr id="45" name="Line 48"/>
            <p:cNvSpPr>
              <a:spLocks noChangeShapeType="1"/>
            </p:cNvSpPr>
            <p:nvPr/>
          </p:nvSpPr>
          <p:spPr bwMode="auto">
            <a:xfrm flipH="1">
              <a:off x="2051305" y="4109642"/>
              <a:ext cx="394848" cy="2864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600"/>
            </a:p>
          </p:txBody>
        </p:sp>
        <p:sp>
          <p:nvSpPr>
            <p:cNvPr id="46" name="Rectangle 49"/>
            <p:cNvSpPr>
              <a:spLocks noChangeArrowheads="1"/>
            </p:cNvSpPr>
            <p:nvPr/>
          </p:nvSpPr>
          <p:spPr bwMode="auto">
            <a:xfrm>
              <a:off x="2390102" y="3884897"/>
              <a:ext cx="1055722" cy="3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1400" b="1"/>
                <a:t>Ribosom</a:t>
              </a:r>
            </a:p>
          </p:txBody>
        </p:sp>
        <p:sp>
          <p:nvSpPr>
            <p:cNvPr id="47" name="Rectangle 50"/>
            <p:cNvSpPr>
              <a:spLocks noChangeArrowheads="1"/>
            </p:cNvSpPr>
            <p:nvPr/>
          </p:nvSpPr>
          <p:spPr bwMode="auto">
            <a:xfrm>
              <a:off x="2107356" y="4799933"/>
              <a:ext cx="920834" cy="3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1400" b="1" dirty="0"/>
                <a:t>Protein</a:t>
              </a:r>
            </a:p>
          </p:txBody>
        </p:sp>
      </p:grpSp>
      <p:pic>
        <p:nvPicPr>
          <p:cNvPr id="48" name="Picture 4" descr="Bilderesultat for leonardo davinci">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3" t="8245" r="1900" b="23940"/>
          <a:stretch/>
        </p:blipFill>
        <p:spPr bwMode="auto">
          <a:xfrm>
            <a:off x="7282848" y="1492379"/>
            <a:ext cx="2655366" cy="2692406"/>
          </a:xfrm>
          <a:prstGeom prst="rect">
            <a:avLst/>
          </a:prstGeom>
          <a:noFill/>
          <a:extLst>
            <a:ext uri="{909E8E84-426E-40DD-AFC4-6F175D3DCCD1}">
              <a14:hiddenFill xmlns:a14="http://schemas.microsoft.com/office/drawing/2010/main">
                <a:solidFill>
                  <a:srgbClr val="FFFFFF"/>
                </a:solidFill>
              </a14:hiddenFill>
            </a:ext>
          </a:extLst>
        </p:spPr>
      </p:pic>
      <p:sp>
        <p:nvSpPr>
          <p:cNvPr id="50" name="Rektangel 49"/>
          <p:cNvSpPr/>
          <p:nvPr/>
        </p:nvSpPr>
        <p:spPr>
          <a:xfrm>
            <a:off x="4909153" y="2487014"/>
            <a:ext cx="2537943" cy="646331"/>
          </a:xfrm>
          <a:prstGeom prst="rect">
            <a:avLst/>
          </a:prstGeom>
        </p:spPr>
        <p:txBody>
          <a:bodyPr wrap="square">
            <a:spAutoFit/>
          </a:bodyPr>
          <a:lstStyle/>
          <a:p>
            <a:pPr algn="ctr"/>
            <a:r>
              <a:rPr lang="nb-NO" b="1" kern="0" dirty="0">
                <a:latin typeface="Calibri"/>
                <a:cs typeface="Calibri"/>
              </a:rPr>
              <a:t>≈ 40 trillioner celler </a:t>
            </a:r>
          </a:p>
          <a:p>
            <a:pPr algn="ctr"/>
            <a:r>
              <a:rPr lang="nb-NO" b="1" kern="0" dirty="0">
                <a:latin typeface="Calibri"/>
                <a:cs typeface="Calibri"/>
              </a:rPr>
              <a:t>(4 x 10</a:t>
            </a:r>
            <a:r>
              <a:rPr lang="nb-NO" b="1" kern="0" baseline="30000" dirty="0">
                <a:latin typeface="Calibri"/>
                <a:cs typeface="Calibri"/>
              </a:rPr>
              <a:t>13</a:t>
            </a:r>
            <a:r>
              <a:rPr lang="nb-NO" b="1" kern="0" dirty="0">
                <a:latin typeface="Calibri"/>
                <a:cs typeface="Calibri"/>
              </a:rPr>
              <a:t>)</a:t>
            </a:r>
            <a:endParaRPr lang="nb-NO" dirty="0"/>
          </a:p>
        </p:txBody>
      </p:sp>
      <p:sp>
        <p:nvSpPr>
          <p:cNvPr id="54" name="Plassholder for innhold 5"/>
          <p:cNvSpPr txBox="1">
            <a:spLocks/>
          </p:cNvSpPr>
          <p:nvPr/>
        </p:nvSpPr>
        <p:spPr>
          <a:xfrm>
            <a:off x="2084138" y="4774134"/>
            <a:ext cx="4000666" cy="81545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b-NO" sz="1800" b="1" kern="0" dirty="0"/>
              <a:t>Gener koder for RNA og proteiner</a:t>
            </a:r>
          </a:p>
          <a:p>
            <a:r>
              <a:rPr lang="nb-NO" sz="1800" b="1" kern="0" dirty="0"/>
              <a:t>Proteiner er bygd opp av aminosyrer </a:t>
            </a:r>
          </a:p>
          <a:p>
            <a:pPr marL="0" indent="0">
              <a:buNone/>
            </a:pPr>
            <a:endParaRPr lang="nb-NO" sz="1800" b="1" kern="0" dirty="0"/>
          </a:p>
        </p:txBody>
      </p:sp>
    </p:spTree>
    <p:extLst>
      <p:ext uri="{BB962C8B-B14F-4D97-AF65-F5344CB8AC3E}">
        <p14:creationId xmlns:p14="http://schemas.microsoft.com/office/powerpoint/2010/main" val="1589555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par>
                                <p:cTn id="8" presetID="9"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dissolv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b="1" dirty="0"/>
              <a:t>DNA i en celle</a:t>
            </a:r>
          </a:p>
        </p:txBody>
      </p:sp>
      <p:sp>
        <p:nvSpPr>
          <p:cNvPr id="5" name="Plassholder for innhold 7"/>
          <p:cNvSpPr txBox="1">
            <a:spLocks/>
          </p:cNvSpPr>
          <p:nvPr/>
        </p:nvSpPr>
        <p:spPr>
          <a:xfrm>
            <a:off x="1619772" y="1592796"/>
            <a:ext cx="6768752" cy="3672408"/>
          </a:xfrm>
          <a:prstGeom prst="rect">
            <a:avLst/>
          </a:prstGeom>
        </p:spPr>
        <p:txBody>
          <a:bodyPr vert="horz" lIns="91440" tIns="45720" rIns="91440" bIns="45720" rtlCol="0">
            <a:noAutofit/>
          </a:bodyPr>
          <a:lstStyle/>
          <a:p>
            <a:pPr marL="342900" indent="-342900" fontAlgn="base">
              <a:spcBef>
                <a:spcPct val="20000"/>
              </a:spcBef>
              <a:spcAft>
                <a:spcPct val="0"/>
              </a:spcAft>
              <a:buFontTx/>
              <a:buChar char="•"/>
              <a:defRPr/>
            </a:pPr>
            <a:r>
              <a:rPr lang="nb-NO" sz="2000" b="1" kern="0" dirty="0">
                <a:latin typeface="Calibri"/>
                <a:cs typeface="Calibri"/>
              </a:rPr>
              <a:t>≈ 2 meter DNA</a:t>
            </a:r>
          </a:p>
          <a:p>
            <a:pPr marL="342900" indent="-342900" fontAlgn="base">
              <a:spcBef>
                <a:spcPct val="20000"/>
              </a:spcBef>
              <a:spcAft>
                <a:spcPct val="0"/>
              </a:spcAft>
              <a:buFontTx/>
              <a:buChar char="•"/>
              <a:defRPr/>
            </a:pPr>
            <a:r>
              <a:rPr lang="nb-NO" sz="2000" b="1" kern="0" dirty="0">
                <a:latin typeface="Calibri"/>
                <a:cs typeface="Calibri"/>
              </a:rPr>
              <a:t>Total lengden av DNA ≈ 250 x t/r avstanden jorda-sola!!! </a:t>
            </a:r>
          </a:p>
          <a:p>
            <a:pPr fontAlgn="base">
              <a:spcBef>
                <a:spcPct val="20000"/>
              </a:spcBef>
              <a:spcAft>
                <a:spcPct val="0"/>
              </a:spcAft>
              <a:defRPr/>
            </a:pPr>
            <a:r>
              <a:rPr lang="nb-NO" sz="2000" kern="0" dirty="0">
                <a:latin typeface="Calibri"/>
                <a:cs typeface="Calibri"/>
              </a:rPr>
              <a:t>------------------------------</a:t>
            </a:r>
          </a:p>
          <a:p>
            <a:pPr marL="342900" indent="-342900" fontAlgn="base">
              <a:lnSpc>
                <a:spcPct val="150000"/>
              </a:lnSpc>
              <a:spcBef>
                <a:spcPct val="20000"/>
              </a:spcBef>
              <a:spcAft>
                <a:spcPct val="0"/>
              </a:spcAft>
              <a:buFontTx/>
              <a:buChar char="•"/>
              <a:defRPr/>
            </a:pPr>
            <a:r>
              <a:rPr lang="nb-NO" sz="2000" b="1" kern="0" dirty="0">
                <a:latin typeface="Calibri"/>
                <a:cs typeface="Calibri"/>
              </a:rPr>
              <a:t>46 kromosomer</a:t>
            </a:r>
          </a:p>
          <a:p>
            <a:pPr marL="342900" indent="-342900" fontAlgn="base">
              <a:lnSpc>
                <a:spcPct val="150000"/>
              </a:lnSpc>
              <a:spcBef>
                <a:spcPct val="20000"/>
              </a:spcBef>
              <a:spcAft>
                <a:spcPct val="0"/>
              </a:spcAft>
              <a:buFontTx/>
              <a:buChar char="•"/>
              <a:defRPr/>
            </a:pPr>
            <a:r>
              <a:rPr lang="nb-NO" sz="2000" b="1" kern="0" dirty="0">
                <a:latin typeface="Calibri"/>
                <a:cs typeface="Calibri"/>
              </a:rPr>
              <a:t>3,2 milliarder basepar (x 2)</a:t>
            </a:r>
          </a:p>
          <a:p>
            <a:pPr marL="342900" indent="-342900">
              <a:lnSpc>
                <a:spcPct val="150000"/>
              </a:lnSpc>
              <a:spcBef>
                <a:spcPct val="20000"/>
              </a:spcBef>
              <a:buFontTx/>
              <a:buChar char="•"/>
              <a:defRPr/>
            </a:pPr>
            <a:r>
              <a:rPr lang="nb-NO" sz="2000" b="1" kern="0" dirty="0">
                <a:latin typeface="Calibri"/>
                <a:cs typeface="Calibri"/>
              </a:rPr>
              <a:t>≈</a:t>
            </a:r>
            <a:r>
              <a:rPr lang="nb-NO" sz="2000" b="1" kern="0" dirty="0">
                <a:latin typeface="Calibri"/>
                <a:ea typeface="Times New Roman" pitchFamily="4" charset="0"/>
                <a:cs typeface="Calibri"/>
              </a:rPr>
              <a:t> </a:t>
            </a:r>
            <a:r>
              <a:rPr lang="nb-NO" sz="2000" b="1" kern="0" dirty="0">
                <a:latin typeface="Calibri"/>
                <a:cs typeface="Calibri"/>
              </a:rPr>
              <a:t>20 000 gener som utgjør 1-2% av arvemateriale</a:t>
            </a:r>
          </a:p>
          <a:p>
            <a:pPr marL="342900" indent="-342900" fontAlgn="base">
              <a:lnSpc>
                <a:spcPct val="150000"/>
              </a:lnSpc>
              <a:spcBef>
                <a:spcPct val="20000"/>
              </a:spcBef>
              <a:spcAft>
                <a:spcPct val="0"/>
              </a:spcAft>
              <a:buFontTx/>
              <a:buChar char="•"/>
              <a:defRPr/>
            </a:pPr>
            <a:r>
              <a:rPr lang="nb-NO" sz="2000" b="1" kern="0" dirty="0">
                <a:latin typeface="Calibri"/>
                <a:cs typeface="Calibri"/>
              </a:rPr>
              <a:t>50-200 nyoppståtte (</a:t>
            </a:r>
            <a:r>
              <a:rPr lang="nb-NO" sz="2000" b="1" i="1" kern="0" dirty="0">
                <a:latin typeface="Calibri"/>
                <a:cs typeface="Calibri"/>
              </a:rPr>
              <a:t>de novo</a:t>
            </a:r>
            <a:r>
              <a:rPr lang="nb-NO" sz="2000" b="1" kern="0" dirty="0">
                <a:latin typeface="Calibri"/>
                <a:cs typeface="Calibri"/>
              </a:rPr>
              <a:t>) mutasjoner per generasjon </a:t>
            </a:r>
          </a:p>
        </p:txBody>
      </p:sp>
      <p:pic>
        <p:nvPicPr>
          <p:cNvPr id="6" name="Picture 16" descr="mor delesjon 18p">
            <a:extLst>
              <a:ext uri="{FF2B5EF4-FFF2-40B4-BE49-F238E27FC236}">
                <a16:creationId xmlns:a16="http://schemas.microsoft.com/office/drawing/2014/main" id="{9C0085A1-1957-ED42-B719-DD549D772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723"/>
          <a:stretch>
            <a:fillRect/>
          </a:stretch>
        </p:blipFill>
        <p:spPr bwMode="auto">
          <a:xfrm>
            <a:off x="8538520" y="875013"/>
            <a:ext cx="3596852" cy="32081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089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dissolve">
                                      <p:cBhvr>
                                        <p:cTn id="13" dur="500"/>
                                        <p:tgtEl>
                                          <p:spTgt spid="5">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537900" y="1927510"/>
            <a:ext cx="6292645" cy="3177890"/>
          </a:xfrm>
        </p:spPr>
        <p:txBody>
          <a:bodyPr>
            <a:normAutofit/>
          </a:bodyPr>
          <a:lstStyle/>
          <a:p>
            <a:pPr lvl="1"/>
            <a:r>
              <a:rPr lang="nb-NO" sz="2000" i="1" dirty="0">
                <a:cs typeface="Calibri"/>
              </a:rPr>
              <a:t>To motsatt orienterte spiraler (</a:t>
            </a:r>
            <a:r>
              <a:rPr lang="nb-NO" sz="2000" b="1" i="1" dirty="0">
                <a:cs typeface="Calibri"/>
              </a:rPr>
              <a:t>«vindeltrapp»</a:t>
            </a:r>
            <a:r>
              <a:rPr lang="nb-NO" sz="2000" i="1" dirty="0">
                <a:cs typeface="Calibri"/>
              </a:rPr>
              <a:t>) av </a:t>
            </a:r>
            <a:r>
              <a:rPr lang="nb-NO" sz="2000" b="1" i="1" dirty="0">
                <a:solidFill>
                  <a:srgbClr val="FF0000"/>
                </a:solidFill>
                <a:cs typeface="Calibri"/>
              </a:rPr>
              <a:t>baser</a:t>
            </a:r>
            <a:r>
              <a:rPr lang="nb-NO" sz="2000" i="1" dirty="0">
                <a:cs typeface="Calibri"/>
              </a:rPr>
              <a:t>, ribose og fosfat.</a:t>
            </a:r>
          </a:p>
          <a:p>
            <a:pPr lvl="1"/>
            <a:r>
              <a:rPr lang="nb-NO" sz="2000" i="1" dirty="0">
                <a:cs typeface="Calibri"/>
              </a:rPr>
              <a:t>Basene (</a:t>
            </a:r>
            <a:r>
              <a:rPr lang="nb-NO" sz="2000" b="1" i="1" dirty="0">
                <a:solidFill>
                  <a:srgbClr val="FF0000"/>
                </a:solidFill>
                <a:cs typeface="Calibri"/>
              </a:rPr>
              <a:t>A, C, G, T</a:t>
            </a:r>
            <a:r>
              <a:rPr lang="nb-NO" sz="2000" i="1" dirty="0">
                <a:cs typeface="Calibri"/>
              </a:rPr>
              <a:t>) holder spiralene sammen </a:t>
            </a:r>
          </a:p>
          <a:p>
            <a:pPr lvl="1"/>
            <a:r>
              <a:rPr lang="nb-NO" sz="2000" i="1" dirty="0">
                <a:cs typeface="Calibri"/>
              </a:rPr>
              <a:t>Rekkefølgen av </a:t>
            </a:r>
            <a:r>
              <a:rPr lang="nb-NO" sz="2000" b="1" i="1" dirty="0">
                <a:solidFill>
                  <a:srgbClr val="FF0000"/>
                </a:solidFill>
                <a:cs typeface="Calibri"/>
              </a:rPr>
              <a:t>basene</a:t>
            </a:r>
            <a:r>
              <a:rPr lang="nb-NO" sz="2000" i="1" dirty="0">
                <a:cs typeface="Calibri"/>
              </a:rPr>
              <a:t> er «kokeboken» til proteiner</a:t>
            </a:r>
          </a:p>
          <a:p>
            <a:pPr lvl="1"/>
            <a:r>
              <a:rPr lang="nb-NO" sz="2000" i="1" dirty="0"/>
              <a:t>Endring av baserekkefølgen (</a:t>
            </a:r>
            <a:r>
              <a:rPr lang="nb-NO" sz="2000" b="1" i="1" dirty="0"/>
              <a:t>=mutasjon</a:t>
            </a:r>
            <a:r>
              <a:rPr lang="nb-NO" sz="2000" i="1" dirty="0"/>
              <a:t>) kan endre proteinets egenskaper.</a:t>
            </a:r>
          </a:p>
          <a:p>
            <a:pPr lvl="1"/>
            <a:endParaRPr lang="nb-NO" sz="2000" b="1" i="1" dirty="0">
              <a:solidFill>
                <a:srgbClr val="FF0000"/>
              </a:solidFill>
            </a:endParaRPr>
          </a:p>
          <a:p>
            <a:pPr marL="457200" lvl="1" indent="0">
              <a:buNone/>
            </a:pPr>
            <a:r>
              <a:rPr lang="nb-NO" sz="2000" b="1" i="1" dirty="0">
                <a:solidFill>
                  <a:srgbClr val="FF0000"/>
                </a:solidFill>
              </a:rPr>
              <a:t>Og sitter en slik mutasjon i LDL-reseptorgenet kan den gi FH og høyt kolesterol!</a:t>
            </a:r>
          </a:p>
          <a:p>
            <a:pPr lvl="1"/>
            <a:endParaRPr lang="nb-NO" sz="2000" i="1" dirty="0"/>
          </a:p>
        </p:txBody>
      </p:sp>
      <p:grpSp>
        <p:nvGrpSpPr>
          <p:cNvPr id="7" name="Gruppe 6"/>
          <p:cNvGrpSpPr/>
          <p:nvPr/>
        </p:nvGrpSpPr>
        <p:grpSpPr>
          <a:xfrm>
            <a:off x="6555564" y="596916"/>
            <a:ext cx="5315572" cy="5037147"/>
            <a:chOff x="3806014" y="1200165"/>
            <a:chExt cx="5315572" cy="5037147"/>
          </a:xfrm>
        </p:grpSpPr>
        <p:pic>
          <p:nvPicPr>
            <p:cNvPr id="5" name="Bilde 4"/>
            <p:cNvPicPr>
              <a:picLocks noChangeAspect="1"/>
            </p:cNvPicPr>
            <p:nvPr/>
          </p:nvPicPr>
          <p:blipFill>
            <a:blip r:embed="rId3"/>
            <a:stretch>
              <a:fillRect/>
            </a:stretch>
          </p:blipFill>
          <p:spPr>
            <a:xfrm>
              <a:off x="4589145" y="1268760"/>
              <a:ext cx="4402833" cy="4968552"/>
            </a:xfrm>
            <a:prstGeom prst="rect">
              <a:avLst/>
            </a:prstGeom>
          </p:spPr>
        </p:pic>
        <p:sp>
          <p:nvSpPr>
            <p:cNvPr id="4" name="TekstSylinder 3"/>
            <p:cNvSpPr txBox="1"/>
            <p:nvPr/>
          </p:nvSpPr>
          <p:spPr>
            <a:xfrm>
              <a:off x="5552813" y="1200165"/>
              <a:ext cx="694421" cy="276999"/>
            </a:xfrm>
            <a:prstGeom prst="rect">
              <a:avLst/>
            </a:prstGeom>
            <a:solidFill>
              <a:schemeClr val="bg1"/>
            </a:solidFill>
          </p:spPr>
          <p:txBody>
            <a:bodyPr wrap="none" rtlCol="0">
              <a:spAutoFit/>
            </a:bodyPr>
            <a:lstStyle/>
            <a:p>
              <a:r>
                <a:rPr lang="nb-NO" sz="1200" b="1" dirty="0"/>
                <a:t>basepar</a:t>
              </a:r>
            </a:p>
          </p:txBody>
        </p:sp>
        <p:sp>
          <p:nvSpPr>
            <p:cNvPr id="8" name="TekstSylinder 7"/>
            <p:cNvSpPr txBox="1"/>
            <p:nvPr/>
          </p:nvSpPr>
          <p:spPr>
            <a:xfrm>
              <a:off x="7330535" y="1299240"/>
              <a:ext cx="694421" cy="276999"/>
            </a:xfrm>
            <a:prstGeom prst="rect">
              <a:avLst/>
            </a:prstGeom>
            <a:solidFill>
              <a:schemeClr val="bg1"/>
            </a:solidFill>
          </p:spPr>
          <p:txBody>
            <a:bodyPr wrap="none" rtlCol="0">
              <a:spAutoFit/>
            </a:bodyPr>
            <a:lstStyle/>
            <a:p>
              <a:r>
                <a:rPr lang="nb-NO" sz="1200" b="1" dirty="0"/>
                <a:t>basepar</a:t>
              </a:r>
            </a:p>
          </p:txBody>
        </p:sp>
        <p:sp>
          <p:nvSpPr>
            <p:cNvPr id="9" name="TekstSylinder 8"/>
            <p:cNvSpPr txBox="1">
              <a:spLocks noChangeAspect="1"/>
            </p:cNvSpPr>
            <p:nvPr/>
          </p:nvSpPr>
          <p:spPr>
            <a:xfrm>
              <a:off x="5897329" y="3579688"/>
              <a:ext cx="690895" cy="184666"/>
            </a:xfrm>
            <a:prstGeom prst="rect">
              <a:avLst/>
            </a:prstGeom>
            <a:solidFill>
              <a:schemeClr val="bg1"/>
            </a:solidFill>
          </p:spPr>
          <p:txBody>
            <a:bodyPr wrap="none" lIns="0" tIns="0" rIns="0" bIns="0" rtlCol="0">
              <a:spAutoFit/>
            </a:bodyPr>
            <a:lstStyle/>
            <a:p>
              <a:r>
                <a:rPr lang="nb-NO" sz="1200" b="1" dirty="0"/>
                <a:t>nukleotide</a:t>
              </a:r>
            </a:p>
          </p:txBody>
        </p:sp>
        <p:sp>
          <p:nvSpPr>
            <p:cNvPr id="10" name="TekstSylinder 9"/>
            <p:cNvSpPr txBox="1">
              <a:spLocks noChangeAspect="1"/>
            </p:cNvSpPr>
            <p:nvPr/>
          </p:nvSpPr>
          <p:spPr>
            <a:xfrm>
              <a:off x="3806014" y="4293095"/>
              <a:ext cx="1872775" cy="184666"/>
            </a:xfrm>
            <a:prstGeom prst="rect">
              <a:avLst/>
            </a:prstGeom>
            <a:solidFill>
              <a:schemeClr val="bg1"/>
            </a:solidFill>
          </p:spPr>
          <p:txBody>
            <a:bodyPr wrap="square" lIns="0" tIns="0" rIns="0" bIns="0" rtlCol="0">
              <a:spAutoFit/>
            </a:bodyPr>
            <a:lstStyle/>
            <a:p>
              <a:pPr algn="ctr"/>
              <a:r>
                <a:rPr lang="nb-NO" sz="1200" b="1" dirty="0"/>
                <a:t>sukker-fosfat </a:t>
              </a:r>
              <a:r>
                <a:rPr lang="nb-NO" sz="1200" b="1" dirty="0" err="1"/>
                <a:t>bakbinding</a:t>
              </a:r>
              <a:endParaRPr lang="nb-NO" sz="1200" b="1" dirty="0"/>
            </a:p>
          </p:txBody>
        </p:sp>
        <p:sp>
          <p:nvSpPr>
            <p:cNvPr id="11" name="Rektangel 10"/>
            <p:cNvSpPr/>
            <p:nvPr/>
          </p:nvSpPr>
          <p:spPr>
            <a:xfrm>
              <a:off x="4355976" y="4444732"/>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7316959" y="4344000"/>
              <a:ext cx="672226" cy="338554"/>
            </a:xfrm>
            <a:prstGeom prst="rect">
              <a:avLst/>
            </a:prstGeom>
            <a:solidFill>
              <a:srgbClr val="CCECFF"/>
            </a:solidFill>
          </p:spPr>
          <p:txBody>
            <a:bodyPr wrap="none" lIns="36000" tIns="0" rIns="36000" bIns="0" rtlCol="0">
              <a:spAutoFit/>
            </a:bodyPr>
            <a:lstStyle/>
            <a:p>
              <a:pPr algn="ctr"/>
              <a:r>
                <a:rPr lang="nb-NO" sz="1100" b="1" dirty="0"/>
                <a:t>hydrogen-</a:t>
              </a:r>
            </a:p>
            <a:p>
              <a:pPr algn="ctr"/>
              <a:r>
                <a:rPr lang="nb-NO" sz="1100" b="1" dirty="0"/>
                <a:t>bindinger</a:t>
              </a:r>
            </a:p>
          </p:txBody>
        </p:sp>
        <p:grpSp>
          <p:nvGrpSpPr>
            <p:cNvPr id="2" name="Gruppe 1"/>
            <p:cNvGrpSpPr/>
            <p:nvPr/>
          </p:nvGrpSpPr>
          <p:grpSpPr>
            <a:xfrm>
              <a:off x="6444208" y="5334893"/>
              <a:ext cx="2677378" cy="648000"/>
              <a:chOff x="6444208" y="5334893"/>
              <a:chExt cx="2677378" cy="648000"/>
            </a:xfrm>
          </p:grpSpPr>
          <p:sp>
            <p:nvSpPr>
              <p:cNvPr id="13" name="TekstSylinder 12"/>
              <p:cNvSpPr txBox="1"/>
              <p:nvPr/>
            </p:nvSpPr>
            <p:spPr>
              <a:xfrm>
                <a:off x="6748224" y="5373216"/>
                <a:ext cx="712520" cy="261610"/>
              </a:xfrm>
              <a:prstGeom prst="rect">
                <a:avLst/>
              </a:prstGeom>
              <a:solidFill>
                <a:schemeClr val="bg1"/>
              </a:solidFill>
            </p:spPr>
            <p:txBody>
              <a:bodyPr wrap="square" rtlCol="0">
                <a:spAutoFit/>
              </a:bodyPr>
              <a:lstStyle/>
              <a:p>
                <a:r>
                  <a:rPr lang="nb-NO" sz="1100" b="1" dirty="0"/>
                  <a:t>fosfat</a:t>
                </a:r>
              </a:p>
            </p:txBody>
          </p:sp>
          <p:sp>
            <p:nvSpPr>
              <p:cNvPr id="14" name="TekstSylinder 13"/>
              <p:cNvSpPr txBox="1"/>
              <p:nvPr/>
            </p:nvSpPr>
            <p:spPr>
              <a:xfrm>
                <a:off x="6769070" y="5661630"/>
                <a:ext cx="614204" cy="261610"/>
              </a:xfrm>
              <a:prstGeom prst="rect">
                <a:avLst/>
              </a:prstGeom>
              <a:solidFill>
                <a:schemeClr val="bg1"/>
              </a:solidFill>
            </p:spPr>
            <p:txBody>
              <a:bodyPr wrap="square" rtlCol="0">
                <a:spAutoFit/>
              </a:bodyPr>
              <a:lstStyle/>
              <a:p>
                <a:r>
                  <a:rPr lang="nb-NO" sz="1100" b="1" dirty="0"/>
                  <a:t>sukker</a:t>
                </a:r>
              </a:p>
            </p:txBody>
          </p:sp>
          <p:sp>
            <p:nvSpPr>
              <p:cNvPr id="15" name="TekstSylinder 14"/>
              <p:cNvSpPr txBox="1"/>
              <p:nvPr/>
            </p:nvSpPr>
            <p:spPr>
              <a:xfrm>
                <a:off x="8227010" y="5350133"/>
                <a:ext cx="894576" cy="616886"/>
              </a:xfrm>
              <a:prstGeom prst="rect">
                <a:avLst/>
              </a:prstGeom>
              <a:solidFill>
                <a:schemeClr val="bg1"/>
              </a:solidFill>
            </p:spPr>
            <p:txBody>
              <a:bodyPr wrap="square" lIns="36000" tIns="72000" rIns="0" bIns="36000" rtlCol="0">
                <a:spAutoFit/>
              </a:bodyPr>
              <a:lstStyle/>
              <a:p>
                <a:r>
                  <a:rPr lang="nb-NO" sz="1100" b="1" dirty="0"/>
                  <a:t>nitrogen innholdende baser</a:t>
                </a:r>
              </a:p>
            </p:txBody>
          </p:sp>
          <p:sp>
            <p:nvSpPr>
              <p:cNvPr id="16" name="Rektangel 15"/>
              <p:cNvSpPr/>
              <p:nvPr/>
            </p:nvSpPr>
            <p:spPr>
              <a:xfrm>
                <a:off x="6444208" y="5334893"/>
                <a:ext cx="2592288"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gn="ctr"/>
                <a:endParaRPr lang="nb-NO"/>
              </a:p>
            </p:txBody>
          </p:sp>
        </p:grpSp>
      </p:grpSp>
      <p:sp>
        <p:nvSpPr>
          <p:cNvPr id="19" name="Tittel 2"/>
          <p:cNvSpPr>
            <a:spLocks noGrp="1"/>
          </p:cNvSpPr>
          <p:nvPr>
            <p:ph type="title"/>
          </p:nvPr>
        </p:nvSpPr>
        <p:spPr>
          <a:xfrm>
            <a:off x="767408" y="334165"/>
            <a:ext cx="8496944" cy="1143000"/>
          </a:xfrm>
        </p:spPr>
        <p:txBody>
          <a:bodyPr/>
          <a:lstStyle/>
          <a:p>
            <a:r>
              <a:rPr lang="nb-NO" b="1" dirty="0"/>
              <a:t>DNA – </a:t>
            </a:r>
            <a:r>
              <a:rPr lang="nb-NO" b="1" u="sng" dirty="0" err="1"/>
              <a:t>D</a:t>
            </a:r>
            <a:r>
              <a:rPr lang="nb-NO" b="1" dirty="0" err="1"/>
              <a:t>eoxyribo</a:t>
            </a:r>
            <a:r>
              <a:rPr lang="nb-NO" b="1" u="sng" dirty="0" err="1"/>
              <a:t>N</a:t>
            </a:r>
            <a:r>
              <a:rPr lang="nb-NO" b="1" dirty="0" err="1"/>
              <a:t>ucleic</a:t>
            </a:r>
            <a:r>
              <a:rPr lang="nb-NO" b="1" dirty="0"/>
              <a:t> </a:t>
            </a:r>
            <a:r>
              <a:rPr lang="nb-NO" b="1" u="sng" dirty="0"/>
              <a:t>A</a:t>
            </a:r>
            <a:r>
              <a:rPr lang="nb-NO" b="1" dirty="0"/>
              <a:t>cid</a:t>
            </a:r>
          </a:p>
        </p:txBody>
      </p:sp>
    </p:spTree>
    <p:extLst>
      <p:ext uri="{BB962C8B-B14F-4D97-AF65-F5344CB8AC3E}">
        <p14:creationId xmlns:p14="http://schemas.microsoft.com/office/powerpoint/2010/main" val="1514198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ssolv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B0EA1A09-C81A-96CB-9B44-C21EC2DE0BC5}"/>
              </a:ext>
            </a:extLst>
          </p:cNvPr>
          <p:cNvSpPr>
            <a:spLocks noGrp="1"/>
          </p:cNvSpPr>
          <p:nvPr>
            <p:ph type="title"/>
          </p:nvPr>
        </p:nvSpPr>
        <p:spPr/>
        <p:txBody>
          <a:bodyPr/>
          <a:lstStyle/>
          <a:p>
            <a:r>
              <a:rPr lang="en-US" dirty="0" err="1"/>
              <a:t>Genetisk</a:t>
            </a:r>
            <a:r>
              <a:rPr lang="en-US" dirty="0"/>
              <a:t> testing </a:t>
            </a:r>
            <a:r>
              <a:rPr lang="en-US" dirty="0" err="1"/>
              <a:t>før</a:t>
            </a:r>
            <a:r>
              <a:rPr lang="en-US" dirty="0"/>
              <a:t> og </a:t>
            </a:r>
            <a:r>
              <a:rPr lang="en-US" dirty="0" err="1"/>
              <a:t>nå</a:t>
            </a:r>
            <a:r>
              <a:rPr lang="en-US" dirty="0"/>
              <a:t>…</a:t>
            </a:r>
          </a:p>
        </p:txBody>
      </p:sp>
      <p:sp>
        <p:nvSpPr>
          <p:cNvPr id="8" name="Plassholder for innhold 7">
            <a:extLst>
              <a:ext uri="{FF2B5EF4-FFF2-40B4-BE49-F238E27FC236}">
                <a16:creationId xmlns:a16="http://schemas.microsoft.com/office/drawing/2014/main" id="{24EEDC64-E4F5-6AE0-6431-C0F2742BF19F}"/>
              </a:ext>
            </a:extLst>
          </p:cNvPr>
          <p:cNvSpPr>
            <a:spLocks noGrp="1"/>
          </p:cNvSpPr>
          <p:nvPr>
            <p:ph idx="1"/>
          </p:nvPr>
        </p:nvSpPr>
        <p:spPr/>
        <p:txBody>
          <a:bodyPr/>
          <a:lstStyle/>
          <a:p>
            <a:r>
              <a:rPr lang="en-US" b="1" dirty="0"/>
              <a:t>Sanger </a:t>
            </a:r>
            <a:r>
              <a:rPr lang="en-US" b="1" dirty="0" err="1"/>
              <a:t>sekvensering</a:t>
            </a:r>
            <a:r>
              <a:rPr lang="en-US" b="1" dirty="0"/>
              <a:t>;</a:t>
            </a:r>
          </a:p>
          <a:p>
            <a:pPr lvl="1"/>
            <a:r>
              <a:rPr lang="en-US" dirty="0"/>
              <a:t>Et og et gen </a:t>
            </a:r>
            <a:r>
              <a:rPr lang="en-US" dirty="0" err="1"/>
              <a:t>analyseres</a:t>
            </a:r>
            <a:r>
              <a:rPr lang="en-US" dirty="0"/>
              <a:t>.</a:t>
            </a:r>
          </a:p>
          <a:p>
            <a:r>
              <a:rPr lang="en-US" b="1" dirty="0" err="1"/>
              <a:t>Dypsekvensering</a:t>
            </a:r>
            <a:r>
              <a:rPr lang="en-US" b="1" dirty="0"/>
              <a:t>;</a:t>
            </a:r>
          </a:p>
          <a:p>
            <a:pPr lvl="1"/>
            <a:r>
              <a:rPr lang="en-US" dirty="0"/>
              <a:t>Hele </a:t>
            </a:r>
            <a:r>
              <a:rPr lang="en-US" dirty="0" err="1"/>
              <a:t>arvematerialet</a:t>
            </a:r>
            <a:r>
              <a:rPr lang="en-US" dirty="0"/>
              <a:t> </a:t>
            </a:r>
            <a:r>
              <a:rPr lang="en-US" dirty="0" err="1"/>
              <a:t>analyseres</a:t>
            </a:r>
            <a:r>
              <a:rPr lang="en-US" dirty="0"/>
              <a:t>.</a:t>
            </a:r>
          </a:p>
        </p:txBody>
      </p:sp>
    </p:spTree>
    <p:extLst>
      <p:ext uri="{BB962C8B-B14F-4D97-AF65-F5344CB8AC3E}">
        <p14:creationId xmlns:p14="http://schemas.microsoft.com/office/powerpoint/2010/main" val="3258987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939478" y="197768"/>
            <a:ext cx="8496944" cy="1143000"/>
          </a:xfrm>
        </p:spPr>
        <p:txBody>
          <a:bodyPr/>
          <a:lstStyle/>
          <a:p>
            <a:r>
              <a:rPr lang="nb-NO" b="1" dirty="0"/>
              <a:t>Sanger sekvensering</a:t>
            </a:r>
            <a:r>
              <a:rPr lang="nb-NO" altLang="nb-NO" i="1" dirty="0"/>
              <a:t> </a:t>
            </a:r>
            <a:br>
              <a:rPr lang="nb-NO" altLang="nb-NO" i="1" dirty="0"/>
            </a:br>
            <a:endParaRPr lang="nb-NO" sz="2800" dirty="0"/>
          </a:p>
        </p:txBody>
      </p:sp>
      <p:sp>
        <p:nvSpPr>
          <p:cNvPr id="7" name="TekstSylinder 6"/>
          <p:cNvSpPr txBox="1"/>
          <p:nvPr/>
        </p:nvSpPr>
        <p:spPr>
          <a:xfrm>
            <a:off x="8439637" y="1630256"/>
            <a:ext cx="2104759" cy="584775"/>
          </a:xfrm>
          <a:prstGeom prst="rect">
            <a:avLst/>
          </a:prstGeom>
          <a:solidFill>
            <a:schemeClr val="bg1">
              <a:lumMod val="95000"/>
            </a:schemeClr>
          </a:solidFill>
          <a:ln>
            <a:solidFill>
              <a:schemeClr val="tx1"/>
            </a:solidFill>
          </a:ln>
        </p:spPr>
        <p:txBody>
          <a:bodyPr wrap="square" rtlCol="0">
            <a:spAutoFit/>
          </a:bodyPr>
          <a:lstStyle/>
          <a:p>
            <a:pPr algn="ctr"/>
            <a:r>
              <a:rPr lang="nb-NO" sz="1600" b="1" i="1" dirty="0">
                <a:sym typeface="Symbol"/>
              </a:rPr>
              <a:t> </a:t>
            </a:r>
            <a:r>
              <a:rPr lang="nb-NO" sz="1600" b="1" i="1" dirty="0"/>
              <a:t>20 000 gener,</a:t>
            </a:r>
          </a:p>
          <a:p>
            <a:pPr algn="ctr"/>
            <a:r>
              <a:rPr lang="nb-NO" sz="1600" b="1" i="1" dirty="0"/>
              <a:t>&gt; 230 000 </a:t>
            </a:r>
            <a:r>
              <a:rPr lang="nb-NO" sz="1600" b="1" i="1" dirty="0" err="1"/>
              <a:t>eksoner</a:t>
            </a:r>
            <a:endParaRPr lang="nb-NO" sz="1600" b="1" i="1" dirty="0"/>
          </a:p>
        </p:txBody>
      </p:sp>
      <p:sp>
        <p:nvSpPr>
          <p:cNvPr id="19" name="TekstSylinder 18"/>
          <p:cNvSpPr txBox="1"/>
          <p:nvPr/>
        </p:nvSpPr>
        <p:spPr>
          <a:xfrm>
            <a:off x="8773355" y="2897469"/>
            <a:ext cx="1519966" cy="584775"/>
          </a:xfrm>
          <a:prstGeom prst="rect">
            <a:avLst/>
          </a:prstGeom>
          <a:solidFill>
            <a:schemeClr val="bg1">
              <a:lumMod val="95000"/>
            </a:schemeClr>
          </a:solidFill>
          <a:ln>
            <a:solidFill>
              <a:schemeClr val="tx1"/>
            </a:solidFill>
          </a:ln>
        </p:spPr>
        <p:txBody>
          <a:bodyPr wrap="square" rtlCol="0">
            <a:spAutoFit/>
          </a:bodyPr>
          <a:lstStyle/>
          <a:p>
            <a:pPr algn="ctr"/>
            <a:r>
              <a:rPr lang="nb-NO" sz="1600" b="1" i="1" dirty="0">
                <a:sym typeface="Symbol"/>
              </a:rPr>
              <a:t>Minst «et rør» per </a:t>
            </a:r>
            <a:r>
              <a:rPr lang="nb-NO" sz="1600" b="1" i="1" dirty="0" err="1">
                <a:sym typeface="Symbol"/>
              </a:rPr>
              <a:t>ekson</a:t>
            </a:r>
            <a:endParaRPr lang="nb-NO" sz="1600" b="1" i="1" dirty="0"/>
          </a:p>
        </p:txBody>
      </p:sp>
      <p:grpSp>
        <p:nvGrpSpPr>
          <p:cNvPr id="25" name="Gruppe 24"/>
          <p:cNvGrpSpPr/>
          <p:nvPr/>
        </p:nvGrpSpPr>
        <p:grpSpPr>
          <a:xfrm>
            <a:off x="1627979" y="2635858"/>
            <a:ext cx="6652463" cy="1309942"/>
            <a:chOff x="203711" y="2545740"/>
            <a:chExt cx="6652463" cy="1309942"/>
          </a:xfrm>
        </p:grpSpPr>
        <p:grpSp>
          <p:nvGrpSpPr>
            <p:cNvPr id="10" name="Gruppe 9"/>
            <p:cNvGrpSpPr/>
            <p:nvPr/>
          </p:nvGrpSpPr>
          <p:grpSpPr>
            <a:xfrm>
              <a:off x="2238862" y="2708920"/>
              <a:ext cx="4430799" cy="432048"/>
              <a:chOff x="2563515" y="1696440"/>
              <a:chExt cx="4430799" cy="650181"/>
            </a:xfrm>
          </p:grpSpPr>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2563515"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3643635" y="1701203"/>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5083795" y="1696440"/>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5947891"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6631248"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5" descr="https://www.nejm.org/na101/home/literatum/publisher/mms/journals/content/nejm/2018/nejm_2018.379.issue-14/nejmra1711801/20181209/images/img_xlarge/nejmra1711801_f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7" t="18465" r="30945" b="74623"/>
            <a:stretch/>
          </p:blipFill>
          <p:spPr bwMode="auto">
            <a:xfrm>
              <a:off x="1631950" y="3145018"/>
              <a:ext cx="5156395" cy="551918"/>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20" name="3730.pdf"/>
            <p:cNvPicPr>
              <a:picLocks noChangeAspect="1"/>
            </p:cNvPicPr>
            <p:nvPr/>
          </p:nvPicPr>
          <p:blipFill>
            <a:blip r:embed="rId5"/>
            <a:stretch>
              <a:fillRect/>
            </a:stretch>
          </p:blipFill>
          <p:spPr>
            <a:xfrm>
              <a:off x="511660" y="3072078"/>
              <a:ext cx="844550" cy="783604"/>
            </a:xfrm>
            <a:prstGeom prst="rect">
              <a:avLst/>
            </a:prstGeom>
            <a:ln w="12700">
              <a:miter lim="400000"/>
            </a:ln>
          </p:spPr>
        </p:pic>
        <p:sp>
          <p:nvSpPr>
            <p:cNvPr id="24" name="TekstSylinder 23"/>
            <p:cNvSpPr txBox="1"/>
            <p:nvPr/>
          </p:nvSpPr>
          <p:spPr>
            <a:xfrm>
              <a:off x="203711" y="2545740"/>
              <a:ext cx="1519966" cy="523220"/>
            </a:xfrm>
            <a:prstGeom prst="rect">
              <a:avLst/>
            </a:prstGeom>
            <a:noFill/>
          </p:spPr>
          <p:txBody>
            <a:bodyPr wrap="square" rtlCol="0">
              <a:spAutoFit/>
            </a:bodyPr>
            <a:lstStyle/>
            <a:p>
              <a:pPr algn="ctr"/>
              <a:r>
                <a:rPr lang="nb-NO" sz="1400" b="1" i="1" dirty="0">
                  <a:sym typeface="Symbol"/>
                </a:rPr>
                <a:t>Sanger sekvensering</a:t>
              </a:r>
              <a:endParaRPr lang="nb-NO" sz="1400" b="1" i="1" dirty="0"/>
            </a:p>
          </p:txBody>
        </p:sp>
        <p:sp>
          <p:nvSpPr>
            <p:cNvPr id="12" name="Rektangel 11"/>
            <p:cNvSpPr/>
            <p:nvPr/>
          </p:nvSpPr>
          <p:spPr>
            <a:xfrm>
              <a:off x="323527" y="2564904"/>
              <a:ext cx="6532647" cy="12907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9" name="Gruppe 28"/>
          <p:cNvGrpSpPr/>
          <p:nvPr/>
        </p:nvGrpSpPr>
        <p:grpSpPr>
          <a:xfrm>
            <a:off x="1578547" y="1340768"/>
            <a:ext cx="6648841" cy="1224137"/>
            <a:chOff x="54546" y="1196751"/>
            <a:chExt cx="6648841" cy="1224137"/>
          </a:xfrm>
        </p:grpSpPr>
        <p:pic>
          <p:nvPicPr>
            <p:cNvPr id="1029" name="Picture 5" descr="https://www.nejm.org/na101/home/literatum/publisher/mms/journals/content/nejm/2018/nejm_2018.379.issue-14/nejmra1711801/20181209/images/img_xlarge/nejmra1711801_f1.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8" t="927" r="30945" b="85455"/>
            <a:stretch/>
          </p:blipFill>
          <p:spPr bwMode="auto">
            <a:xfrm>
              <a:off x="1487934" y="1333500"/>
              <a:ext cx="5161636" cy="1087388"/>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27" name="Rektangel 26"/>
            <p:cNvSpPr/>
            <p:nvPr/>
          </p:nvSpPr>
          <p:spPr>
            <a:xfrm>
              <a:off x="170740" y="1196751"/>
              <a:ext cx="6532647"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p:cNvSpPr txBox="1"/>
            <p:nvPr/>
          </p:nvSpPr>
          <p:spPr>
            <a:xfrm>
              <a:off x="54546" y="1486239"/>
              <a:ext cx="1519966" cy="523220"/>
            </a:xfrm>
            <a:prstGeom prst="rect">
              <a:avLst/>
            </a:prstGeom>
            <a:noFill/>
          </p:spPr>
          <p:txBody>
            <a:bodyPr wrap="square" rtlCol="0">
              <a:spAutoFit/>
            </a:bodyPr>
            <a:lstStyle/>
            <a:p>
              <a:pPr algn="ctr"/>
              <a:r>
                <a:rPr lang="nb-NO" sz="1400" b="1" i="1" dirty="0">
                  <a:sym typeface="Symbol"/>
                </a:rPr>
                <a:t>Et gens</a:t>
              </a:r>
            </a:p>
            <a:p>
              <a:pPr algn="ctr"/>
              <a:r>
                <a:rPr lang="nb-NO" sz="1400" b="1" i="1" dirty="0">
                  <a:sym typeface="Symbol"/>
                </a:rPr>
                <a:t>oppbygning</a:t>
              </a:r>
              <a:endParaRPr lang="nb-NO" sz="1400" b="1" i="1" dirty="0"/>
            </a:p>
          </p:txBody>
        </p:sp>
      </p:grpSp>
      <p:pic>
        <p:nvPicPr>
          <p:cNvPr id="30" name="Picture 5"/>
          <p:cNvPicPr>
            <a:picLocks noChangeAspect="1" noChangeArrowheads="1"/>
          </p:cNvPicPr>
          <p:nvPr/>
        </p:nvPicPr>
        <p:blipFill>
          <a:blip r:embed="rId7">
            <a:extLst>
              <a:ext uri="{28A0092B-C50C-407E-A947-70E740481C1C}">
                <a14:useLocalDpi xmlns:a14="http://schemas.microsoft.com/office/drawing/2010/main" val="0"/>
              </a:ext>
            </a:extLst>
          </a:blip>
          <a:srcRect l="30365" t="20799" r="45476" b="48450"/>
          <a:stretch>
            <a:fillRect/>
          </a:stretch>
        </p:blipFill>
        <p:spPr bwMode="auto">
          <a:xfrm>
            <a:off x="4080632" y="4076701"/>
            <a:ext cx="2648391" cy="210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28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721364" y="197768"/>
            <a:ext cx="8496944" cy="1143000"/>
          </a:xfrm>
        </p:spPr>
        <p:txBody>
          <a:bodyPr/>
          <a:lstStyle/>
          <a:p>
            <a:r>
              <a:rPr lang="nb-NO" b="1" dirty="0"/>
              <a:t>Dypsekvensering</a:t>
            </a:r>
          </a:p>
        </p:txBody>
      </p:sp>
      <p:sp>
        <p:nvSpPr>
          <p:cNvPr id="23" name="TekstSylinder 22"/>
          <p:cNvSpPr txBox="1"/>
          <p:nvPr/>
        </p:nvSpPr>
        <p:spPr>
          <a:xfrm>
            <a:off x="8364166" y="4149080"/>
            <a:ext cx="2254621" cy="1261884"/>
          </a:xfrm>
          <a:prstGeom prst="rect">
            <a:avLst/>
          </a:prstGeom>
          <a:solidFill>
            <a:schemeClr val="bg1">
              <a:lumMod val="95000"/>
            </a:schemeClr>
          </a:solidFill>
          <a:ln w="6350">
            <a:solidFill>
              <a:schemeClr val="tx1"/>
            </a:solidFill>
          </a:ln>
        </p:spPr>
        <p:txBody>
          <a:bodyPr wrap="square" rtlCol="0">
            <a:spAutoFit/>
          </a:bodyPr>
          <a:lstStyle/>
          <a:p>
            <a:pPr algn="ctr"/>
            <a:r>
              <a:rPr lang="nb-NO" sz="1600" b="1" i="1" dirty="0">
                <a:sym typeface="Symbol"/>
              </a:rPr>
              <a:t>«Et rør» per </a:t>
            </a:r>
            <a:r>
              <a:rPr lang="nb-NO" sz="1600" b="1" i="1" dirty="0" err="1">
                <a:sym typeface="Symbol"/>
              </a:rPr>
              <a:t>genom</a:t>
            </a:r>
            <a:endParaRPr lang="nb-NO" sz="1600" i="1" dirty="0">
              <a:sym typeface="Symbol"/>
            </a:endParaRPr>
          </a:p>
          <a:p>
            <a:pPr algn="ctr"/>
            <a:r>
              <a:rPr lang="nb-NO" sz="1050" b="1" i="1" dirty="0">
                <a:sym typeface="Symbol"/>
              </a:rPr>
              <a:t>---------</a:t>
            </a:r>
          </a:p>
          <a:p>
            <a:pPr algn="ctr"/>
            <a:r>
              <a:rPr lang="nb-NO" sz="1600" i="1" dirty="0">
                <a:sym typeface="Symbol"/>
              </a:rPr>
              <a:t>Et «puslespill» av </a:t>
            </a:r>
          </a:p>
          <a:p>
            <a:pPr algn="ctr"/>
            <a:r>
              <a:rPr lang="nb-NO" sz="1600" b="1" i="1" dirty="0">
                <a:sym typeface="Symbol"/>
              </a:rPr>
              <a:t>400-450</a:t>
            </a:r>
            <a:r>
              <a:rPr lang="nb-NO" sz="1600" i="1" dirty="0">
                <a:sym typeface="Symbol"/>
              </a:rPr>
              <a:t> </a:t>
            </a:r>
            <a:r>
              <a:rPr lang="nb-NO" sz="1600" b="1" i="1" dirty="0">
                <a:sym typeface="Symbol"/>
              </a:rPr>
              <a:t>millioner</a:t>
            </a:r>
            <a:r>
              <a:rPr lang="nb-NO" sz="1600" i="1" dirty="0">
                <a:sym typeface="Symbol"/>
              </a:rPr>
              <a:t> DNA biter skal settes sammen</a:t>
            </a:r>
            <a:endParaRPr lang="nb-NO" sz="1600" i="1" dirty="0"/>
          </a:p>
        </p:txBody>
      </p:sp>
      <p:sp>
        <p:nvSpPr>
          <p:cNvPr id="2" name="TekstSylinder 1"/>
          <p:cNvSpPr txBox="1"/>
          <p:nvPr/>
        </p:nvSpPr>
        <p:spPr>
          <a:xfrm>
            <a:off x="1487489" y="4057908"/>
            <a:ext cx="1715245" cy="523220"/>
          </a:xfrm>
          <a:prstGeom prst="rect">
            <a:avLst/>
          </a:prstGeom>
          <a:noFill/>
        </p:spPr>
        <p:txBody>
          <a:bodyPr wrap="square" rtlCol="0">
            <a:spAutoFit/>
          </a:bodyPr>
          <a:lstStyle/>
          <a:p>
            <a:pPr algn="ctr"/>
            <a:r>
              <a:rPr lang="nb-NO" sz="1400" b="1" i="1" dirty="0" err="1"/>
              <a:t>Helgenom</a:t>
            </a:r>
            <a:endParaRPr lang="nb-NO" sz="1400" b="1" i="1" dirty="0"/>
          </a:p>
          <a:p>
            <a:pPr algn="ctr"/>
            <a:r>
              <a:rPr lang="nb-NO" sz="1400" b="1" i="1" dirty="0"/>
              <a:t>sekvensering</a:t>
            </a:r>
            <a:endParaRPr lang="nb-NO" sz="1400" i="1" dirty="0"/>
          </a:p>
        </p:txBody>
      </p:sp>
      <p:grpSp>
        <p:nvGrpSpPr>
          <p:cNvPr id="17" name="Gruppe 16"/>
          <p:cNvGrpSpPr/>
          <p:nvPr/>
        </p:nvGrpSpPr>
        <p:grpSpPr>
          <a:xfrm>
            <a:off x="1703513" y="4005065"/>
            <a:ext cx="6532647" cy="1800199"/>
            <a:chOff x="323528" y="4005064"/>
            <a:chExt cx="6532647" cy="1800199"/>
          </a:xfrm>
        </p:grpSpPr>
        <p:pic>
          <p:nvPicPr>
            <p:cNvPr id="21"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26" r="31573"/>
            <a:stretch/>
          </p:blipFill>
          <p:spPr bwMode="auto">
            <a:xfrm>
              <a:off x="3635896" y="4054698"/>
              <a:ext cx="363066" cy="45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https://www.nejm.org/na101/home/literatum/publisher/mms/journals/content/nejm/2018/nejm_2018.379.issue-14/nejmra1711801/20181209/images/img_xlarge/nejmra1711801_f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1" t="81579" r="30945" b="3990"/>
            <a:stretch/>
          </p:blipFill>
          <p:spPr bwMode="auto">
            <a:xfrm>
              <a:off x="1631950" y="4508937"/>
              <a:ext cx="5155367" cy="115231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8" name="hiseq_2000.jpg"/>
            <p:cNvPicPr>
              <a:picLocks noChangeAspect="1"/>
            </p:cNvPicPr>
            <p:nvPr/>
          </p:nvPicPr>
          <p:blipFill>
            <a:blip r:embed="rId5"/>
            <a:srcRect l="5333" t="6701" r="6000" b="23850"/>
            <a:stretch>
              <a:fillRect/>
            </a:stretch>
          </p:blipFill>
          <p:spPr>
            <a:xfrm>
              <a:off x="378405" y="4744308"/>
              <a:ext cx="1041629" cy="892825"/>
            </a:xfrm>
            <a:prstGeom prst="rect">
              <a:avLst/>
            </a:prstGeom>
            <a:ln w="12700">
              <a:miter lim="400000"/>
            </a:ln>
          </p:spPr>
        </p:pic>
        <p:sp>
          <p:nvSpPr>
            <p:cNvPr id="26" name="Rektangel 25"/>
            <p:cNvSpPr/>
            <p:nvPr/>
          </p:nvSpPr>
          <p:spPr>
            <a:xfrm>
              <a:off x="323528" y="4005064"/>
              <a:ext cx="6532647" cy="1800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0" name="TekstSylinder 29">
            <a:extLst>
              <a:ext uri="{FF2B5EF4-FFF2-40B4-BE49-F238E27FC236}">
                <a16:creationId xmlns:a16="http://schemas.microsoft.com/office/drawing/2014/main" id="{ED90ED6A-3BBB-4C67-A543-71839CE18396}"/>
              </a:ext>
            </a:extLst>
          </p:cNvPr>
          <p:cNvSpPr txBox="1"/>
          <p:nvPr/>
        </p:nvSpPr>
        <p:spPr>
          <a:xfrm>
            <a:off x="8439637" y="1630256"/>
            <a:ext cx="2104759" cy="584775"/>
          </a:xfrm>
          <a:prstGeom prst="rect">
            <a:avLst/>
          </a:prstGeom>
          <a:solidFill>
            <a:schemeClr val="bg1">
              <a:lumMod val="95000"/>
            </a:schemeClr>
          </a:solidFill>
          <a:ln>
            <a:solidFill>
              <a:schemeClr val="tx1"/>
            </a:solidFill>
          </a:ln>
        </p:spPr>
        <p:txBody>
          <a:bodyPr wrap="square" rtlCol="0">
            <a:spAutoFit/>
          </a:bodyPr>
          <a:lstStyle/>
          <a:p>
            <a:pPr algn="ctr"/>
            <a:r>
              <a:rPr lang="nb-NO" sz="1600" b="1" i="1" dirty="0">
                <a:sym typeface="Symbol"/>
              </a:rPr>
              <a:t> </a:t>
            </a:r>
            <a:r>
              <a:rPr lang="nb-NO" sz="1600" b="1" i="1" dirty="0"/>
              <a:t>20 000 gener,</a:t>
            </a:r>
          </a:p>
          <a:p>
            <a:pPr algn="ctr"/>
            <a:r>
              <a:rPr lang="nb-NO" sz="1600" b="1" i="1" dirty="0"/>
              <a:t>&gt; 230 000 </a:t>
            </a:r>
            <a:r>
              <a:rPr lang="nb-NO" sz="1600" b="1" i="1" dirty="0" err="1"/>
              <a:t>eksoner</a:t>
            </a:r>
            <a:endParaRPr lang="nb-NO" sz="1600" b="1" i="1" dirty="0"/>
          </a:p>
        </p:txBody>
      </p:sp>
      <p:sp>
        <p:nvSpPr>
          <p:cNvPr id="31" name="TekstSylinder 30">
            <a:extLst>
              <a:ext uri="{FF2B5EF4-FFF2-40B4-BE49-F238E27FC236}">
                <a16:creationId xmlns:a16="http://schemas.microsoft.com/office/drawing/2014/main" id="{3B2EDB97-5124-4613-8986-738B0BEEEFE4}"/>
              </a:ext>
            </a:extLst>
          </p:cNvPr>
          <p:cNvSpPr txBox="1"/>
          <p:nvPr/>
        </p:nvSpPr>
        <p:spPr>
          <a:xfrm>
            <a:off x="8773355" y="2897469"/>
            <a:ext cx="1519966" cy="584775"/>
          </a:xfrm>
          <a:prstGeom prst="rect">
            <a:avLst/>
          </a:prstGeom>
          <a:solidFill>
            <a:schemeClr val="bg1">
              <a:lumMod val="95000"/>
            </a:schemeClr>
          </a:solidFill>
          <a:ln>
            <a:solidFill>
              <a:schemeClr val="tx1"/>
            </a:solidFill>
          </a:ln>
        </p:spPr>
        <p:txBody>
          <a:bodyPr wrap="square" rtlCol="0">
            <a:spAutoFit/>
          </a:bodyPr>
          <a:lstStyle/>
          <a:p>
            <a:pPr algn="ctr"/>
            <a:r>
              <a:rPr lang="nb-NO" sz="1600" b="1" i="1" dirty="0">
                <a:sym typeface="Symbol"/>
              </a:rPr>
              <a:t>Minst «et rør» per </a:t>
            </a:r>
            <a:r>
              <a:rPr lang="nb-NO" sz="1600" b="1" i="1" dirty="0" err="1">
                <a:sym typeface="Symbol"/>
              </a:rPr>
              <a:t>ekson</a:t>
            </a:r>
            <a:endParaRPr lang="nb-NO" sz="1600" b="1" i="1" dirty="0"/>
          </a:p>
        </p:txBody>
      </p:sp>
      <p:grpSp>
        <p:nvGrpSpPr>
          <p:cNvPr id="32" name="Gruppe 31">
            <a:extLst>
              <a:ext uri="{FF2B5EF4-FFF2-40B4-BE49-F238E27FC236}">
                <a16:creationId xmlns:a16="http://schemas.microsoft.com/office/drawing/2014/main" id="{112CBAF5-1364-4F4A-ABBF-C941BB150C53}"/>
              </a:ext>
            </a:extLst>
          </p:cNvPr>
          <p:cNvGrpSpPr/>
          <p:nvPr/>
        </p:nvGrpSpPr>
        <p:grpSpPr>
          <a:xfrm>
            <a:off x="1627979" y="2635858"/>
            <a:ext cx="6652463" cy="1309942"/>
            <a:chOff x="203711" y="2545740"/>
            <a:chExt cx="6652463" cy="1309942"/>
          </a:xfrm>
        </p:grpSpPr>
        <p:grpSp>
          <p:nvGrpSpPr>
            <p:cNvPr id="33" name="Gruppe 32">
              <a:extLst>
                <a:ext uri="{FF2B5EF4-FFF2-40B4-BE49-F238E27FC236}">
                  <a16:creationId xmlns:a16="http://schemas.microsoft.com/office/drawing/2014/main" id="{55C987DA-1DF9-4920-98D9-6BD00AD1E82E}"/>
                </a:ext>
              </a:extLst>
            </p:cNvPr>
            <p:cNvGrpSpPr/>
            <p:nvPr/>
          </p:nvGrpSpPr>
          <p:grpSpPr>
            <a:xfrm>
              <a:off x="2238862" y="2708920"/>
              <a:ext cx="4430799" cy="432048"/>
              <a:chOff x="2563515" y="1696440"/>
              <a:chExt cx="4430799" cy="650181"/>
            </a:xfrm>
          </p:grpSpPr>
          <p:pic>
            <p:nvPicPr>
              <p:cNvPr id="38" name="Picture 8">
                <a:extLst>
                  <a:ext uri="{FF2B5EF4-FFF2-40B4-BE49-F238E27FC236}">
                    <a16:creationId xmlns:a16="http://schemas.microsoft.com/office/drawing/2014/main" id="{16B2E44C-5323-41FF-ADC3-8F32BFE692A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26" r="31573"/>
              <a:stretch/>
            </p:blipFill>
            <p:spPr bwMode="auto">
              <a:xfrm>
                <a:off x="2563515"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a:extLst>
                  <a:ext uri="{FF2B5EF4-FFF2-40B4-BE49-F238E27FC236}">
                    <a16:creationId xmlns:a16="http://schemas.microsoft.com/office/drawing/2014/main" id="{596A5974-9BEA-47EC-BC45-712D0DED1D1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26" r="31573"/>
              <a:stretch/>
            </p:blipFill>
            <p:spPr bwMode="auto">
              <a:xfrm>
                <a:off x="3643635" y="1701203"/>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8">
                <a:extLst>
                  <a:ext uri="{FF2B5EF4-FFF2-40B4-BE49-F238E27FC236}">
                    <a16:creationId xmlns:a16="http://schemas.microsoft.com/office/drawing/2014/main" id="{43CF1CE6-E1CC-4543-9E43-E28A2DCE73B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26" r="31573"/>
              <a:stretch/>
            </p:blipFill>
            <p:spPr bwMode="auto">
              <a:xfrm>
                <a:off x="5083795" y="1696440"/>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a:extLst>
                  <a:ext uri="{FF2B5EF4-FFF2-40B4-BE49-F238E27FC236}">
                    <a16:creationId xmlns:a16="http://schemas.microsoft.com/office/drawing/2014/main" id="{BC3B939F-9AF4-4E29-854A-7621C40254D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26" r="31573"/>
              <a:stretch/>
            </p:blipFill>
            <p:spPr bwMode="auto">
              <a:xfrm>
                <a:off x="5947891"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8">
                <a:extLst>
                  <a:ext uri="{FF2B5EF4-FFF2-40B4-BE49-F238E27FC236}">
                    <a16:creationId xmlns:a16="http://schemas.microsoft.com/office/drawing/2014/main" id="{F1199A29-44D6-4F95-A481-28CAD17704D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26" r="31573"/>
              <a:stretch/>
            </p:blipFill>
            <p:spPr bwMode="auto">
              <a:xfrm>
                <a:off x="6631248" y="1700808"/>
                <a:ext cx="363066"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4" name="Picture 5" descr="https://www.nejm.org/na101/home/literatum/publisher/mms/journals/content/nejm/2018/nejm_2018.379.issue-14/nejmra1711801/20181209/images/img_xlarge/nejmra1711801_f1.jpeg">
              <a:extLst>
                <a:ext uri="{FF2B5EF4-FFF2-40B4-BE49-F238E27FC236}">
                  <a16:creationId xmlns:a16="http://schemas.microsoft.com/office/drawing/2014/main" id="{27F69D94-5D22-4ABA-A44B-21AAFA4F34B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7" t="18465" r="30945" b="74623"/>
            <a:stretch/>
          </p:blipFill>
          <p:spPr bwMode="auto">
            <a:xfrm>
              <a:off x="1631950" y="3145018"/>
              <a:ext cx="5156395" cy="551918"/>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35" name="3730.pdf">
              <a:extLst>
                <a:ext uri="{FF2B5EF4-FFF2-40B4-BE49-F238E27FC236}">
                  <a16:creationId xmlns:a16="http://schemas.microsoft.com/office/drawing/2014/main" id="{A353CAC1-96DB-4D14-8B27-C50AD4A9704A}"/>
                </a:ext>
              </a:extLst>
            </p:cNvPr>
            <p:cNvPicPr>
              <a:picLocks noChangeAspect="1"/>
            </p:cNvPicPr>
            <p:nvPr/>
          </p:nvPicPr>
          <p:blipFill>
            <a:blip r:embed="rId8"/>
            <a:stretch>
              <a:fillRect/>
            </a:stretch>
          </p:blipFill>
          <p:spPr>
            <a:xfrm>
              <a:off x="511660" y="3072078"/>
              <a:ext cx="844550" cy="783604"/>
            </a:xfrm>
            <a:prstGeom prst="rect">
              <a:avLst/>
            </a:prstGeom>
            <a:ln w="12700">
              <a:miter lim="400000"/>
            </a:ln>
          </p:spPr>
        </p:pic>
        <p:sp>
          <p:nvSpPr>
            <p:cNvPr id="36" name="TekstSylinder 35">
              <a:extLst>
                <a:ext uri="{FF2B5EF4-FFF2-40B4-BE49-F238E27FC236}">
                  <a16:creationId xmlns:a16="http://schemas.microsoft.com/office/drawing/2014/main" id="{06B74DA4-1121-48FB-B24B-595EA059629E}"/>
                </a:ext>
              </a:extLst>
            </p:cNvPr>
            <p:cNvSpPr txBox="1"/>
            <p:nvPr/>
          </p:nvSpPr>
          <p:spPr>
            <a:xfrm>
              <a:off x="203711" y="2545740"/>
              <a:ext cx="1519966" cy="523220"/>
            </a:xfrm>
            <a:prstGeom prst="rect">
              <a:avLst/>
            </a:prstGeom>
            <a:noFill/>
          </p:spPr>
          <p:txBody>
            <a:bodyPr wrap="square" rtlCol="0">
              <a:spAutoFit/>
            </a:bodyPr>
            <a:lstStyle/>
            <a:p>
              <a:pPr algn="ctr"/>
              <a:r>
                <a:rPr lang="nb-NO" sz="1400" b="1" i="1" dirty="0">
                  <a:sym typeface="Symbol"/>
                </a:rPr>
                <a:t>Sanger sekvensering</a:t>
              </a:r>
              <a:endParaRPr lang="nb-NO" sz="1400" b="1" i="1" dirty="0"/>
            </a:p>
          </p:txBody>
        </p:sp>
        <p:sp>
          <p:nvSpPr>
            <p:cNvPr id="37" name="Rektangel 36">
              <a:extLst>
                <a:ext uri="{FF2B5EF4-FFF2-40B4-BE49-F238E27FC236}">
                  <a16:creationId xmlns:a16="http://schemas.microsoft.com/office/drawing/2014/main" id="{F60DE8B5-6018-4160-B116-D5483A7898AB}"/>
                </a:ext>
              </a:extLst>
            </p:cNvPr>
            <p:cNvSpPr/>
            <p:nvPr/>
          </p:nvSpPr>
          <p:spPr>
            <a:xfrm>
              <a:off x="323527" y="2564904"/>
              <a:ext cx="6532647" cy="12907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43" name="Gruppe 42">
            <a:extLst>
              <a:ext uri="{FF2B5EF4-FFF2-40B4-BE49-F238E27FC236}">
                <a16:creationId xmlns:a16="http://schemas.microsoft.com/office/drawing/2014/main" id="{19B51959-06CB-40D5-B520-BB6267513624}"/>
              </a:ext>
            </a:extLst>
          </p:cNvPr>
          <p:cNvGrpSpPr/>
          <p:nvPr/>
        </p:nvGrpSpPr>
        <p:grpSpPr>
          <a:xfrm>
            <a:off x="1578547" y="1340768"/>
            <a:ext cx="6648841" cy="1224137"/>
            <a:chOff x="54546" y="1196751"/>
            <a:chExt cx="6648841" cy="1224137"/>
          </a:xfrm>
        </p:grpSpPr>
        <p:pic>
          <p:nvPicPr>
            <p:cNvPr id="44" name="Picture 5" descr="https://www.nejm.org/na101/home/literatum/publisher/mms/journals/content/nejm/2018/nejm_2018.379.issue-14/nejmra1711801/20181209/images/img_xlarge/nejmra1711801_f1.jpeg">
              <a:extLst>
                <a:ext uri="{FF2B5EF4-FFF2-40B4-BE49-F238E27FC236}">
                  <a16:creationId xmlns:a16="http://schemas.microsoft.com/office/drawing/2014/main" id="{050D7DA8-4587-4827-945C-306C7066F9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8" t="927" r="30945" b="85455"/>
            <a:stretch/>
          </p:blipFill>
          <p:spPr bwMode="auto">
            <a:xfrm>
              <a:off x="1487934" y="1333500"/>
              <a:ext cx="5161636" cy="1087388"/>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45" name="Rektangel 44">
              <a:extLst>
                <a:ext uri="{FF2B5EF4-FFF2-40B4-BE49-F238E27FC236}">
                  <a16:creationId xmlns:a16="http://schemas.microsoft.com/office/drawing/2014/main" id="{616841E2-78FD-4731-B356-888E38745EAD}"/>
                </a:ext>
              </a:extLst>
            </p:cNvPr>
            <p:cNvSpPr/>
            <p:nvPr/>
          </p:nvSpPr>
          <p:spPr>
            <a:xfrm>
              <a:off x="170740" y="1196751"/>
              <a:ext cx="6532647"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TekstSylinder 45">
              <a:extLst>
                <a:ext uri="{FF2B5EF4-FFF2-40B4-BE49-F238E27FC236}">
                  <a16:creationId xmlns:a16="http://schemas.microsoft.com/office/drawing/2014/main" id="{2E528473-BF61-44C9-91A3-B9E56B6ED5F0}"/>
                </a:ext>
              </a:extLst>
            </p:cNvPr>
            <p:cNvSpPr txBox="1"/>
            <p:nvPr/>
          </p:nvSpPr>
          <p:spPr>
            <a:xfrm>
              <a:off x="54546" y="1486239"/>
              <a:ext cx="1519966" cy="523220"/>
            </a:xfrm>
            <a:prstGeom prst="rect">
              <a:avLst/>
            </a:prstGeom>
            <a:noFill/>
          </p:spPr>
          <p:txBody>
            <a:bodyPr wrap="square" rtlCol="0">
              <a:spAutoFit/>
            </a:bodyPr>
            <a:lstStyle/>
            <a:p>
              <a:pPr algn="ctr"/>
              <a:r>
                <a:rPr lang="nb-NO" sz="1400" b="1" i="1" dirty="0">
                  <a:sym typeface="Symbol"/>
                </a:rPr>
                <a:t>Et gens</a:t>
              </a:r>
            </a:p>
            <a:p>
              <a:pPr algn="ctr"/>
              <a:r>
                <a:rPr lang="nb-NO" sz="1400" b="1" i="1" dirty="0">
                  <a:sym typeface="Symbol"/>
                </a:rPr>
                <a:t>oppbygning</a:t>
              </a:r>
              <a:endParaRPr lang="nb-NO" sz="1400" b="1" i="1" dirty="0"/>
            </a:p>
          </p:txBody>
        </p:sp>
      </p:grpSp>
    </p:spTree>
    <p:extLst>
      <p:ext uri="{BB962C8B-B14F-4D97-AF65-F5344CB8AC3E}">
        <p14:creationId xmlns:p14="http://schemas.microsoft.com/office/powerpoint/2010/main" val="612209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Kolesterol – </a:t>
            </a:r>
            <a:r>
              <a:rPr lang="en-US" dirty="0" err="1"/>
              <a:t>er</a:t>
            </a:r>
            <a:r>
              <a:rPr lang="en-US" dirty="0"/>
              <a:t> </a:t>
            </a:r>
            <a:r>
              <a:rPr lang="en-US" dirty="0" err="1"/>
              <a:t>nødvendig</a:t>
            </a:r>
            <a:r>
              <a:rPr lang="en-US" dirty="0"/>
              <a:t>!</a:t>
            </a:r>
          </a:p>
        </p:txBody>
      </p:sp>
      <p:sp>
        <p:nvSpPr>
          <p:cNvPr id="3" name="Plassholder for innhold 2"/>
          <p:cNvSpPr>
            <a:spLocks noGrp="1"/>
          </p:cNvSpPr>
          <p:nvPr>
            <p:ph idx="1"/>
          </p:nvPr>
        </p:nvSpPr>
        <p:spPr>
          <a:xfrm>
            <a:off x="838199" y="1825625"/>
            <a:ext cx="6899787" cy="3660775"/>
          </a:xfrm>
        </p:spPr>
        <p:txBody>
          <a:bodyPr>
            <a:normAutofit/>
          </a:bodyPr>
          <a:lstStyle/>
          <a:p>
            <a:r>
              <a:rPr lang="en-US" sz="2400" dirty="0"/>
              <a:t>Kolesterol </a:t>
            </a:r>
            <a:r>
              <a:rPr lang="en-US" sz="2400" dirty="0" err="1"/>
              <a:t>dannes</a:t>
            </a:r>
            <a:r>
              <a:rPr lang="en-US" sz="2400" dirty="0"/>
              <a:t> </a:t>
            </a:r>
            <a:r>
              <a:rPr lang="en-US" sz="2400" dirty="0" err="1"/>
              <a:t>i</a:t>
            </a:r>
            <a:r>
              <a:rPr lang="en-US" sz="2400" dirty="0"/>
              <a:t> alle </a:t>
            </a:r>
            <a:r>
              <a:rPr lang="en-US" sz="2400" dirty="0" err="1"/>
              <a:t>celler</a:t>
            </a:r>
            <a:r>
              <a:rPr lang="en-US" sz="2400" dirty="0"/>
              <a:t> </a:t>
            </a:r>
          </a:p>
          <a:p>
            <a:pPr lvl="1"/>
            <a:r>
              <a:rPr lang="en-US" sz="2000" i="1" dirty="0" err="1"/>
              <a:t>Tilsammen</a:t>
            </a:r>
            <a:r>
              <a:rPr lang="en-US" sz="2000" i="1" dirty="0"/>
              <a:t> ca. 1 gram </a:t>
            </a:r>
            <a:r>
              <a:rPr lang="en-US" sz="2000" i="1" dirty="0" err="1"/>
              <a:t>daglig</a:t>
            </a:r>
            <a:r>
              <a:rPr lang="en-US" sz="2000" i="1" dirty="0"/>
              <a:t> </a:t>
            </a:r>
          </a:p>
          <a:p>
            <a:r>
              <a:rPr lang="en-US" sz="2400" dirty="0" err="1"/>
              <a:t>Daglig</a:t>
            </a:r>
            <a:r>
              <a:rPr lang="en-US" sz="2400" dirty="0"/>
              <a:t> </a:t>
            </a:r>
            <a:r>
              <a:rPr lang="en-US" sz="2400" dirty="0" err="1"/>
              <a:t>får</a:t>
            </a:r>
            <a:r>
              <a:rPr lang="en-US" sz="2400" dirty="0"/>
              <a:t> vi 300 – 500 mg via mat</a:t>
            </a:r>
          </a:p>
          <a:p>
            <a:pPr lvl="1"/>
            <a:r>
              <a:rPr lang="en-US" sz="2000" i="1" dirty="0"/>
              <a:t>40-50 % </a:t>
            </a:r>
            <a:r>
              <a:rPr lang="en-US" sz="2000" i="1" dirty="0" err="1"/>
              <a:t>tas</a:t>
            </a:r>
            <a:r>
              <a:rPr lang="en-US" sz="2000" i="1" dirty="0"/>
              <a:t> </a:t>
            </a:r>
            <a:r>
              <a:rPr lang="en-US" sz="2000" i="1" dirty="0" err="1"/>
              <a:t>opp</a:t>
            </a:r>
            <a:r>
              <a:rPr lang="en-US" sz="2000" i="1" dirty="0"/>
              <a:t> </a:t>
            </a:r>
            <a:r>
              <a:rPr lang="en-US" sz="2000" i="1" dirty="0" err="1"/>
              <a:t>i</a:t>
            </a:r>
            <a:r>
              <a:rPr lang="en-US" sz="2000" i="1" dirty="0"/>
              <a:t> </a:t>
            </a:r>
            <a:r>
              <a:rPr lang="en-US" sz="2000" i="1" dirty="0" err="1"/>
              <a:t>tynntarmen</a:t>
            </a:r>
            <a:endParaRPr lang="en-US" sz="2000" i="1" dirty="0"/>
          </a:p>
          <a:p>
            <a:r>
              <a:rPr lang="en-US" sz="2400" dirty="0" err="1"/>
              <a:t>Inngår</a:t>
            </a:r>
            <a:r>
              <a:rPr lang="en-US" sz="2400" dirty="0"/>
              <a:t> </a:t>
            </a:r>
            <a:r>
              <a:rPr lang="en-US" sz="2400" dirty="0" err="1"/>
              <a:t>i</a:t>
            </a:r>
            <a:r>
              <a:rPr lang="en-US" sz="2400" dirty="0"/>
              <a:t> </a:t>
            </a:r>
            <a:r>
              <a:rPr lang="en-US" sz="2400" dirty="0" err="1"/>
              <a:t>cellemembraner</a:t>
            </a:r>
            <a:r>
              <a:rPr lang="en-US" sz="2400" dirty="0"/>
              <a:t> og </a:t>
            </a:r>
            <a:r>
              <a:rPr lang="en-US" sz="2400" dirty="0" err="1"/>
              <a:t>viktig</a:t>
            </a:r>
            <a:r>
              <a:rPr lang="en-US" sz="2400" dirty="0"/>
              <a:t> for </a:t>
            </a:r>
            <a:r>
              <a:rPr lang="en-US" sz="2400" dirty="0" err="1"/>
              <a:t>dannelsen</a:t>
            </a:r>
            <a:r>
              <a:rPr lang="en-US" sz="2400" dirty="0"/>
              <a:t> av </a:t>
            </a:r>
            <a:r>
              <a:rPr lang="en-US" sz="2400" dirty="0" err="1"/>
              <a:t>steroidehormoner</a:t>
            </a:r>
            <a:r>
              <a:rPr lang="en-US" sz="2400" dirty="0"/>
              <a:t>, </a:t>
            </a:r>
            <a:r>
              <a:rPr lang="en-US" sz="2400" dirty="0" err="1"/>
              <a:t>gallesyrer</a:t>
            </a:r>
            <a:r>
              <a:rPr lang="en-US" sz="2400" dirty="0"/>
              <a:t> og vitamin D</a:t>
            </a:r>
          </a:p>
          <a:p>
            <a:r>
              <a:rPr lang="nb-NO" sz="2400" dirty="0"/>
              <a:t>Kolesterol er ikke løselig i vann, og transporteres derfor i plasma i </a:t>
            </a:r>
            <a:r>
              <a:rPr lang="nb-NO" sz="2400" b="1" i="1" dirty="0">
                <a:solidFill>
                  <a:srgbClr val="FF0000"/>
                </a:solidFill>
              </a:rPr>
              <a:t>lipoproteiner som </a:t>
            </a:r>
            <a:r>
              <a:rPr lang="en-US" sz="2400" b="1" i="1" dirty="0">
                <a:solidFill>
                  <a:srgbClr val="FF0000"/>
                </a:solidFill>
              </a:rPr>
              <a:t>LDL</a:t>
            </a:r>
            <a:r>
              <a:rPr lang="en-US" sz="2400" dirty="0"/>
              <a:t>.</a:t>
            </a:r>
          </a:p>
        </p:txBody>
      </p:sp>
      <p:pic>
        <p:nvPicPr>
          <p:cNvPr id="10242" name="Picture 2" descr="Chemical structure of choleste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735" y="1027906"/>
            <a:ext cx="26670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91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S-EHG-mal_nors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S - Overordnet" id="{2A396C20-1F3A-49F3-BEA0-EF681CF71C1D}" vid="{E5BC4573-4D17-46DC-87E8-793CB0799B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d2fee4-f966-4b18-be43-daf3702d7d8a"/>
    <FNSPRollUpIngress xmlns="9bd2fee4-f966-4b18-be43-daf3702d7d8a" xsi:nil="true"/>
    <TaxKeywordTaxHTField xmlns="9bd2fee4-f966-4b18-be43-daf3702d7d8a">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4BAE3D978FAEB4686AA585E92FCD550" ma:contentTypeVersion="24" ma:contentTypeDescription="Opprett et nytt dokument." ma:contentTypeScope="" ma:versionID="768fd7e36a67a420fb99df17746222ac">
  <xsd:schema xmlns:xsd="http://www.w3.org/2001/XMLSchema" xmlns:xs="http://www.w3.org/2001/XMLSchema" xmlns:p="http://schemas.microsoft.com/office/2006/metadata/properties" xmlns:ns1="http://schemas.microsoft.com/sharepoint/v3" xmlns:ns2="9bd2fee4-f966-4b18-be43-daf3702d7d8a" targetNamespace="http://schemas.microsoft.com/office/2006/metadata/properties" ma:root="true" ma:fieldsID="2fb046964cda6642f338729c2ad66851" ns1:_="" ns2:_="">
    <xsd:import namespace="http://schemas.microsoft.com/sharepoint/v3"/>
    <xsd:import namespace="9bd2fee4-f966-4b18-be43-daf3702d7d8a"/>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FNSPRollUpIn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d2fee4-f966-4b18-be43-daf3702d7d8a"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cb1fb2a3-5973-49f9-b9fa-d726c68fd4b6}" ma:internalName="TaxCatchAll" ma:showField="CatchAllData" ma:web="9bd2fee4-f966-4b18-be43-daf3702d7d8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1fb2a3-5973-49f9-b9fa-d726c68fd4b6}" ma:internalName="TaxCatchAllLabel" ma:readOnly="true" ma:showField="CatchAllDataLabel" ma:web="9bd2fee4-f966-4b18-be43-daf3702d7d8a">
      <xsd:complexType>
        <xsd:complexContent>
          <xsd:extension base="dms:MultiChoiceLookup">
            <xsd:sequence>
              <xsd:element name="Value" type="dms:Lookup" maxOccurs="unbounded" minOccurs="0" nillable="true"/>
            </xsd:sequence>
          </xsd:extension>
        </xsd:complexContent>
      </xsd:complexType>
    </xsd:element>
    <xsd:element name="FNSPRollUpIngress" ma:index="14"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84156F-C1EB-4BD2-AF95-75D305D82614}">
  <ds:schemaRefs>
    <ds:schemaRef ds:uri="http://purl.org/dc/dcmitype/"/>
    <ds:schemaRef ds:uri="http://schemas.microsoft.com/office/infopath/2007/PartnerControls"/>
    <ds:schemaRef ds:uri="http://schemas.microsoft.com/office/2006/documentManagement/types"/>
    <ds:schemaRef ds:uri="http://schemas.microsoft.com/sharepoint/v3"/>
    <ds:schemaRef ds:uri="9bd2fee4-f966-4b18-be43-daf3702d7d8a"/>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1EADB5-E7F5-409B-981A-6AB96E1C8D5F}">
  <ds:schemaRefs>
    <ds:schemaRef ds:uri="http://schemas.microsoft.com/sharepoint/v3/contenttype/forms"/>
  </ds:schemaRefs>
</ds:datastoreItem>
</file>

<file path=customXml/itemProps3.xml><?xml version="1.0" encoding="utf-8"?>
<ds:datastoreItem xmlns:ds="http://schemas.openxmlformats.org/officeDocument/2006/customXml" ds:itemID="{56CD49DE-C878-4E20-9BDD-DEAAF7439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d2fee4-f966-4b18-be43-daf3702d7d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OUS-EHG-mal_norsk</Template>
  <TotalTime>5199</TotalTime>
  <Words>3722</Words>
  <Application>Microsoft Office PowerPoint</Application>
  <PresentationFormat>Widescreen</PresentationFormat>
  <Paragraphs>278</Paragraphs>
  <Slides>25</Slides>
  <Notes>14</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25</vt:i4>
      </vt:variant>
    </vt:vector>
  </HeadingPairs>
  <TitlesOfParts>
    <vt:vector size="32" baseType="lpstr">
      <vt:lpstr>Arial</vt:lpstr>
      <vt:lpstr>BlinkMacSystemFont</vt:lpstr>
      <vt:lpstr>Calibri</vt:lpstr>
      <vt:lpstr>Calibri (Body)</vt:lpstr>
      <vt:lpstr>Sans Serif Collection</vt:lpstr>
      <vt:lpstr>OUS-EHG-mal_norsk</vt:lpstr>
      <vt:lpstr>Photo Editor-foto</vt:lpstr>
      <vt:lpstr>PowerPoint-presentasjon</vt:lpstr>
      <vt:lpstr>PowerPoint-presentasjon</vt:lpstr>
      <vt:lpstr>PowerPoint-presentasjon</vt:lpstr>
      <vt:lpstr>DNA i en celle</vt:lpstr>
      <vt:lpstr>DNA – DeoxyriboNucleic Acid</vt:lpstr>
      <vt:lpstr>Genetisk testing før og nå…</vt:lpstr>
      <vt:lpstr>Sanger sekvensering  </vt:lpstr>
      <vt:lpstr>Dypsekvensering</vt:lpstr>
      <vt:lpstr>Kolesterol – er nødvendig!</vt:lpstr>
      <vt:lpstr>Brown &amp; Goldstein – de som fant årsaken til FH</vt:lpstr>
      <vt:lpstr>PowerPoint-presentasjon</vt:lpstr>
      <vt:lpstr>Genetisk testing i Norge ved FH</vt:lpstr>
      <vt:lpstr>FH-diagnostikk i  Norge sammenliknet med andre land</vt:lpstr>
      <vt:lpstr>Aktører i FH omsorgen i Norge</vt:lpstr>
      <vt:lpstr>Hvorfor kaskadescreening?</vt:lpstr>
      <vt:lpstr>Kaskadescreening 2000-2020</vt:lpstr>
      <vt:lpstr>Metodeskift ved utredning av probander med FH</vt:lpstr>
      <vt:lpstr>PowerPoint-presentasjon</vt:lpstr>
      <vt:lpstr>PowerPoint-presentasjon</vt:lpstr>
      <vt:lpstr>PowerPoint-presentasjon</vt:lpstr>
      <vt:lpstr>PowerPoint-presentasjon</vt:lpstr>
      <vt:lpstr>PowerPoint-presentasjon</vt:lpstr>
      <vt:lpstr>Fordeler og ulemper ved testing av barn</vt:lpstr>
      <vt:lpstr>PowerPoint-presentasjon</vt:lpstr>
      <vt:lpstr>Oppsummering</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Martin Prøven Bogsrud</dc:creator>
  <cp:lastModifiedBy>Knut Erik</cp:lastModifiedBy>
  <cp:revision>246</cp:revision>
  <dcterms:created xsi:type="dcterms:W3CDTF">2022-11-03T17:44:18Z</dcterms:created>
  <dcterms:modified xsi:type="dcterms:W3CDTF">2025-11-14T18:21:54Z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0x010100D4BAE3D978FAEB4686AA585E92FCD550</vt:lpwstr>
  </property>
  <property fmtid="{D5CDD505-2E9C-101B-9397-08002B2CF9AE}" pid="3" name="TaxKeyword">
    <vt:lpwstr/>
  </property>
</Properties>
</file>