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855" r:id="rId2"/>
    <p:sldId id="263" r:id="rId3"/>
    <p:sldId id="314" r:id="rId4"/>
    <p:sldId id="867" r:id="rId5"/>
    <p:sldId id="868" r:id="rId6"/>
    <p:sldId id="268" r:id="rId7"/>
    <p:sldId id="926" r:id="rId8"/>
    <p:sldId id="407" r:id="rId9"/>
    <p:sldId id="265" r:id="rId10"/>
    <p:sldId id="269" r:id="rId11"/>
    <p:sldId id="893" r:id="rId12"/>
    <p:sldId id="857" r:id="rId13"/>
    <p:sldId id="858" r:id="rId14"/>
    <p:sldId id="874" r:id="rId15"/>
    <p:sldId id="875" r:id="rId16"/>
    <p:sldId id="876" r:id="rId17"/>
    <p:sldId id="877" r:id="rId18"/>
    <p:sldId id="897" r:id="rId19"/>
    <p:sldId id="279" r:id="rId20"/>
    <p:sldId id="885" r:id="rId21"/>
    <p:sldId id="884" r:id="rId22"/>
    <p:sldId id="881" r:id="rId23"/>
    <p:sldId id="882" r:id="rId24"/>
    <p:sldId id="888" r:id="rId25"/>
    <p:sldId id="284" r:id="rId26"/>
    <p:sldId id="899" r:id="rId27"/>
    <p:sldId id="902" r:id="rId28"/>
    <p:sldId id="906" r:id="rId29"/>
    <p:sldId id="903" r:id="rId30"/>
    <p:sldId id="904" r:id="rId31"/>
    <p:sldId id="908" r:id="rId32"/>
    <p:sldId id="909" r:id="rId33"/>
    <p:sldId id="912" r:id="rId34"/>
    <p:sldId id="913" r:id="rId35"/>
    <p:sldId id="915" r:id="rId36"/>
    <p:sldId id="917" r:id="rId37"/>
    <p:sldId id="300" r:id="rId38"/>
    <p:sldId id="931" r:id="rId39"/>
    <p:sldId id="919" r:id="rId40"/>
    <p:sldId id="932" r:id="rId41"/>
    <p:sldId id="308" r:id="rId42"/>
    <p:sldId id="928" r:id="rId43"/>
    <p:sldId id="910" r:id="rId44"/>
    <p:sldId id="350" r:id="rId45"/>
    <p:sldId id="933" r:id="rId4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B7FE1-31CE-4078-BB8C-546D655DD026}" v="6" dt="2025-11-15T07:23:20.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3" d="2"/>
        <a:sy n="3" d="2"/>
      </p:scale>
      <p:origin x="0" y="0"/>
    </p:cViewPr>
  </p:notesTextViewPr>
  <p:sorterViewPr>
    <p:cViewPr varScale="1">
      <p:scale>
        <a:sx n="100" d="100"/>
        <a:sy n="100" d="100"/>
      </p:scale>
      <p:origin x="0" y="-5212"/>
    </p:cViewPr>
  </p:sorterViewPr>
  <p:notesViewPr>
    <p:cSldViewPr snapToGrid="0">
      <p:cViewPr>
        <p:scale>
          <a:sx n="100" d="100"/>
          <a:sy n="100" d="100"/>
        </p:scale>
        <p:origin x="1628" y="-60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72E1D-206A-470C-AABA-2DC930993DCC}" type="datetimeFigureOut">
              <a:rPr lang="nb-NO" smtClean="0"/>
              <a:t>14.11.2025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93146-5A21-4B70-AEDA-A37D4EF8C59E}" type="slidenum">
              <a:rPr lang="nb-NO" smtClean="0"/>
              <a:t>‹#›</a:t>
            </a:fld>
            <a:endParaRPr lang="nb-NO"/>
          </a:p>
        </p:txBody>
      </p:sp>
    </p:spTree>
    <p:extLst>
      <p:ext uri="{BB962C8B-B14F-4D97-AF65-F5344CB8AC3E}">
        <p14:creationId xmlns:p14="http://schemas.microsoft.com/office/powerpoint/2010/main" val="3177044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87F26-DDA9-A2D4-7FA4-5FE75DA67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0C33C-3628-A91B-AED3-C1AC34DB6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EA1BD-736E-86C1-75F6-99C7A809BBC5}"/>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C67C6006-DE80-5C16-8C20-265D9A844940}"/>
              </a:ext>
            </a:extLst>
          </p:cNvPr>
          <p:cNvSpPr>
            <a:spLocks noGrp="1"/>
          </p:cNvSpPr>
          <p:nvPr>
            <p:ph type="sldNum" sz="quarter" idx="10"/>
          </p:nvPr>
        </p:nvSpPr>
        <p:spPr/>
        <p:txBody>
          <a:bodyPr/>
          <a:lstStyle/>
          <a:p>
            <a:fld id="{F548804B-D070-4406-A094-B2BF827EDB50}" type="slidenum">
              <a:rPr lang="nb-NO" smtClean="0"/>
              <a:t>4</a:t>
            </a:fld>
            <a:endParaRPr lang="nb-NO"/>
          </a:p>
        </p:txBody>
      </p:sp>
    </p:spTree>
    <p:extLst>
      <p:ext uri="{BB962C8B-B14F-4D97-AF65-F5344CB8AC3E}">
        <p14:creationId xmlns:p14="http://schemas.microsoft.com/office/powerpoint/2010/main" val="73710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157A7-3F8C-4F17-3DB9-BF0CAA727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D27F1-377D-92D0-C744-A6EC0F548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FBA92-D4A5-C4B6-68AC-A8B54C8AA778}"/>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DAB8F661-F992-9E32-5755-3E51FCCE0DA9}"/>
              </a:ext>
            </a:extLst>
          </p:cNvPr>
          <p:cNvSpPr>
            <a:spLocks noGrp="1"/>
          </p:cNvSpPr>
          <p:nvPr>
            <p:ph type="sldNum" sz="quarter" idx="10"/>
          </p:nvPr>
        </p:nvSpPr>
        <p:spPr/>
        <p:txBody>
          <a:bodyPr/>
          <a:lstStyle/>
          <a:p>
            <a:fld id="{F548804B-D070-4406-A094-B2BF827EDB50}" type="slidenum">
              <a:rPr lang="nb-NO" smtClean="0"/>
              <a:t>26</a:t>
            </a:fld>
            <a:endParaRPr lang="nb-NO"/>
          </a:p>
        </p:txBody>
      </p:sp>
    </p:spTree>
    <p:extLst>
      <p:ext uri="{BB962C8B-B14F-4D97-AF65-F5344CB8AC3E}">
        <p14:creationId xmlns:p14="http://schemas.microsoft.com/office/powerpoint/2010/main" val="377367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DC3DA-7965-EA82-75E8-DBD03CD4B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00E0F-4EE2-138E-0085-9F841386B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D29AA-30B5-5FDF-CC0D-A6359C4DC99D}"/>
              </a:ext>
            </a:extLst>
          </p:cNvPr>
          <p:cNvSpPr>
            <a:spLocks noGrp="1"/>
          </p:cNvSpPr>
          <p:nvPr>
            <p:ph type="body" idx="1"/>
          </p:nvPr>
        </p:nvSpPr>
        <p:spPr/>
        <p:txBody>
          <a:bodyPr/>
          <a:lstStyle/>
          <a:p>
            <a:endParaRPr lang="nb-NO" dirty="0"/>
          </a:p>
          <a:p>
            <a:endParaRPr lang="nb-NO" baseline="0" dirty="0"/>
          </a:p>
          <a:p>
            <a:endParaRPr lang="nb-NO" dirty="0"/>
          </a:p>
        </p:txBody>
      </p:sp>
      <p:sp>
        <p:nvSpPr>
          <p:cNvPr id="4" name="Slide Number Placeholder 3">
            <a:extLst>
              <a:ext uri="{FF2B5EF4-FFF2-40B4-BE49-F238E27FC236}">
                <a16:creationId xmlns:a16="http://schemas.microsoft.com/office/drawing/2014/main" id="{974D72A1-B12E-7AFC-C8ED-017E95858D5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8804B-D070-4406-A094-B2BF827EDB50}" type="slidenum">
              <a:rPr kumimoji="0" lang="nb-NO"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6264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24B9-355B-9C9E-6C92-072BF1349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DA6F1-CD67-4BBA-3440-184298AE3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40E04-51C0-81D8-520E-BA08267A31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b="1" baseline="0" noProof="0" dirty="0"/>
          </a:p>
        </p:txBody>
      </p:sp>
      <p:sp>
        <p:nvSpPr>
          <p:cNvPr id="4" name="Slide Number Placeholder 3">
            <a:extLst>
              <a:ext uri="{FF2B5EF4-FFF2-40B4-BE49-F238E27FC236}">
                <a16:creationId xmlns:a16="http://schemas.microsoft.com/office/drawing/2014/main" id="{6E784045-4D4D-1972-2270-B150A178E9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8804B-D070-4406-A094-B2BF827EDB50}" type="slidenum">
              <a:rPr kumimoji="0" lang="nb-NO"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3203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FAA7C-88E8-2E08-3F76-CAD0B87AA0E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2A2DB3C-EF5A-952B-AF84-38BD2377002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518AB3F-FDBE-B140-9A98-3D698524321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a:extLst>
              <a:ext uri="{FF2B5EF4-FFF2-40B4-BE49-F238E27FC236}">
                <a16:creationId xmlns:a16="http://schemas.microsoft.com/office/drawing/2014/main" id="{E5E2898A-6760-0F2E-65B4-F4E88842120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8804B-D070-4406-A094-B2BF827EDB50}" type="slidenum">
              <a:rPr kumimoji="0" lang="nb-NO"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2787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6BED3-59DD-3276-3EB1-CA83E325BA8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4432E7B-C7E2-20F5-6C07-6C6D90576F6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68B2E58-04FC-1365-20E8-8EFB5682074B}"/>
              </a:ext>
            </a:extLst>
          </p:cNvPr>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“If you are a human living in 2025 you may have heard about ultra-processed food”</a:t>
            </a:r>
          </a:p>
          <a:p>
            <a:pPr marL="0" marR="0" lvl="0" indent="0" algn="l" defTabSz="91426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ym typeface="Wingdings" panose="05000000000000000000" pitchFamily="2" charset="2"/>
              </a:rPr>
              <a:t></a:t>
            </a:r>
            <a:r>
              <a:rPr lang="en-US" b="0" dirty="0">
                <a:sym typeface="Wingdings" panose="05000000000000000000" pitchFamily="2" charset="2"/>
              </a:rPr>
              <a:t>We can read about it in newspapers, social media, and people are talking about “what to eat and not to eat” in podcasts and so on.</a:t>
            </a:r>
          </a:p>
          <a:p>
            <a:pPr marL="0" marR="0" lvl="0" indent="0" algn="l" defTabSz="91426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sym typeface="Wingdings" panose="05000000000000000000" pitchFamily="2" charset="2"/>
            </a:endParaRPr>
          </a:p>
          <a:p>
            <a:pPr marL="0" marR="0" lvl="0" indent="0" algn="l" defTabSz="91426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sym typeface="Wingdings" panose="05000000000000000000" pitchFamily="2" charset="2"/>
              </a:rPr>
              <a:t>The </a:t>
            </a:r>
            <a:r>
              <a:rPr lang="en-US" b="0" dirty="0" err="1">
                <a:sym typeface="Wingdings" panose="05000000000000000000" pitchFamily="2" charset="2"/>
              </a:rPr>
              <a:t>bottomline</a:t>
            </a:r>
            <a:r>
              <a:rPr lang="en-US" b="0" dirty="0">
                <a:sym typeface="Wingdings" panose="05000000000000000000" pitchFamily="2" charset="2"/>
              </a:rPr>
              <a:t> is: UPF are associated to a lot of adverse health outcomes such as overweight and obesity, T2D, CVD, cancer with more. </a:t>
            </a:r>
            <a:endParaRPr lang="en-US" b="1" dirty="0"/>
          </a:p>
          <a:p>
            <a:pPr marL="0" marR="0" lvl="0" indent="0" algn="l" defTabSz="914263" rtl="0" eaLnBrk="1" fontAlgn="auto" latinLnBrk="0" hangingPunct="1">
              <a:lnSpc>
                <a:spcPct val="100000"/>
              </a:lnSpc>
              <a:spcBef>
                <a:spcPts val="0"/>
              </a:spcBef>
              <a:spcAft>
                <a:spcPts val="0"/>
              </a:spcAft>
              <a:buClrTx/>
              <a:buSzTx/>
              <a:buFontTx/>
              <a:buNone/>
              <a:tabLst/>
              <a:defRPr/>
            </a:pPr>
            <a:endParaRPr lang="nb-NO" b="1" dirty="0"/>
          </a:p>
          <a:p>
            <a:endParaRPr lang="nb-NO" dirty="0"/>
          </a:p>
        </p:txBody>
      </p:sp>
      <p:sp>
        <p:nvSpPr>
          <p:cNvPr id="4" name="Plassholder for lysbildenummer 3">
            <a:extLst>
              <a:ext uri="{FF2B5EF4-FFF2-40B4-BE49-F238E27FC236}">
                <a16:creationId xmlns:a16="http://schemas.microsoft.com/office/drawing/2014/main" id="{0EFF978E-4697-9C6C-2B00-86359B0A889A}"/>
              </a:ext>
            </a:extLst>
          </p:cNvPr>
          <p:cNvSpPr>
            <a:spLocks noGrp="1"/>
          </p:cNvSpPr>
          <p:nvPr>
            <p:ph type="sldNum" sz="quarter" idx="5"/>
          </p:nvPr>
        </p:nvSpPr>
        <p:spPr/>
        <p:txBody>
          <a:bodyPr/>
          <a:lstStyle/>
          <a:p>
            <a:fld id="{EA72985F-36CD-4D87-8C89-674A558E8057}" type="slidenum">
              <a:rPr lang="en-US" smtClean="0"/>
              <a:t>37</a:t>
            </a:fld>
            <a:endParaRPr lang="en-US"/>
          </a:p>
        </p:txBody>
      </p:sp>
    </p:spTree>
    <p:extLst>
      <p:ext uri="{BB962C8B-B14F-4D97-AF65-F5344CB8AC3E}">
        <p14:creationId xmlns:p14="http://schemas.microsoft.com/office/powerpoint/2010/main" val="149635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FCC97-3B73-CEAA-2DB6-D9772B77A77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330A92B-41E2-8AD9-BC45-D827843E1C9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EFAFC19-B3B1-61DE-0B5D-D4D563DEFDEC}"/>
              </a:ext>
            </a:extLst>
          </p:cNvPr>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en-US" dirty="0"/>
              <a:t>NOVA means “New”, and NOVA classifies all foods and food products into four groups according to the extent and purpose of the industrial processing they undergo. It considers all physical, biological and chemical methods used during the food manufacturing process, including the use of additives. </a:t>
            </a:r>
            <a:endParaRPr lang="en-US" i="1" dirty="0"/>
          </a:p>
          <a:p>
            <a:endParaRPr lang="en-US" i="1" dirty="0"/>
          </a:p>
          <a:p>
            <a:r>
              <a:rPr lang="en-US" b="1" dirty="0"/>
              <a:t>NOVA group 1: </a:t>
            </a:r>
          </a:p>
          <a:p>
            <a:pPr marL="171450" indent="-171450">
              <a:buFont typeface="Arial" panose="020B0604020202020204" pitchFamily="34" charset="0"/>
              <a:buChar char="•"/>
            </a:pPr>
            <a:r>
              <a:rPr lang="en-US" dirty="0"/>
              <a:t>Are unprocessed or minimally processed foods, </a:t>
            </a:r>
            <a:br>
              <a:rPr lang="en-US" dirty="0"/>
            </a:br>
            <a:r>
              <a:rPr lang="en-US" dirty="0"/>
              <a:t>For example fresh, dry or frozen vegetables or fruit, grains, eggs, nuts and seeds. </a:t>
            </a:r>
          </a:p>
          <a:p>
            <a:pPr marL="171450" marR="0" lvl="0" indent="-171450" algn="l" defTabSz="9142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solidFill>
                  <a:schemeClr val="tx1"/>
                </a:solidFill>
              </a:rPr>
              <a:t>Processing </a:t>
            </a:r>
            <a:r>
              <a:rPr lang="nb-NO" sz="1200" dirty="0" err="1">
                <a:solidFill>
                  <a:schemeClr val="tx1"/>
                </a:solidFill>
              </a:rPr>
              <a:t>includes</a:t>
            </a:r>
            <a:r>
              <a:rPr lang="nb-NO" sz="1200" dirty="0">
                <a:solidFill>
                  <a:schemeClr val="tx1"/>
                </a:solidFill>
              </a:rPr>
              <a:t> </a:t>
            </a:r>
            <a:r>
              <a:rPr lang="nb-NO" sz="1200" dirty="0" err="1">
                <a:solidFill>
                  <a:schemeClr val="tx1"/>
                </a:solidFill>
              </a:rPr>
              <a:t>removal</a:t>
            </a:r>
            <a:r>
              <a:rPr lang="nb-NO" sz="1200" dirty="0">
                <a:solidFill>
                  <a:schemeClr val="tx1"/>
                </a:solidFill>
              </a:rPr>
              <a:t> of </a:t>
            </a:r>
            <a:r>
              <a:rPr lang="nb-NO" sz="1200" dirty="0" err="1">
                <a:solidFill>
                  <a:schemeClr val="tx1"/>
                </a:solidFill>
              </a:rPr>
              <a:t>inedible</a:t>
            </a:r>
            <a:r>
              <a:rPr lang="nb-NO" sz="1200" dirty="0">
                <a:solidFill>
                  <a:schemeClr val="tx1"/>
                </a:solidFill>
              </a:rPr>
              <a:t>/</a:t>
            </a:r>
            <a:r>
              <a:rPr lang="nb-NO" sz="1200" dirty="0" err="1">
                <a:solidFill>
                  <a:schemeClr val="tx1"/>
                </a:solidFill>
              </a:rPr>
              <a:t>unwanted</a:t>
            </a:r>
            <a:r>
              <a:rPr lang="nb-NO" sz="1200" dirty="0">
                <a:solidFill>
                  <a:schemeClr val="tx1"/>
                </a:solidFill>
              </a:rPr>
              <a:t> parts. </a:t>
            </a:r>
            <a:r>
              <a:rPr lang="nb-NO" sz="1200" dirty="0" err="1">
                <a:solidFill>
                  <a:schemeClr val="tx1"/>
                </a:solidFill>
              </a:rPr>
              <a:t>Does</a:t>
            </a:r>
            <a:r>
              <a:rPr lang="nb-NO" sz="1200" dirty="0">
                <a:solidFill>
                  <a:schemeClr val="tx1"/>
                </a:solidFill>
              </a:rPr>
              <a:t> not </a:t>
            </a:r>
            <a:r>
              <a:rPr lang="nb-NO" sz="1200" dirty="0" err="1">
                <a:solidFill>
                  <a:schemeClr val="tx1"/>
                </a:solidFill>
              </a:rPr>
              <a:t>add</a:t>
            </a:r>
            <a:r>
              <a:rPr lang="nb-NO" sz="1200" dirty="0">
                <a:solidFill>
                  <a:schemeClr val="tx1"/>
                </a:solidFill>
              </a:rPr>
              <a:t> </a:t>
            </a:r>
            <a:r>
              <a:rPr lang="nb-NO" sz="1200" dirty="0" err="1">
                <a:solidFill>
                  <a:schemeClr val="tx1"/>
                </a:solidFill>
              </a:rPr>
              <a:t>substances</a:t>
            </a:r>
            <a:r>
              <a:rPr lang="nb-NO" sz="1200" dirty="0">
                <a:solidFill>
                  <a:schemeClr val="tx1"/>
                </a:solidFill>
              </a:rPr>
              <a:t> to the original </a:t>
            </a:r>
            <a:r>
              <a:rPr lang="nb-NO" sz="1200" dirty="0" err="1">
                <a:solidFill>
                  <a:schemeClr val="tx1"/>
                </a:solidFill>
              </a:rPr>
              <a:t>food</a:t>
            </a:r>
            <a:r>
              <a:rPr lang="nb-NO" sz="1200" dirty="0">
                <a:solidFill>
                  <a:schemeClr val="tx1"/>
                </a:solidFill>
              </a:rPr>
              <a:t>. </a:t>
            </a:r>
          </a:p>
          <a:p>
            <a:pPr marL="171450" indent="-171450">
              <a:buFont typeface="Arial" panose="020B0604020202020204" pitchFamily="34" charset="0"/>
              <a:buChar char="•"/>
            </a:pPr>
            <a:r>
              <a:rPr lang="en-US" dirty="0"/>
              <a:t>Their main aim is to extend the life of the food product, enabling its storage for longer use and/or make their preparation easier.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NOVA group 2: </a:t>
            </a:r>
          </a:p>
          <a:p>
            <a:pPr marL="171450" indent="-171450">
              <a:buFont typeface="Arial" panose="020B0604020202020204" pitchFamily="34" charset="0"/>
              <a:buChar char="•"/>
            </a:pPr>
            <a:r>
              <a:rPr lang="en-US" dirty="0"/>
              <a:t>is of processed culinary ingredients. </a:t>
            </a:r>
          </a:p>
          <a:p>
            <a:pPr marL="171450" indent="-171450">
              <a:buFont typeface="Arial" panose="020B0604020202020204" pitchFamily="34" charset="0"/>
              <a:buChar char="•"/>
            </a:pPr>
            <a:r>
              <a:rPr lang="en-US" sz="1200" i="0" dirty="0">
                <a:solidFill>
                  <a:schemeClr val="tx1"/>
                </a:solidFill>
              </a:rPr>
              <a:t>Such as plant oils, animal fats, maple syrup, sugar, honey, and salt</a:t>
            </a:r>
            <a:r>
              <a:rPr lang="nb-NO" sz="1200" i="0" dirty="0">
                <a:solidFill>
                  <a:schemeClr val="tx1"/>
                </a:solidFill>
              </a:rPr>
              <a:t>. T</a:t>
            </a:r>
            <a:r>
              <a:rPr lang="en-US" dirty="0" err="1"/>
              <a:t>hese</a:t>
            </a:r>
            <a:r>
              <a:rPr lang="en-US" dirty="0"/>
              <a:t> are substances obtained directly from group 1 or from nature b</a:t>
            </a:r>
            <a:r>
              <a:rPr lang="nb-NO" sz="1200" dirty="0">
                <a:solidFill>
                  <a:schemeClr val="tx1"/>
                </a:solidFill>
              </a:rPr>
              <a:t>y </a:t>
            </a:r>
            <a:r>
              <a:rPr lang="nb-NO" sz="1200" dirty="0" err="1">
                <a:solidFill>
                  <a:schemeClr val="tx1"/>
                </a:solidFill>
              </a:rPr>
              <a:t>processes</a:t>
            </a:r>
            <a:r>
              <a:rPr lang="nb-NO" sz="1200" dirty="0">
                <a:solidFill>
                  <a:schemeClr val="tx1"/>
                </a:solidFill>
              </a:rPr>
              <a:t> </a:t>
            </a:r>
            <a:r>
              <a:rPr lang="nb-NO" sz="1200" dirty="0" err="1">
                <a:solidFill>
                  <a:schemeClr val="tx1"/>
                </a:solidFill>
              </a:rPr>
              <a:t>including</a:t>
            </a:r>
            <a:r>
              <a:rPr lang="nb-NO" sz="1200" dirty="0">
                <a:solidFill>
                  <a:schemeClr val="tx1"/>
                </a:solidFill>
              </a:rPr>
              <a:t> pressing, </a:t>
            </a:r>
            <a:r>
              <a:rPr lang="nb-NO" sz="1200" dirty="0" err="1">
                <a:solidFill>
                  <a:schemeClr val="tx1"/>
                </a:solidFill>
              </a:rPr>
              <a:t>refining</a:t>
            </a:r>
            <a:r>
              <a:rPr lang="nb-NO" sz="1200" dirty="0">
                <a:solidFill>
                  <a:schemeClr val="tx1"/>
                </a:solidFill>
              </a:rPr>
              <a:t>, grinding, </a:t>
            </a:r>
            <a:r>
              <a:rPr lang="nb-NO" sz="1200" dirty="0" err="1">
                <a:solidFill>
                  <a:schemeClr val="tx1"/>
                </a:solidFill>
              </a:rPr>
              <a:t>milling</a:t>
            </a:r>
            <a:r>
              <a:rPr lang="nb-NO" sz="1200" dirty="0">
                <a:solidFill>
                  <a:schemeClr val="tx1"/>
                </a:solidFill>
              </a:rPr>
              <a:t>, and </a:t>
            </a:r>
            <a:r>
              <a:rPr lang="nb-NO" sz="1200" dirty="0" err="1">
                <a:solidFill>
                  <a:schemeClr val="tx1"/>
                </a:solidFill>
              </a:rPr>
              <a:t>drying</a:t>
            </a:r>
            <a:endParaRPr lang="en-US" dirty="0"/>
          </a:p>
          <a:p>
            <a:pPr marL="171450" indent="-171450">
              <a:buFont typeface="Arial" panose="020B0604020202020204" pitchFamily="34" charset="0"/>
              <a:buChar char="•"/>
            </a:pPr>
            <a:r>
              <a:rPr lang="en-US" dirty="0"/>
              <a:t>They are used in the preparation, seasoning and cooking of group 1 foods</a:t>
            </a: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NOVA group 3: </a:t>
            </a:r>
          </a:p>
          <a:p>
            <a:pPr marL="171450" indent="-171450">
              <a:buFont typeface="Arial" panose="020B0604020202020204" pitchFamily="34" charset="0"/>
              <a:buChar char="•"/>
            </a:pPr>
            <a:r>
              <a:rPr lang="en-US" dirty="0"/>
              <a:t>is of processed foods, such as canned/pickled vegetables, meat, fish, or fruit, homemade bread, cheese, salted meats, wine, beer, and cider.</a:t>
            </a:r>
          </a:p>
          <a:p>
            <a:pPr marL="171450" indent="-171450">
              <a:buFont typeface="Arial" panose="020B0604020202020204" pitchFamily="34" charset="0"/>
              <a:buChar char="•"/>
            </a:pPr>
            <a:r>
              <a:rPr lang="en-US" dirty="0"/>
              <a:t>These are industrial products made by adding salt, sugar or other substances found in group 2 to group 1 foods, using preservation methods such as canning and bottling, and, in the case of breads and cheeses, using non-alcoholic fermentation. </a:t>
            </a:r>
          </a:p>
          <a:p>
            <a:pPr marL="171450" indent="-171450">
              <a:buFont typeface="Arial" panose="020B0604020202020204" pitchFamily="34" charset="0"/>
              <a:buChar char="•"/>
            </a:pPr>
            <a:r>
              <a:rPr lang="en-US" dirty="0"/>
              <a:t>Food processing here aims to increase the durability of group 1 foods and make them more enjoyable by modifying or enhancing their sensory qualities. </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NOVA group 4: </a:t>
            </a:r>
          </a:p>
          <a:p>
            <a:pPr marL="171450" marR="0" lvl="0" indent="-171450" algn="l" defTabSz="9142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Is Ultra-processed foods (UPFs), such as </a:t>
            </a:r>
            <a:r>
              <a:rPr lang="en-US" sz="1200" i="0" dirty="0">
                <a:solidFill>
                  <a:schemeClr val="tx1"/>
                </a:solidFill>
              </a:rPr>
              <a:t>Sugar sweetened beverages, sweet and savory packaged snacks, reconstituted meat products, pre-prepared frozen dishes, canned/instant soups, chicken nuggets, ice cream. </a:t>
            </a:r>
          </a:p>
          <a:p>
            <a:pPr marL="171450" marR="0" lvl="0" indent="-171450" algn="l" defTabSz="9142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UPF are made mostly from industrial ingredients and goes through many processing steps. They start by breaking down whole foods into basic substances like sugars, oils, proteins, starches, and fibers. These substances are then chemically changed and combined using industrial methods such as extrusion and frying.</a:t>
            </a:r>
          </a:p>
          <a:p>
            <a:pPr marL="171450" indent="-171450">
              <a:buFont typeface="Arial" panose="020B0604020202020204" pitchFamily="34" charset="0"/>
              <a:buChar char="•"/>
            </a:pPr>
            <a:r>
              <a:rPr lang="en-US" b="0" dirty="0"/>
              <a:t>Additives like colors, flavors, and emulsifiers are added to make the food taste good or even “hyper-palatable”</a:t>
            </a:r>
          </a:p>
          <a:p>
            <a:pPr marL="171450" indent="-171450">
              <a:buFont typeface="Arial" panose="020B0604020202020204" pitchFamily="34" charset="0"/>
              <a:buChar char="•"/>
            </a:pPr>
            <a:r>
              <a:rPr lang="en-US" b="0" dirty="0"/>
              <a:t>The final products are usually packaged in synthetic materials. UPFs are designed to be cheap, have a long shelf life, and be branded, which often leads them to replace traditional whole foods. </a:t>
            </a:r>
            <a:endParaRPr lang="en-US" dirty="0"/>
          </a:p>
          <a:p>
            <a:pPr marL="0" indent="0">
              <a:buFont typeface="Arial" panose="020B0604020202020204" pitchFamily="34" charset="0"/>
              <a:buNone/>
            </a:pPr>
            <a:endParaRPr lang="en-US" b="0" dirty="0"/>
          </a:p>
          <a:p>
            <a:pPr marL="0" indent="0">
              <a:buFont typeface="Arial" panose="020B0604020202020204" pitchFamily="34" charset="0"/>
              <a:buNone/>
            </a:pPr>
            <a:r>
              <a:rPr lang="en-US" b="0" dirty="0" err="1"/>
              <a:t>Monteira</a:t>
            </a:r>
            <a:r>
              <a:rPr lang="en-US" b="0" dirty="0"/>
              <a:t> et al. say that a </a:t>
            </a:r>
            <a:r>
              <a:rPr lang="en-US" dirty="0"/>
              <a:t>practical way to identify an ultra-processed product is to see if its list of ingredients contains at least one item characteristic of the NOVA group 4, which is to say, either food substances never or rarely used in kitchens, or classes of additives designed to make the final product palatable.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From now in this presentation, when referring to UPF I mean group 4 in the NOVA classification. </a:t>
            </a:r>
          </a:p>
          <a:p>
            <a:endParaRPr lang="en-US" dirty="0"/>
          </a:p>
          <a:p>
            <a:pPr marL="0" marR="0" lvl="0" indent="0" algn="l" defTabSz="914263" rtl="0" eaLnBrk="1" fontAlgn="auto" latinLnBrk="0" hangingPunct="1">
              <a:lnSpc>
                <a:spcPct val="100000"/>
              </a:lnSpc>
              <a:spcBef>
                <a:spcPts val="0"/>
              </a:spcBef>
              <a:spcAft>
                <a:spcPts val="0"/>
              </a:spcAft>
              <a:buClrTx/>
              <a:buSzTx/>
              <a:buFontTx/>
              <a:buNone/>
              <a:tabLst/>
              <a:defRPr/>
            </a:pPr>
            <a:r>
              <a:rPr lang="nb-NO" b="1" dirty="0"/>
              <a:t>Overgang: </a:t>
            </a:r>
            <a:r>
              <a:rPr lang="nb-NO" b="1" dirty="0" err="1"/>
              <a:t>But</a:t>
            </a:r>
            <a:r>
              <a:rPr lang="nb-NO" b="1" dirty="0"/>
              <a:t> </a:t>
            </a:r>
            <a:r>
              <a:rPr lang="nb-NO" b="1" dirty="0" err="1"/>
              <a:t>what</a:t>
            </a:r>
            <a:r>
              <a:rPr lang="nb-NO" b="1" dirty="0"/>
              <a:t> </a:t>
            </a:r>
            <a:r>
              <a:rPr lang="nb-NO" b="1" dirty="0" err="1"/>
              <a:t>are</a:t>
            </a:r>
            <a:r>
              <a:rPr lang="nb-NO" b="1" dirty="0"/>
              <a:t> the </a:t>
            </a:r>
            <a:r>
              <a:rPr lang="nb-NO" b="1" dirty="0" err="1"/>
              <a:t>international</a:t>
            </a:r>
            <a:r>
              <a:rPr lang="nb-NO" b="1" dirty="0"/>
              <a:t> and </a:t>
            </a:r>
            <a:r>
              <a:rPr lang="nb-NO" b="1" dirty="0" err="1"/>
              <a:t>national</a:t>
            </a:r>
            <a:r>
              <a:rPr lang="nb-NO" b="1" dirty="0"/>
              <a:t> </a:t>
            </a:r>
            <a:r>
              <a:rPr lang="nb-NO" b="1" dirty="0" err="1"/>
              <a:t>responses</a:t>
            </a:r>
            <a:r>
              <a:rPr lang="nb-NO" b="1" dirty="0"/>
              <a:t> to the </a:t>
            </a:r>
            <a:r>
              <a:rPr lang="nb-NO" b="1" dirty="0" err="1"/>
              <a:t>debate</a:t>
            </a:r>
            <a:r>
              <a:rPr lang="nb-NO" b="1" dirty="0"/>
              <a:t> </a:t>
            </a:r>
            <a:r>
              <a:rPr lang="nb-NO" b="1" dirty="0" err="1"/>
              <a:t>about</a:t>
            </a:r>
            <a:r>
              <a:rPr lang="nb-NO" b="1" dirty="0"/>
              <a:t> UPF?</a:t>
            </a:r>
            <a:endParaRPr lang="en-US" b="1" dirty="0"/>
          </a:p>
          <a:p>
            <a:pPr marL="0" marR="0" lvl="0" indent="0" algn="l" defTabSz="91426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171450" marR="0" lvl="0" indent="-171450" algn="l" defTabSz="9142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p:txBody>
      </p:sp>
      <p:sp>
        <p:nvSpPr>
          <p:cNvPr id="4" name="Plassholder for lysbildenummer 3">
            <a:extLst>
              <a:ext uri="{FF2B5EF4-FFF2-40B4-BE49-F238E27FC236}">
                <a16:creationId xmlns:a16="http://schemas.microsoft.com/office/drawing/2014/main" id="{E5E4C62A-0541-BD20-36F2-1A71A8BFF9CF}"/>
              </a:ext>
            </a:extLst>
          </p:cNvPr>
          <p:cNvSpPr>
            <a:spLocks noGrp="1"/>
          </p:cNvSpPr>
          <p:nvPr>
            <p:ph type="sldNum" sz="quarter" idx="5"/>
          </p:nvPr>
        </p:nvSpPr>
        <p:spPr/>
        <p:txBody>
          <a:bodyPr/>
          <a:lstStyle/>
          <a:p>
            <a:fld id="{EA72985F-36CD-4D87-8C89-674A558E8057}" type="slidenum">
              <a:rPr lang="en-US" smtClean="0"/>
              <a:t>39</a:t>
            </a:fld>
            <a:endParaRPr lang="en-US"/>
          </a:p>
        </p:txBody>
      </p:sp>
    </p:spTree>
    <p:extLst>
      <p:ext uri="{BB962C8B-B14F-4D97-AF65-F5344CB8AC3E}">
        <p14:creationId xmlns:p14="http://schemas.microsoft.com/office/powerpoint/2010/main" val="2781921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9B595-2574-156E-589F-B072068215D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C45E6BA-9570-8750-1262-B003B50B7E2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5374DEC-1B9B-7A21-5B11-04F1F36557A4}"/>
              </a:ext>
            </a:extLst>
          </p:cNvPr>
          <p:cNvSpPr>
            <a:spLocks noGrp="1"/>
          </p:cNvSpPr>
          <p:nvPr>
            <p:ph type="body" idx="1"/>
          </p:nvPr>
        </p:nvSpPr>
        <p:spPr/>
        <p:txBody>
          <a:bodyPr/>
          <a:lstStyle/>
          <a:p>
            <a:r>
              <a:rPr lang="en-US" b="0" dirty="0"/>
              <a:t>(Bruk </a:t>
            </a:r>
            <a:r>
              <a:rPr lang="en-US" b="0" dirty="0" err="1"/>
              <a:t>litt</a:t>
            </a:r>
            <a:r>
              <a:rPr lang="en-US" b="0" dirty="0"/>
              <a:t> </a:t>
            </a:r>
            <a:r>
              <a:rPr lang="en-US" b="0" dirty="0" err="1"/>
              <a:t>mer</a:t>
            </a:r>
            <a:r>
              <a:rPr lang="en-US" b="0" dirty="0"/>
              <a:t> </a:t>
            </a:r>
            <a:r>
              <a:rPr lang="en-US" b="0" dirty="0" err="1"/>
              <a:t>tid</a:t>
            </a:r>
            <a:r>
              <a:rPr lang="en-US" b="0" dirty="0"/>
              <a:t> her) </a:t>
            </a:r>
            <a:br>
              <a:rPr lang="en-US" b="0" dirty="0"/>
            </a:br>
            <a:r>
              <a:rPr lang="en-US" b="1" dirty="0"/>
              <a:t>… Because ultra-processed food can be high and low in salt, sugar and fat, and this can also be the case for non-ultra-processed foods. </a:t>
            </a:r>
          </a:p>
          <a:p>
            <a:endParaRPr lang="en-US" b="1" dirty="0"/>
          </a:p>
          <a:p>
            <a:r>
              <a:rPr lang="en-US" b="1" dirty="0"/>
              <a:t>Let’s look into the literature. </a:t>
            </a:r>
          </a:p>
          <a:p>
            <a:endParaRPr lang="en-US" b="1" dirty="0"/>
          </a:p>
          <a:p>
            <a:endParaRPr lang="en-US" b="1" dirty="0"/>
          </a:p>
          <a:p>
            <a:r>
              <a:rPr lang="en-US" dirty="0" err="1"/>
              <a:t>Knekkebrød</a:t>
            </a:r>
            <a:r>
              <a:rPr lang="en-US" dirty="0"/>
              <a:t> (crispbread): </a:t>
            </a:r>
            <a:br>
              <a:rPr lang="nb-NO" sz="1200" b="0" i="0" kern="1200" dirty="0">
                <a:solidFill>
                  <a:schemeClr val="tx1"/>
                </a:solidFill>
                <a:effectLst/>
                <a:latin typeface="+mn-lt"/>
                <a:ea typeface="+mn-ea"/>
                <a:cs typeface="+mn-cs"/>
              </a:rPr>
            </a:br>
            <a:r>
              <a:rPr lang="nb-NO" sz="1200" b="0" i="0" kern="1200" dirty="0" err="1">
                <a:solidFill>
                  <a:schemeClr val="tx1"/>
                </a:solidFill>
                <a:effectLst/>
                <a:latin typeface="+mn-lt"/>
                <a:ea typeface="+mn-ea"/>
                <a:cs typeface="+mn-cs"/>
              </a:rPr>
              <a:t>Husman</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Fullkornsrugmel</a:t>
            </a:r>
            <a:r>
              <a:rPr lang="nb-NO" sz="1200" b="0" i="0" kern="1200" dirty="0">
                <a:solidFill>
                  <a:schemeClr val="tx1"/>
                </a:solidFill>
                <a:effectLst/>
                <a:latin typeface="+mn-lt"/>
                <a:ea typeface="+mn-ea"/>
                <a:cs typeface="+mn-cs"/>
              </a:rPr>
              <a:t> 105 g*, gjær, salt. *i g for 100 g produkt.</a:t>
            </a: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Sport + :  </a:t>
            </a:r>
            <a:r>
              <a:rPr lang="nb-NO" sz="1200" b="0" i="0" kern="1200" dirty="0" err="1">
                <a:solidFill>
                  <a:schemeClr val="tx1"/>
                </a:solidFill>
                <a:effectLst/>
                <a:latin typeface="+mn-lt"/>
                <a:ea typeface="+mn-ea"/>
                <a:cs typeface="+mn-cs"/>
              </a:rPr>
              <a:t>Fullkornsrugmel</a:t>
            </a:r>
            <a:r>
              <a:rPr lang="nb-NO" sz="1200" b="0" i="0" kern="1200" dirty="0">
                <a:solidFill>
                  <a:schemeClr val="tx1"/>
                </a:solidFill>
                <a:effectLst/>
                <a:latin typeface="+mn-lt"/>
                <a:ea typeface="+mn-ea"/>
                <a:cs typeface="+mn-cs"/>
              </a:rPr>
              <a:t> (91%), linfrø (5,3%), hvetekim, rugkli (2,6%), salt, gjær, emulgator (mono- og </a:t>
            </a:r>
            <a:r>
              <a:rPr lang="nb-NO" sz="1200" b="0" i="0" kern="1200" dirty="0" err="1">
                <a:solidFill>
                  <a:schemeClr val="tx1"/>
                </a:solidFill>
                <a:effectLst/>
                <a:latin typeface="+mn-lt"/>
                <a:ea typeface="+mn-ea"/>
                <a:cs typeface="+mn-cs"/>
              </a:rPr>
              <a:t>diglyserider</a:t>
            </a:r>
            <a:r>
              <a:rPr lang="nb-NO" sz="1200" b="0" i="0" kern="1200" dirty="0">
                <a:solidFill>
                  <a:schemeClr val="tx1"/>
                </a:solidFill>
                <a:effectLst/>
                <a:latin typeface="+mn-lt"/>
                <a:ea typeface="+mn-ea"/>
                <a:cs typeface="+mn-cs"/>
              </a:rPr>
              <a:t> av fettsyrer)</a:t>
            </a:r>
            <a:endParaRPr lang="en-US" b="0" dirty="0"/>
          </a:p>
          <a:p>
            <a:r>
              <a:rPr lang="en-US" b="0" dirty="0"/>
              <a:t>Tine yoghurt: </a:t>
            </a:r>
            <a:r>
              <a:rPr lang="en-US" b="0" dirty="0" err="1"/>
              <a:t>Tilsatt</a:t>
            </a:r>
            <a:r>
              <a:rPr lang="en-US" b="0" dirty="0"/>
              <a:t> </a:t>
            </a:r>
            <a:r>
              <a:rPr lang="en-US" b="0" dirty="0" err="1"/>
              <a:t>stabilisator</a:t>
            </a:r>
            <a:r>
              <a:rPr lang="en-US" b="0" dirty="0"/>
              <a:t> </a:t>
            </a:r>
            <a:r>
              <a:rPr lang="en-US" b="0" dirty="0" err="1"/>
              <a:t>og</a:t>
            </a:r>
            <a:r>
              <a:rPr lang="en-US" b="0" dirty="0"/>
              <a:t> aroma</a:t>
            </a:r>
          </a:p>
          <a:p>
            <a:r>
              <a:rPr lang="en-US" dirty="0" err="1"/>
              <a:t>Philadelpia</a:t>
            </a:r>
            <a:r>
              <a:rPr lang="en-US" dirty="0"/>
              <a:t> </a:t>
            </a:r>
            <a:r>
              <a:rPr lang="en-US" dirty="0" err="1"/>
              <a:t>tilsatt</a:t>
            </a:r>
            <a:r>
              <a:rPr lang="en-US" dirty="0"/>
              <a:t> </a:t>
            </a:r>
            <a:r>
              <a:rPr lang="en-US" dirty="0" err="1"/>
              <a:t>stabilisator</a:t>
            </a:r>
            <a:r>
              <a:rPr lang="en-US" dirty="0"/>
              <a:t> </a:t>
            </a:r>
          </a:p>
          <a:p>
            <a:r>
              <a:rPr lang="en-US" dirty="0" err="1"/>
              <a:t>Grandiosa</a:t>
            </a:r>
            <a:r>
              <a:rPr lang="en-US" dirty="0"/>
              <a:t>: </a:t>
            </a:r>
            <a:r>
              <a:rPr lang="en-US" dirty="0" err="1"/>
              <a:t>Inneholder</a:t>
            </a:r>
            <a:r>
              <a:rPr lang="en-US" dirty="0"/>
              <a:t> salami</a:t>
            </a:r>
            <a:r>
              <a:rPr lang="nb-NO" dirty="0"/>
              <a:t>?</a:t>
            </a:r>
          </a:p>
          <a:p>
            <a:pPr marL="0" marR="0" lvl="0" indent="0" algn="l" defTabSz="914263"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Salami: , *hensikten* med tilsetningsstoffene er forskjellig. For førstnevnte er det konservering (E392 og E250) mens for sistnevnte er det særlig fargestoffet (E120) som "gjør det til UP". Matsminke, som de kaller det. </a:t>
            </a:r>
          </a:p>
          <a:p>
            <a:endParaRPr lang="nb-NO" dirty="0"/>
          </a:p>
          <a:p>
            <a:r>
              <a:rPr lang="nb-NO" dirty="0"/>
              <a:t>Loff: </a:t>
            </a:r>
            <a:r>
              <a:rPr lang="nb-NO" sz="1200" b="1" i="0" kern="1200" dirty="0">
                <a:solidFill>
                  <a:schemeClr val="tx1"/>
                </a:solidFill>
                <a:effectLst/>
                <a:latin typeface="+mn-lt"/>
                <a:ea typeface="+mn-ea"/>
                <a:cs typeface="+mn-cs"/>
              </a:rPr>
              <a:t>Hvetemel</a:t>
            </a:r>
            <a:r>
              <a:rPr lang="nb-NO" sz="1200" b="0" i="0" kern="1200" dirty="0">
                <a:solidFill>
                  <a:schemeClr val="tx1"/>
                </a:solidFill>
                <a:effectLst/>
                <a:latin typeface="+mn-lt"/>
                <a:ea typeface="+mn-ea"/>
                <a:cs typeface="+mn-cs"/>
              </a:rPr>
              <a:t>, vann, </a:t>
            </a:r>
            <a:r>
              <a:rPr lang="nb-NO" sz="1200" b="1" i="0" kern="1200" dirty="0">
                <a:solidFill>
                  <a:schemeClr val="tx1"/>
                </a:solidFill>
                <a:effectLst/>
                <a:latin typeface="+mn-lt"/>
                <a:ea typeface="+mn-ea"/>
                <a:cs typeface="+mn-cs"/>
              </a:rPr>
              <a:t>rugmel</a:t>
            </a:r>
            <a:r>
              <a:rPr lang="nb-NO" sz="1200" b="0" i="0" kern="1200" dirty="0">
                <a:solidFill>
                  <a:schemeClr val="tx1"/>
                </a:solidFill>
                <a:effectLst/>
                <a:latin typeface="+mn-lt"/>
                <a:ea typeface="+mn-ea"/>
                <a:cs typeface="+mn-cs"/>
              </a:rPr>
              <a:t>, valmuefrø (3,2 %), gjær, vegetabilsk olje og fett (rapsolje, herdet raps og kokos), salt, </a:t>
            </a:r>
            <a:r>
              <a:rPr lang="nb-NO" sz="1200" b="0" i="0" kern="1200" dirty="0" err="1">
                <a:solidFill>
                  <a:schemeClr val="tx1"/>
                </a:solidFill>
                <a:effectLst/>
                <a:latin typeface="+mn-lt"/>
                <a:ea typeface="+mn-ea"/>
                <a:cs typeface="+mn-cs"/>
              </a:rPr>
              <a:t>melbehandlingsmiddel</a:t>
            </a:r>
            <a:r>
              <a:rPr lang="nb-NO" sz="1200" b="0" i="0" kern="1200" dirty="0">
                <a:solidFill>
                  <a:schemeClr val="tx1"/>
                </a:solidFill>
                <a:effectLst/>
                <a:latin typeface="+mn-lt"/>
                <a:ea typeface="+mn-ea"/>
                <a:cs typeface="+mn-cs"/>
              </a:rPr>
              <a:t> (e300), enzymer. ( Stoffer for at det skal vare lengre)</a:t>
            </a:r>
          </a:p>
          <a:p>
            <a:r>
              <a:rPr lang="nb-NO" sz="1200" b="0" i="0" kern="1200" dirty="0">
                <a:solidFill>
                  <a:schemeClr val="tx1"/>
                </a:solidFill>
                <a:effectLst/>
                <a:latin typeface="+mn-lt"/>
                <a:ea typeface="+mn-ea"/>
                <a:cs typeface="+mn-cs"/>
              </a:rPr>
              <a:t>Boller: tilsatt enzymer, emulgatorer, stabilisatorer osv.</a:t>
            </a:r>
            <a:endParaRPr lang="en-US" dirty="0"/>
          </a:p>
        </p:txBody>
      </p:sp>
      <p:sp>
        <p:nvSpPr>
          <p:cNvPr id="4" name="Plassholder for lysbildenummer 3">
            <a:extLst>
              <a:ext uri="{FF2B5EF4-FFF2-40B4-BE49-F238E27FC236}">
                <a16:creationId xmlns:a16="http://schemas.microsoft.com/office/drawing/2014/main" id="{F09DB252-DEE9-76DF-C400-77674CBF54D6}"/>
              </a:ext>
            </a:extLst>
          </p:cNvPr>
          <p:cNvSpPr>
            <a:spLocks noGrp="1"/>
          </p:cNvSpPr>
          <p:nvPr>
            <p:ph type="sldNum" sz="quarter" idx="5"/>
          </p:nvPr>
        </p:nvSpPr>
        <p:spPr/>
        <p:txBody>
          <a:bodyPr/>
          <a:lstStyle/>
          <a:p>
            <a:fld id="{EA72985F-36CD-4D87-8C89-674A558E8057}" type="slidenum">
              <a:rPr lang="en-US" smtClean="0"/>
              <a:t>41</a:t>
            </a:fld>
            <a:endParaRPr lang="en-US"/>
          </a:p>
        </p:txBody>
      </p:sp>
    </p:spTree>
    <p:extLst>
      <p:ext uri="{BB962C8B-B14F-4D97-AF65-F5344CB8AC3E}">
        <p14:creationId xmlns:p14="http://schemas.microsoft.com/office/powerpoint/2010/main" val="213848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255EB-F878-5CEC-959E-20CC289F0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1F295-2A90-F3E5-5F3F-EA057EB17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DD586-AE4F-2854-0B53-FD74C3D91D86}"/>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9933225B-F336-5B83-3605-EFE79E267D73}"/>
              </a:ext>
            </a:extLst>
          </p:cNvPr>
          <p:cNvSpPr>
            <a:spLocks noGrp="1"/>
          </p:cNvSpPr>
          <p:nvPr>
            <p:ph type="sldNum" sz="quarter" idx="10"/>
          </p:nvPr>
        </p:nvSpPr>
        <p:spPr/>
        <p:txBody>
          <a:bodyPr/>
          <a:lstStyle/>
          <a:p>
            <a:fld id="{F548804B-D070-4406-A094-B2BF827EDB50}" type="slidenum">
              <a:rPr lang="nb-NO" smtClean="0"/>
              <a:t>5</a:t>
            </a:fld>
            <a:endParaRPr lang="nb-NO"/>
          </a:p>
        </p:txBody>
      </p:sp>
    </p:spTree>
    <p:extLst>
      <p:ext uri="{BB962C8B-B14F-4D97-AF65-F5344CB8AC3E}">
        <p14:creationId xmlns:p14="http://schemas.microsoft.com/office/powerpoint/2010/main" val="173162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0D90-11B2-FBC6-F091-202E86E01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5C375-B538-F0DF-7692-A62A5FF92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DC622-63FF-723B-E7FA-3C854CD794FE}"/>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D390E20D-BC9B-3721-B3B2-813162ACAA01}"/>
              </a:ext>
            </a:extLst>
          </p:cNvPr>
          <p:cNvSpPr>
            <a:spLocks noGrp="1"/>
          </p:cNvSpPr>
          <p:nvPr>
            <p:ph type="sldNum" sz="quarter" idx="10"/>
          </p:nvPr>
        </p:nvSpPr>
        <p:spPr/>
        <p:txBody>
          <a:bodyPr/>
          <a:lstStyle/>
          <a:p>
            <a:fld id="{F548804B-D070-4406-A094-B2BF827EDB50}" type="slidenum">
              <a:rPr lang="nb-NO" smtClean="0"/>
              <a:t>14</a:t>
            </a:fld>
            <a:endParaRPr lang="nb-NO"/>
          </a:p>
        </p:txBody>
      </p:sp>
    </p:spTree>
    <p:extLst>
      <p:ext uri="{BB962C8B-B14F-4D97-AF65-F5344CB8AC3E}">
        <p14:creationId xmlns:p14="http://schemas.microsoft.com/office/powerpoint/2010/main" val="3365788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40413-9D22-F187-E90E-F2753A110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54D10-121E-47AF-0ADC-9B7DE0608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22C3E-0388-A778-6B27-0DBB6E755E1E}"/>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DF502B26-21DB-4423-0660-EEFB67FA3D0E}"/>
              </a:ext>
            </a:extLst>
          </p:cNvPr>
          <p:cNvSpPr>
            <a:spLocks noGrp="1"/>
          </p:cNvSpPr>
          <p:nvPr>
            <p:ph type="sldNum" sz="quarter" idx="10"/>
          </p:nvPr>
        </p:nvSpPr>
        <p:spPr/>
        <p:txBody>
          <a:bodyPr/>
          <a:lstStyle/>
          <a:p>
            <a:fld id="{F548804B-D070-4406-A094-B2BF827EDB50}" type="slidenum">
              <a:rPr lang="nb-NO" smtClean="0"/>
              <a:t>15</a:t>
            </a:fld>
            <a:endParaRPr lang="nb-NO"/>
          </a:p>
        </p:txBody>
      </p:sp>
    </p:spTree>
    <p:extLst>
      <p:ext uri="{BB962C8B-B14F-4D97-AF65-F5344CB8AC3E}">
        <p14:creationId xmlns:p14="http://schemas.microsoft.com/office/powerpoint/2010/main" val="41877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32E5B-A205-260C-F62E-0E9361402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7DCFA-329E-5CC2-4FCF-065FEBA70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263EE-7D29-F835-2FFA-FC8FFFE2ECF5}"/>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19D7EA77-F5F0-8002-71EF-DC6FBB341D18}"/>
              </a:ext>
            </a:extLst>
          </p:cNvPr>
          <p:cNvSpPr>
            <a:spLocks noGrp="1"/>
          </p:cNvSpPr>
          <p:nvPr>
            <p:ph type="sldNum" sz="quarter" idx="10"/>
          </p:nvPr>
        </p:nvSpPr>
        <p:spPr/>
        <p:txBody>
          <a:bodyPr/>
          <a:lstStyle/>
          <a:p>
            <a:fld id="{F548804B-D070-4406-A094-B2BF827EDB50}" type="slidenum">
              <a:rPr lang="nb-NO" smtClean="0"/>
              <a:t>16</a:t>
            </a:fld>
            <a:endParaRPr lang="nb-NO"/>
          </a:p>
        </p:txBody>
      </p:sp>
    </p:spTree>
    <p:extLst>
      <p:ext uri="{BB962C8B-B14F-4D97-AF65-F5344CB8AC3E}">
        <p14:creationId xmlns:p14="http://schemas.microsoft.com/office/powerpoint/2010/main" val="618841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9D64-6587-B9B3-F065-2C45BE7D1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57F71-3907-E913-0FBF-4CA32539D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32A44-185A-0551-A8D2-1B64E8AB1357}"/>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38D33489-F758-BE19-00FD-136D42C03BD3}"/>
              </a:ext>
            </a:extLst>
          </p:cNvPr>
          <p:cNvSpPr>
            <a:spLocks noGrp="1"/>
          </p:cNvSpPr>
          <p:nvPr>
            <p:ph type="sldNum" sz="quarter" idx="10"/>
          </p:nvPr>
        </p:nvSpPr>
        <p:spPr/>
        <p:txBody>
          <a:bodyPr/>
          <a:lstStyle/>
          <a:p>
            <a:fld id="{F548804B-D070-4406-A094-B2BF827EDB50}" type="slidenum">
              <a:rPr lang="nb-NO" smtClean="0"/>
              <a:t>17</a:t>
            </a:fld>
            <a:endParaRPr lang="nb-NO"/>
          </a:p>
        </p:txBody>
      </p:sp>
    </p:spTree>
    <p:extLst>
      <p:ext uri="{BB962C8B-B14F-4D97-AF65-F5344CB8AC3E}">
        <p14:creationId xmlns:p14="http://schemas.microsoft.com/office/powerpoint/2010/main" val="388636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09363-3A8F-CBCF-25A4-DA65029A2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C2B4C-7A22-8A29-87F7-A47237BA5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A8B65-C22B-1375-4FCF-7CF6AC1CD0A9}"/>
              </a:ext>
            </a:extLst>
          </p:cNvPr>
          <p:cNvSpPr>
            <a:spLocks noGrp="1"/>
          </p:cNvSpPr>
          <p:nvPr>
            <p:ph type="body" idx="1"/>
          </p:nvPr>
        </p:nvSpPr>
        <p:spPr/>
        <p:txBody>
          <a:bodyPr/>
          <a:lstStyle/>
          <a:p>
            <a:pPr defTabSz="991135">
              <a:defRPr/>
            </a:pPr>
            <a:r>
              <a:rPr lang="nb-NO" dirty="0">
                <a:solidFill>
                  <a:srgbClr val="5C257F"/>
                </a:solidFill>
                <a:latin typeface="Georgia" panose="02040502050405020303" pitchFamily="18" charset="0"/>
              </a:rPr>
              <a:t>Meieriprodukter er en viktig kilde til proteiner, B-vitaminer, kalsium og jod, som det er like mye av i magre og fete produkter. </a:t>
            </a:r>
          </a:p>
          <a:p>
            <a:endParaRPr lang="nb-NO" dirty="0"/>
          </a:p>
        </p:txBody>
      </p:sp>
      <p:sp>
        <p:nvSpPr>
          <p:cNvPr id="4" name="Slide Number Placeholder 3">
            <a:extLst>
              <a:ext uri="{FF2B5EF4-FFF2-40B4-BE49-F238E27FC236}">
                <a16:creationId xmlns:a16="http://schemas.microsoft.com/office/drawing/2014/main" id="{7CD21E21-71C8-43DA-7823-9CDFB3C68474}"/>
              </a:ext>
            </a:extLst>
          </p:cNvPr>
          <p:cNvSpPr>
            <a:spLocks noGrp="1"/>
          </p:cNvSpPr>
          <p:nvPr>
            <p:ph type="sldNum" sz="quarter" idx="10"/>
          </p:nvPr>
        </p:nvSpPr>
        <p:spPr/>
        <p:txBody>
          <a:bodyPr/>
          <a:lstStyle/>
          <a:p>
            <a:fld id="{F548804B-D070-4406-A094-B2BF827EDB50}" type="slidenum">
              <a:rPr lang="nb-NO" smtClean="0"/>
              <a:t>20</a:t>
            </a:fld>
            <a:endParaRPr lang="nb-NO"/>
          </a:p>
        </p:txBody>
      </p:sp>
    </p:spTree>
    <p:extLst>
      <p:ext uri="{BB962C8B-B14F-4D97-AF65-F5344CB8AC3E}">
        <p14:creationId xmlns:p14="http://schemas.microsoft.com/office/powerpoint/2010/main" val="23127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D747C-0647-34ED-6B82-B68FFD9B88A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6B65332-3140-ACB4-3982-9DFCE6FE555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EF9A959-B8D4-6DE5-6FDC-5CC7748FCE98}"/>
              </a:ext>
            </a:extLst>
          </p:cNvPr>
          <p:cNvSpPr>
            <a:spLocks noGrp="1"/>
          </p:cNvSpPr>
          <p:nvPr>
            <p:ph type="body" idx="1"/>
          </p:nvPr>
        </p:nvSpPr>
        <p:spPr/>
        <p:txBody>
          <a:bodyPr/>
          <a:lstStyle/>
          <a:p>
            <a:endParaRPr lang="en-GB" dirty="0"/>
          </a:p>
        </p:txBody>
      </p:sp>
      <p:sp>
        <p:nvSpPr>
          <p:cNvPr id="4" name="Plassholder for lysbildenummer 3">
            <a:extLst>
              <a:ext uri="{FF2B5EF4-FFF2-40B4-BE49-F238E27FC236}">
                <a16:creationId xmlns:a16="http://schemas.microsoft.com/office/drawing/2014/main" id="{6F17C969-91AC-8F7A-89BC-16BCACE1C41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8804B-D070-4406-A094-B2BF827EDB50}" type="slidenum">
              <a:rPr kumimoji="0" lang="nb-NO"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15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7297-FBA5-0A67-7BBB-B1ABB217889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2DA7A25-BC2C-A964-8AD6-1857C976EB4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C08CFD4-3BB2-CEF8-27F2-6AD7F88BFF8A}"/>
              </a:ext>
            </a:extLst>
          </p:cNvPr>
          <p:cNvSpPr>
            <a:spLocks noGrp="1"/>
          </p:cNvSpPr>
          <p:nvPr>
            <p:ph type="body" idx="1"/>
          </p:nvPr>
        </p:nvSpPr>
        <p:spPr/>
        <p:txBody>
          <a:bodyPr/>
          <a:lstStyle/>
          <a:p>
            <a:endParaRPr lang="en-GB" dirty="0"/>
          </a:p>
        </p:txBody>
      </p:sp>
      <p:sp>
        <p:nvSpPr>
          <p:cNvPr id="4" name="Plassholder for lysbildenummer 3">
            <a:extLst>
              <a:ext uri="{FF2B5EF4-FFF2-40B4-BE49-F238E27FC236}">
                <a16:creationId xmlns:a16="http://schemas.microsoft.com/office/drawing/2014/main" id="{C40D8DDB-3930-CEA5-DE2F-248260A99B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8804B-D070-4406-A094-B2BF827EDB50}" type="slidenum">
              <a:rPr kumimoji="0" lang="nb-NO"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86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4A0897-F7EC-320E-A083-05281B4F968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D139C50-56FA-A266-CBBD-18FEE0AE6F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E106107-46BA-6A4F-AFE9-9751F61C7C8C}"/>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5" name="Plassholder for bunntekst 4">
            <a:extLst>
              <a:ext uri="{FF2B5EF4-FFF2-40B4-BE49-F238E27FC236}">
                <a16:creationId xmlns:a16="http://schemas.microsoft.com/office/drawing/2014/main" id="{B4DDCC01-73BB-5455-CC59-45B73678E5D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CB15DF1-AE35-53AD-E560-8540F8D7F5FE}"/>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265598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735E2F-0E78-AB02-33B2-6F7100E3A70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11223A0F-A6A6-2A10-599E-3E948A6902D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14475D-4E67-A6B2-4332-2B7CCD98AFA1}"/>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5" name="Plassholder for bunntekst 4">
            <a:extLst>
              <a:ext uri="{FF2B5EF4-FFF2-40B4-BE49-F238E27FC236}">
                <a16:creationId xmlns:a16="http://schemas.microsoft.com/office/drawing/2014/main" id="{1D251B1A-91B8-889D-35C2-1F4976F3062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E7D8E5C-93BF-8FB4-93DD-EF6DA4F3ACEC}"/>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184056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502E5D7-A109-DAB2-D0FA-85F331D2110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C2DA50A-3FEA-C2C7-D861-448C88E4FA24}"/>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08F85AE-76AD-1BCE-426E-9498E9745A30}"/>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5" name="Plassholder for bunntekst 4">
            <a:extLst>
              <a:ext uri="{FF2B5EF4-FFF2-40B4-BE49-F238E27FC236}">
                <a16:creationId xmlns:a16="http://schemas.microsoft.com/office/drawing/2014/main" id="{62109FF5-1C35-2C94-B7EB-20E22CA3D35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CE17A22-3E88-4CFB-9FEB-7996EE32382D}"/>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3191754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textbox with subheadin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E47832A-C200-4F7E-AF3E-D40604841FC4}"/>
              </a:ext>
            </a:extLst>
          </p:cNvPr>
          <p:cNvSpPr>
            <a:spLocks noGrp="1"/>
          </p:cNvSpPr>
          <p:nvPr>
            <p:ph type="ftr" sz="quarter" idx="32"/>
          </p:nvPr>
        </p:nvSpPr>
        <p:spPr/>
        <p:txBody>
          <a:bodyPr/>
          <a:lstStyle/>
          <a:p>
            <a:endParaRPr lang="nb-NO" dirty="0"/>
          </a:p>
        </p:txBody>
      </p:sp>
      <p:sp>
        <p:nvSpPr>
          <p:cNvPr id="5" name="Slide Number Placeholder 4">
            <a:extLst>
              <a:ext uri="{FF2B5EF4-FFF2-40B4-BE49-F238E27FC236}">
                <a16:creationId xmlns:a16="http://schemas.microsoft.com/office/drawing/2014/main" id="{8B58FA56-4D7C-4979-BB98-B74CBD5F52E4}"/>
              </a:ext>
            </a:extLst>
          </p:cNvPr>
          <p:cNvSpPr>
            <a:spLocks noGrp="1"/>
          </p:cNvSpPr>
          <p:nvPr>
            <p:ph type="sldNum" sz="quarter" idx="33"/>
          </p:nvPr>
        </p:nvSpPr>
        <p:spPr/>
        <p:txBody>
          <a:bodyPr/>
          <a:lstStyle/>
          <a:p>
            <a:r>
              <a:rPr lang="en-US"/>
              <a:t>Page </a:t>
            </a:r>
            <a:fld id="{5251F420-7306-4E7C-A79E-F31A38F7D392}" type="slidenum">
              <a:rPr lang="en-US" smtClean="0"/>
              <a:pPr/>
              <a:t>‹#›</a:t>
            </a:fld>
            <a:endParaRPr lang="en-US" dirty="0"/>
          </a:p>
        </p:txBody>
      </p:sp>
      <p:sp>
        <p:nvSpPr>
          <p:cNvPr id="9" name="addin_colorlist" hidden="1">
            <a:extLst>
              <a:ext uri="{FF2B5EF4-FFF2-40B4-BE49-F238E27FC236}">
                <a16:creationId xmlns:a16="http://schemas.microsoft.com/office/drawing/2014/main" id="{B7FE76BD-1D32-4FE8-AC91-B195070748A0}"/>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0" name="addin_colorbox" hidden="1">
            <a:extLst>
              <a:ext uri="{FF2B5EF4-FFF2-40B4-BE49-F238E27FC236}">
                <a16:creationId xmlns:a16="http://schemas.microsoft.com/office/drawing/2014/main" id="{577BCF49-E370-4191-A9D3-5E55520BEC0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1" name="addin_title" hidden="1">
            <a:extLst>
              <a:ext uri="{FF2B5EF4-FFF2-40B4-BE49-F238E27FC236}">
                <a16:creationId xmlns:a16="http://schemas.microsoft.com/office/drawing/2014/main" id="{64D7346C-42A8-4BF6-BD31-3EF03D696B3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2" name="addin_text" hidden="1">
            <a:extLst>
              <a:ext uri="{FF2B5EF4-FFF2-40B4-BE49-F238E27FC236}">
                <a16:creationId xmlns:a16="http://schemas.microsoft.com/office/drawing/2014/main" id="{1664CE25-C511-4C72-86B2-CD04C60CDCA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3" name="addin_image" hidden="1">
            <a:extLst>
              <a:ext uri="{FF2B5EF4-FFF2-40B4-BE49-F238E27FC236}">
                <a16:creationId xmlns:a16="http://schemas.microsoft.com/office/drawing/2014/main" id="{1FDD2AD4-3CBB-4718-8708-A4ABD22FEE4F}"/>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4" name="addin_grouplist" hidden="1">
            <a:extLst>
              <a:ext uri="{FF2B5EF4-FFF2-40B4-BE49-F238E27FC236}">
                <a16:creationId xmlns:a16="http://schemas.microsoft.com/office/drawing/2014/main" id="{89CA383D-0F6C-4656-8C17-CCCA7960CDC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5" name="addin_logo" hidden="1">
            <a:extLst>
              <a:ext uri="{FF2B5EF4-FFF2-40B4-BE49-F238E27FC236}">
                <a16:creationId xmlns:a16="http://schemas.microsoft.com/office/drawing/2014/main" id="{574B200B-554A-44F6-A5CF-7E5E17C8547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6" name="addin_fillplaceholders" hidden="1">
            <a:extLst>
              <a:ext uri="{FF2B5EF4-FFF2-40B4-BE49-F238E27FC236}">
                <a16:creationId xmlns:a16="http://schemas.microsoft.com/office/drawing/2014/main" id="{E9F05AAF-95F2-4DEB-9E39-9C52A1AA2ECD}"/>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17" name="addin_background" hidden="1">
            <a:extLst>
              <a:ext uri="{FF2B5EF4-FFF2-40B4-BE49-F238E27FC236}">
                <a16:creationId xmlns:a16="http://schemas.microsoft.com/office/drawing/2014/main" id="{A0564F8C-C50F-400D-BD2B-ED1C4763FC27}"/>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7" name="Title 1">
            <a:extLst>
              <a:ext uri="{FF2B5EF4-FFF2-40B4-BE49-F238E27FC236}">
                <a16:creationId xmlns:a16="http://schemas.microsoft.com/office/drawing/2014/main" id="{CCEC6402-B72B-43A7-AB55-858B3D9C7C29}"/>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8" name="Subtitle 2">
            <a:extLst>
              <a:ext uri="{FF2B5EF4-FFF2-40B4-BE49-F238E27FC236}">
                <a16:creationId xmlns:a16="http://schemas.microsoft.com/office/drawing/2014/main" id="{E3D099F6-7C77-4DBE-8B36-12B42A9CBF9B}"/>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2" name="Content Placeholder 1">
            <a:extLst>
              <a:ext uri="{FF2B5EF4-FFF2-40B4-BE49-F238E27FC236}">
                <a16:creationId xmlns:a16="http://schemas.microsoft.com/office/drawing/2014/main" id="{E1884A91-9223-4B5D-BCF2-07CADE2A90D8}"/>
              </a:ext>
            </a:extLst>
          </p:cNvPr>
          <p:cNvSpPr>
            <a:spLocks noGrp="1"/>
          </p:cNvSpPr>
          <p:nvPr>
            <p:ph sz="quarter" idx="34"/>
          </p:nvPr>
        </p:nvSpPr>
        <p:spPr>
          <a:xfrm>
            <a:off x="360044" y="1757499"/>
            <a:ext cx="11471910" cy="4301103"/>
          </a:xfrm>
          <a:prstGeom prst="rect">
            <a:avLst/>
          </a:prstGeom>
          <a:effectLst>
            <a:outerShdw blurRad="50800" dist="50800" dir="5400000" algn="ctr" rotWithShape="0">
              <a:srgbClr val="010000">
                <a:alpha val="0"/>
              </a:srgbClr>
            </a:outerShdw>
          </a:effectLst>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Tree>
    <p:extLst>
      <p:ext uri="{BB962C8B-B14F-4D97-AF65-F5344CB8AC3E}">
        <p14:creationId xmlns:p14="http://schemas.microsoft.com/office/powerpoint/2010/main" val="266292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65D99-EB24-93E7-5071-C935F2E6F35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688E168-2BFC-26D5-B46C-590A3D431FE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5569AB9-4B89-DDD4-2803-0F1F6874A5D1}"/>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5" name="Plassholder for bunntekst 4">
            <a:extLst>
              <a:ext uri="{FF2B5EF4-FFF2-40B4-BE49-F238E27FC236}">
                <a16:creationId xmlns:a16="http://schemas.microsoft.com/office/drawing/2014/main" id="{A9A86B4B-A61C-E838-3F62-AD32AD22724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60A412C-C941-7E94-78DF-5CA99622FF23}"/>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2626542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81B94A-5096-9E24-5A67-7FFA1C8CA90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97C53B8-64C6-526A-E804-F85ECA45F3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65147E4-33BE-3DD8-FA1E-457471D9ABBD}"/>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5" name="Plassholder for bunntekst 4">
            <a:extLst>
              <a:ext uri="{FF2B5EF4-FFF2-40B4-BE49-F238E27FC236}">
                <a16:creationId xmlns:a16="http://schemas.microsoft.com/office/drawing/2014/main" id="{6BF972A2-982B-B2AB-8D97-D9F82DDEFC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E35308D-7874-5DCC-D11B-1F7065E85C19}"/>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1828529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E44AAE-A3E9-5B1C-6098-3EFB5320A7D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DEA4FCB-C7B3-6486-F15F-E53FB850E7E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CE5E5ED-A8FD-115A-B4A6-B02F05435C4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FC481BF-4E47-6BB4-D68C-EB7A498B1B63}"/>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6" name="Plassholder for bunntekst 5">
            <a:extLst>
              <a:ext uri="{FF2B5EF4-FFF2-40B4-BE49-F238E27FC236}">
                <a16:creationId xmlns:a16="http://schemas.microsoft.com/office/drawing/2014/main" id="{1F0693CC-6CE7-D5E7-770B-25BB968318B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EE4A80-1355-0140-2FA7-A0FF365FF9FE}"/>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1661416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BD1D5F-5508-4588-9F79-BB2A0F4F646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B5517AC-E021-9399-5D17-90060BB8FF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6F3A9DD-4F7F-C912-9A28-3FDAC43B1CF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A0F8E8B-C9C5-7CBB-E225-BA0659CAF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4A9CEB3-0F52-D009-0FB1-49935903855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1B7E43C-F314-1692-BF69-7F4E5410C13E}"/>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8" name="Plassholder for bunntekst 7">
            <a:extLst>
              <a:ext uri="{FF2B5EF4-FFF2-40B4-BE49-F238E27FC236}">
                <a16:creationId xmlns:a16="http://schemas.microsoft.com/office/drawing/2014/main" id="{562861DB-42DC-D616-B9EC-4FE5B56DDC43}"/>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A3FC956-CA84-2ABD-3D21-EBAE0B67C226}"/>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510783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BCE136-EF8D-778A-EC32-09D69DA6124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E4B0738-8510-964C-859B-5697290DD808}"/>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4" name="Plassholder for bunntekst 3">
            <a:extLst>
              <a:ext uri="{FF2B5EF4-FFF2-40B4-BE49-F238E27FC236}">
                <a16:creationId xmlns:a16="http://schemas.microsoft.com/office/drawing/2014/main" id="{A1923E00-3285-FC57-BCAE-BB3C4669930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B47992C4-E6AF-4D2C-45FA-B7F4687BF9A7}"/>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50544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184CD4C-CD4F-9594-4725-5110DB96EC7B}"/>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3" name="Plassholder for bunntekst 2">
            <a:extLst>
              <a:ext uri="{FF2B5EF4-FFF2-40B4-BE49-F238E27FC236}">
                <a16:creationId xmlns:a16="http://schemas.microsoft.com/office/drawing/2014/main" id="{8506ABB0-416C-833E-B7A5-B300BD12964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9920E8E-30E3-FCF0-654C-469938A8AD9A}"/>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151703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C9D453-A6E1-9F6A-3C4D-69DE1BE11C6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5A8E57A-C6E3-BC5C-9613-AC9664FADC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7730B79-D109-44F6-0471-C876B8317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086E987-614A-BBA5-58BF-07B6942BD419}"/>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6" name="Plassholder for bunntekst 5">
            <a:extLst>
              <a:ext uri="{FF2B5EF4-FFF2-40B4-BE49-F238E27FC236}">
                <a16:creationId xmlns:a16="http://schemas.microsoft.com/office/drawing/2014/main" id="{A5030C12-AE46-B498-41DE-6A046B85BF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730E330-1D0B-334B-568A-00FA2B84157D}"/>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1517154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984F19-B7B6-8528-4A26-EA3808A2433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1530019-1B4E-C131-A872-9A3D20CBD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04CB95D-AD62-3C18-5326-BE14C6B42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54329C5-D6D3-33A6-C342-90DD0DC056D5}"/>
              </a:ext>
            </a:extLst>
          </p:cNvPr>
          <p:cNvSpPr>
            <a:spLocks noGrp="1"/>
          </p:cNvSpPr>
          <p:nvPr>
            <p:ph type="dt" sz="half" idx="10"/>
          </p:nvPr>
        </p:nvSpPr>
        <p:spPr/>
        <p:txBody>
          <a:bodyPr/>
          <a:lstStyle/>
          <a:p>
            <a:fld id="{47677D8D-2214-486D-A64E-351F5E6180C1}" type="datetimeFigureOut">
              <a:rPr lang="nb-NO" smtClean="0"/>
              <a:t>14.11.2025</a:t>
            </a:fld>
            <a:endParaRPr lang="nb-NO"/>
          </a:p>
        </p:txBody>
      </p:sp>
      <p:sp>
        <p:nvSpPr>
          <p:cNvPr id="6" name="Plassholder for bunntekst 5">
            <a:extLst>
              <a:ext uri="{FF2B5EF4-FFF2-40B4-BE49-F238E27FC236}">
                <a16:creationId xmlns:a16="http://schemas.microsoft.com/office/drawing/2014/main" id="{E7F135EC-04CD-A148-40B1-ED544A7CBBF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B418DA5-6BBB-0D9E-1C9D-B7E10708E07B}"/>
              </a:ext>
            </a:extLst>
          </p:cNvPr>
          <p:cNvSpPr>
            <a:spLocks noGrp="1"/>
          </p:cNvSpPr>
          <p:nvPr>
            <p:ph type="sldNum" sz="quarter" idx="12"/>
          </p:nvPr>
        </p:nvSpPr>
        <p:spPr/>
        <p:txBody>
          <a:bodyPr/>
          <a:lstStyle/>
          <a:p>
            <a:fld id="{377695F9-FE4E-4B35-9A52-C6DFC1526840}" type="slidenum">
              <a:rPr lang="nb-NO" smtClean="0"/>
              <a:t>‹#›</a:t>
            </a:fld>
            <a:endParaRPr lang="nb-NO"/>
          </a:p>
        </p:txBody>
      </p:sp>
    </p:spTree>
    <p:extLst>
      <p:ext uri="{BB962C8B-B14F-4D97-AF65-F5344CB8AC3E}">
        <p14:creationId xmlns:p14="http://schemas.microsoft.com/office/powerpoint/2010/main" val="1875100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E28C5D0-449F-64D7-8029-2B5E4ABCA4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0A2372D-115E-2EE8-1A7A-3BC5F7345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A8B3417-4BA4-E42B-2FCE-B9F45F67EE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677D8D-2214-486D-A64E-351F5E6180C1}" type="datetimeFigureOut">
              <a:rPr lang="nb-NO" smtClean="0"/>
              <a:t>14.11.2025</a:t>
            </a:fld>
            <a:endParaRPr lang="nb-NO"/>
          </a:p>
        </p:txBody>
      </p:sp>
      <p:sp>
        <p:nvSpPr>
          <p:cNvPr id="5" name="Plassholder for bunntekst 4">
            <a:extLst>
              <a:ext uri="{FF2B5EF4-FFF2-40B4-BE49-F238E27FC236}">
                <a16:creationId xmlns:a16="http://schemas.microsoft.com/office/drawing/2014/main" id="{1D45C2E8-BA40-EFD8-C5D4-C15FD2E82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1615900-3F2C-D3C1-637A-ABB1C110A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7695F9-FE4E-4B35-9A52-C6DFC1526840}" type="slidenum">
              <a:rPr lang="nb-NO" smtClean="0"/>
              <a:t>‹#›</a:t>
            </a:fld>
            <a:endParaRPr lang="nb-NO"/>
          </a:p>
        </p:txBody>
      </p:sp>
    </p:spTree>
    <p:extLst>
      <p:ext uri="{BB962C8B-B14F-4D97-AF65-F5344CB8AC3E}">
        <p14:creationId xmlns:p14="http://schemas.microsoft.com/office/powerpoint/2010/main" val="1306451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5.emf"/><Relationship Id="rId4" Type="http://schemas.openxmlformats.org/officeDocument/2006/relationships/image" Target="../media/image21.png"/><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5.emf"/><Relationship Id="rId5" Type="http://schemas.openxmlformats.org/officeDocument/2006/relationships/image" Target="../media/image28.png"/><Relationship Id="rId10" Type="http://schemas.openxmlformats.org/officeDocument/2006/relationships/image" Target="../media/image10.svg"/><Relationship Id="rId4" Type="http://schemas.openxmlformats.org/officeDocument/2006/relationships/image" Target="../media/image27.jpe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1.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5.emf"/><Relationship Id="rId4" Type="http://schemas.openxmlformats.org/officeDocument/2006/relationships/image" Target="../media/image32.jpeg"/><Relationship Id="rId9"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5.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12.png"/><Relationship Id="rId4" Type="http://schemas.openxmlformats.org/officeDocument/2006/relationships/image" Target="../media/image36.jpeg"/><Relationship Id="rId9"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9.jpeg"/><Relationship Id="rId7"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5.emf"/><Relationship Id="rId4" Type="http://schemas.openxmlformats.org/officeDocument/2006/relationships/image" Target="../media/image40.jpeg"/><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helsenorge.no/kosthold-og-ernaring/kostradene?gad_source=1&amp;gbraid=0AAAAAC4Wm3hYmksD8xIy1RviHAGsy4-Bi&amp;gclid=EAIaIQobChMI2IqrtYCOiQMVlmiRBR0WfxY-EAAYASAAEgJWifD_BwE" TargetMode="External"/><Relationship Id="rId2" Type="http://schemas.openxmlformats.org/officeDocument/2006/relationships/hyperlink" Target="https://album.imageshop.no/1549717/Search"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4.jpe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emf"/></Relationships>
</file>

<file path=ppt/slides/_rels/slide2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48.png"/><Relationship Id="rId7" Type="http://schemas.openxmlformats.org/officeDocument/2006/relationships/image" Target="../media/image10.sv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52.jpeg"/><Relationship Id="rId7" Type="http://schemas.openxmlformats.org/officeDocument/2006/relationships/image" Target="../media/image10.sv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53.tiff"/></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10.svg"/><Relationship Id="rId3" Type="http://schemas.openxmlformats.org/officeDocument/2006/relationships/image" Target="../media/image55.jpeg"/><Relationship Id="rId7" Type="http://schemas.openxmlformats.org/officeDocument/2006/relationships/image" Target="../media/image58.jpeg"/><Relationship Id="rId12"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12.png"/><Relationship Id="rId9" Type="http://schemas.openxmlformats.org/officeDocument/2006/relationships/image" Target="../media/image60.png"/><Relationship Id="rId1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5.emf"/><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12.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5" Type="http://schemas.openxmlformats.org/officeDocument/2006/relationships/image" Target="../media/image5.emf"/><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0.sv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0.sv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0.sv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0.sv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9.jpe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12.png"/><Relationship Id="rId4" Type="http://schemas.openxmlformats.org/officeDocument/2006/relationships/image" Target="../media/image80.jpeg"/><Relationship Id="rId9" Type="http://schemas.openxmlformats.org/officeDocument/2006/relationships/image" Target="../media/image5.emf"/></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0.sv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s://www.nettavisen.no/nyheter/ny-forskning-mer-ultraprosessert-mat-ga-hoyere-risiko-for-tidligere-dod/s/5-95-2462772" TargetMode="External"/><Relationship Id="rId5" Type="http://schemas.openxmlformats.org/officeDocument/2006/relationships/hyperlink" Target="https://www.vg.no/helse/i/1MOLOM/ultraprosessert-mat-dette-spiser-ikke-ekspertene" TargetMode="External"/><Relationship Id="rId4" Type="http://schemas.openxmlformats.org/officeDocument/2006/relationships/hyperlink" Target="https://www.forskning.no/mat-mat-og-helse-ultraprosessert-mat/mer-ultraprosessert-mat-ga-hoyere-risiko-for-tidlig-dod/2511851?fbclid=IwY2xjawMBg1xleHRuA2FlbQIxMABicmlkETB5ZU5mTWtadndoTnhRWGZFAR5RPrDAmikP-gXgD3uo9n_gijGaE3KKNCbYSzm7knsoAAJ7JlDIP65ngDI2vA_aem_sf03z4mp6jpNYRXUfJENI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jpeg"/><Relationship Id="rId3" Type="http://schemas.openxmlformats.org/officeDocument/2006/relationships/image" Target="../media/image85.jpeg"/><Relationship Id="rId7" Type="http://schemas.openxmlformats.org/officeDocument/2006/relationships/image" Target="../media/image89.png"/><Relationship Id="rId12" Type="http://schemas.openxmlformats.org/officeDocument/2006/relationships/image" Target="../media/image94.jpeg"/><Relationship Id="rId2" Type="http://schemas.openxmlformats.org/officeDocument/2006/relationships/notesSlide" Target="../notesSlides/notesSlide16.xml"/><Relationship Id="rId16" Type="http://schemas.openxmlformats.org/officeDocument/2006/relationships/image" Target="../media/image98.jpeg"/><Relationship Id="rId1" Type="http://schemas.openxmlformats.org/officeDocument/2006/relationships/slideLayout" Target="../slideLayouts/slideLayout12.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5" Type="http://schemas.openxmlformats.org/officeDocument/2006/relationships/image" Target="../media/image97.jpeg"/><Relationship Id="rId10" Type="http://schemas.openxmlformats.org/officeDocument/2006/relationships/image" Target="../media/image92.jpeg"/><Relationship Id="rId4" Type="http://schemas.openxmlformats.org/officeDocument/2006/relationships/image" Target="../media/image86.png"/><Relationship Id="rId9" Type="http://schemas.openxmlformats.org/officeDocument/2006/relationships/image" Target="../media/image91.jpeg"/><Relationship Id="rId14"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98.jpe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94.jpeg"/></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0.sv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9837" y="885749"/>
            <a:ext cx="5735217" cy="2387600"/>
          </a:xfrm>
        </p:spPr>
        <p:txBody>
          <a:bodyPr>
            <a:normAutofit fontScale="90000"/>
          </a:bodyPr>
          <a:lstStyle/>
          <a:p>
            <a:r>
              <a:rPr lang="en-US" sz="4000" dirty="0"/>
              <a:t>De nye </a:t>
            </a:r>
            <a:r>
              <a:rPr lang="en-US" sz="4000" dirty="0" err="1"/>
              <a:t>norske</a:t>
            </a:r>
            <a:r>
              <a:rPr lang="en-US" sz="4000" dirty="0"/>
              <a:t> </a:t>
            </a:r>
            <a:r>
              <a:rPr lang="en-US" sz="4000" dirty="0" err="1"/>
              <a:t>kostrådene</a:t>
            </a:r>
            <a:br>
              <a:rPr lang="en-US" sz="4000" dirty="0"/>
            </a:br>
            <a:r>
              <a:rPr lang="en-US" sz="4000" dirty="0"/>
              <a:t>for den </a:t>
            </a:r>
            <a:r>
              <a:rPr lang="en-US" sz="4000" dirty="0" err="1"/>
              <a:t>generelle</a:t>
            </a:r>
            <a:r>
              <a:rPr lang="en-US" sz="4000" dirty="0"/>
              <a:t> </a:t>
            </a:r>
            <a:r>
              <a:rPr lang="en-US" sz="4000" dirty="0" err="1"/>
              <a:t>befolkningen</a:t>
            </a:r>
            <a:r>
              <a:rPr lang="en-US" sz="4000" dirty="0"/>
              <a:t> og for </a:t>
            </a:r>
            <a:r>
              <a:rPr lang="en-US" sz="4000" dirty="0" err="1"/>
              <a:t>personer</a:t>
            </a:r>
            <a:r>
              <a:rPr lang="en-US" sz="4000" dirty="0"/>
              <a:t> med FH</a:t>
            </a:r>
            <a:br>
              <a:rPr lang="en-US" sz="4000" dirty="0"/>
            </a:br>
            <a:endParaRPr lang="en-US" sz="4000" b="1" dirty="0"/>
          </a:p>
        </p:txBody>
      </p:sp>
      <p:sp>
        <p:nvSpPr>
          <p:cNvPr id="6" name="Subtitle 5"/>
          <p:cNvSpPr>
            <a:spLocks noGrp="1"/>
          </p:cNvSpPr>
          <p:nvPr>
            <p:ph type="subTitle" idx="1"/>
          </p:nvPr>
        </p:nvSpPr>
        <p:spPr>
          <a:xfrm>
            <a:off x="510074" y="3306117"/>
            <a:ext cx="5784980" cy="1800835"/>
          </a:xfrm>
        </p:spPr>
        <p:txBody>
          <a:bodyPr>
            <a:normAutofit/>
          </a:bodyPr>
          <a:lstStyle/>
          <a:p>
            <a:r>
              <a:rPr lang="nb-NO" dirty="0"/>
              <a:t>Kirsten B Holven, Professor</a:t>
            </a:r>
          </a:p>
          <a:p>
            <a:r>
              <a:rPr lang="nb-NO" dirty="0"/>
              <a:t>Avdeling for ernæringsvitenskap, UiO</a:t>
            </a:r>
          </a:p>
          <a:p>
            <a:r>
              <a:rPr lang="nb-NO" dirty="0"/>
              <a:t>Nasjonal kompetansetjeneste for FH, Oslo Universitetssykehus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061" y="6109451"/>
            <a:ext cx="2525228" cy="50871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258" t="30580" r="13832" b="29960"/>
          <a:stretch/>
        </p:blipFill>
        <p:spPr>
          <a:xfrm>
            <a:off x="9239906" y="5918313"/>
            <a:ext cx="2310880" cy="767974"/>
          </a:xfrm>
          <a:prstGeom prst="rect">
            <a:avLst/>
          </a:prstGeom>
        </p:spPr>
      </p:pic>
      <p:pic>
        <p:nvPicPr>
          <p:cNvPr id="9" name="Picture 2" descr="https://oslo-universitetssykehus.no/PublishingImages/om-oss/Visuell%20profil/OUS_logo_CMYK_e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561" y="6017568"/>
            <a:ext cx="2618670" cy="5694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1456" y="128220"/>
            <a:ext cx="2989330" cy="2989330"/>
          </a:xfrm>
          <a:prstGeom prst="rect">
            <a:avLst/>
          </a:prstGeom>
          <a:ln>
            <a:solidFill>
              <a:schemeClr val="tx1"/>
            </a:solidFill>
          </a:ln>
        </p:spPr>
      </p:pic>
      <p:pic>
        <p:nvPicPr>
          <p:cNvPr id="3" name="Bilde 3" descr="Lipidhefte 19.02.16.pdf">
            <a:extLst>
              <a:ext uri="{FF2B5EF4-FFF2-40B4-BE49-F238E27FC236}">
                <a16:creationId xmlns:a16="http://schemas.microsoft.com/office/drawing/2014/main" id="{3F5C3562-5D19-1A69-EFF0-09098F441B0B}"/>
              </a:ext>
            </a:extLst>
          </p:cNvPr>
          <p:cNvPicPr>
            <a:picLocks noChangeAspect="1"/>
          </p:cNvPicPr>
          <p:nvPr/>
        </p:nvPicPr>
        <p:blipFill rotWithShape="1">
          <a:blip r:embed="rId6">
            <a:extLst>
              <a:ext uri="{28A0092B-C50C-407E-A947-70E740481C1C}">
                <a14:useLocalDpi xmlns:a14="http://schemas.microsoft.com/office/drawing/2010/main" val="0"/>
              </a:ext>
            </a:extLst>
          </a:blip>
          <a:srcRect t="12157" b="2208"/>
          <a:stretch/>
        </p:blipFill>
        <p:spPr>
          <a:xfrm>
            <a:off x="8561456" y="3306117"/>
            <a:ext cx="2989330" cy="3216287"/>
          </a:xfrm>
          <a:prstGeom prst="rect">
            <a:avLst/>
          </a:prstGeom>
          <a:ln>
            <a:solidFill>
              <a:schemeClr val="tx1"/>
            </a:solidFill>
          </a:ln>
        </p:spPr>
      </p:pic>
      <p:pic>
        <p:nvPicPr>
          <p:cNvPr id="4" name="Picture 7">
            <a:extLst>
              <a:ext uri="{FF2B5EF4-FFF2-40B4-BE49-F238E27FC236}">
                <a16:creationId xmlns:a16="http://schemas.microsoft.com/office/drawing/2014/main" id="{970CE00C-B1BD-0FBA-8737-536B37FC79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58" t="30580" r="13832" b="29960"/>
          <a:stretch/>
        </p:blipFill>
        <p:spPr>
          <a:xfrm>
            <a:off x="308691" y="5972251"/>
            <a:ext cx="2310880" cy="767974"/>
          </a:xfrm>
          <a:prstGeom prst="rect">
            <a:avLst/>
          </a:prstGeom>
        </p:spPr>
      </p:pic>
    </p:spTree>
    <p:extLst>
      <p:ext uri="{BB962C8B-B14F-4D97-AF65-F5344CB8AC3E}">
        <p14:creationId xmlns:p14="http://schemas.microsoft.com/office/powerpoint/2010/main" val="276510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365125"/>
            <a:ext cx="11550316" cy="1325563"/>
          </a:xfrm>
        </p:spPr>
        <p:txBody>
          <a:bodyPr>
            <a:normAutofit fontScale="90000"/>
          </a:bodyPr>
          <a:lstStyle/>
          <a:p>
            <a:r>
              <a:rPr lang="nb-NO" b="1" dirty="0"/>
              <a:t>La grovt brød eller andre fullkornsprodukter være en del av flere måltider hver dag.</a:t>
            </a:r>
            <a:br>
              <a:rPr lang="nb-NO" dirty="0"/>
            </a:br>
            <a:endParaRPr lang="nb-NO" dirty="0"/>
          </a:p>
        </p:txBody>
      </p:sp>
      <p:sp>
        <p:nvSpPr>
          <p:cNvPr id="3" name="Content Placeholder 2"/>
          <p:cNvSpPr>
            <a:spLocks noGrp="1"/>
          </p:cNvSpPr>
          <p:nvPr>
            <p:ph idx="1"/>
          </p:nvPr>
        </p:nvSpPr>
        <p:spPr>
          <a:xfrm>
            <a:off x="288758" y="1690688"/>
            <a:ext cx="5624763" cy="4486275"/>
          </a:xfrm>
        </p:spPr>
        <p:txBody>
          <a:bodyPr>
            <a:normAutofit/>
          </a:bodyPr>
          <a:lstStyle/>
          <a:p>
            <a:r>
              <a:rPr lang="nb-NO" dirty="0"/>
              <a:t>Kostrådene anbefaler at man spiser to måltider hver dag hvor grovt brød, kornblandinger, gryn, fullkornspasta eller andre fullkornsprodukter inngår.  </a:t>
            </a:r>
          </a:p>
          <a:p>
            <a:r>
              <a:rPr lang="nb-NO" dirty="0"/>
              <a:t>Grove kornprodukter inneholder viktige næringsstoffer som fiber, vitaminer, jern, sink, karbohydrater og protein. Fullkorn er en av de viktigste kilder til jern i kosten.</a:t>
            </a:r>
          </a:p>
          <a:p>
            <a:endParaRPr lang="nb-NO" dirty="0"/>
          </a:p>
        </p:txBody>
      </p:sp>
      <p:pic>
        <p:nvPicPr>
          <p:cNvPr id="5122" name="Picture 2" descr="https://stream3.imageshop.no/imageWithFallbacKAndMagikAndS3.aspx?d=1&amp;t=638696736000000000&amp;c=image%2fpng&amp;base=353&amp;h=4C35736E49BCFD5B38B779F499F27523&amp;x=0&amp;y=0&amp;real=&amp;img=50483761-61de-48ca-b72b-ce45f07839d9-v-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345" y="1582235"/>
            <a:ext cx="5531408" cy="31114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18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AFD6F-511B-EC3A-ED4A-DC4DF94A2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76C911-4804-A4A2-286C-3C43B38687FB}"/>
              </a:ext>
            </a:extLst>
          </p:cNvPr>
          <p:cNvSpPr>
            <a:spLocks noGrp="1"/>
          </p:cNvSpPr>
          <p:nvPr>
            <p:ph type="title"/>
          </p:nvPr>
        </p:nvSpPr>
        <p:spPr>
          <a:xfrm>
            <a:off x="1978121" y="260648"/>
            <a:ext cx="8229600" cy="1301006"/>
          </a:xfrm>
        </p:spPr>
        <p:txBody>
          <a:bodyPr>
            <a:normAutofit/>
          </a:bodyPr>
          <a:lstStyle/>
          <a:p>
            <a:r>
              <a:rPr lang="nb-NO" sz="3200" dirty="0">
                <a:solidFill>
                  <a:srgbClr val="007683"/>
                </a:solidFill>
                <a:latin typeface="Georgia" panose="02040502050405020303" pitchFamily="18" charset="0"/>
              </a:rPr>
              <a:t>Brød og knekkebrød</a:t>
            </a:r>
            <a:br>
              <a:rPr lang="nb-NO" sz="3200" dirty="0">
                <a:solidFill>
                  <a:srgbClr val="007683"/>
                </a:solidFill>
                <a:latin typeface="Georgia" panose="02040502050405020303" pitchFamily="18" charset="0"/>
              </a:rPr>
            </a:br>
            <a:r>
              <a:rPr lang="nb-NO" sz="2000" dirty="0">
                <a:solidFill>
                  <a:srgbClr val="007683"/>
                </a:solidFill>
                <a:latin typeface="Georgia" panose="02040502050405020303" pitchFamily="18" charset="0"/>
              </a:rPr>
              <a:t>Gode valg</a:t>
            </a:r>
            <a:endParaRPr lang="nb-NO" sz="3200" dirty="0">
              <a:solidFill>
                <a:srgbClr val="007683"/>
              </a:solidFill>
            </a:endParaRPr>
          </a:p>
        </p:txBody>
      </p:sp>
      <p:sp>
        <p:nvSpPr>
          <p:cNvPr id="3" name="Content Placeholder 2">
            <a:extLst>
              <a:ext uri="{FF2B5EF4-FFF2-40B4-BE49-F238E27FC236}">
                <a16:creationId xmlns:a16="http://schemas.microsoft.com/office/drawing/2014/main" id="{1C5ACA0D-0929-81FD-E25B-06DB7CADE094}"/>
              </a:ext>
            </a:extLst>
          </p:cNvPr>
          <p:cNvSpPr>
            <a:spLocks noGrp="1"/>
          </p:cNvSpPr>
          <p:nvPr>
            <p:ph idx="1"/>
          </p:nvPr>
        </p:nvSpPr>
        <p:spPr>
          <a:xfrm>
            <a:off x="1987674" y="1772817"/>
            <a:ext cx="8229600" cy="4425355"/>
          </a:xfrm>
        </p:spPr>
        <p:txBody>
          <a:bodyPr>
            <a:noAutofit/>
          </a:bodyPr>
          <a:lstStyle/>
          <a:p>
            <a:pPr marL="0" lvl="1" indent="0">
              <a:buNone/>
            </a:pPr>
            <a:r>
              <a:rPr lang="nb-NO" sz="2000" dirty="0">
                <a:latin typeface="Georgia" panose="02040502050405020303" pitchFamily="18" charset="0"/>
              </a:rPr>
              <a:t>Brød </a:t>
            </a:r>
          </a:p>
          <a:p>
            <a:pPr marL="342900" lvl="1" indent="-342900"/>
            <a:r>
              <a:rPr lang="nb-NO" sz="2000" dirty="0">
                <a:latin typeface="Georgia" panose="02040502050405020303" pitchFamily="18" charset="0"/>
              </a:rPr>
              <a:t>3-4 skraverte områder på brødskalaen</a:t>
            </a:r>
          </a:p>
          <a:p>
            <a:pPr marL="342900" lvl="1" indent="-342900"/>
            <a:r>
              <a:rPr lang="nb-NO" sz="2000" dirty="0">
                <a:latin typeface="Georgia" panose="02040502050405020303" pitchFamily="18" charset="0"/>
              </a:rPr>
              <a:t>Eller over 6 % fiber</a:t>
            </a:r>
          </a:p>
          <a:p>
            <a:pPr marL="342900" lvl="1" indent="-342900"/>
            <a:r>
              <a:rPr lang="nb-NO" sz="2000" dirty="0">
                <a:latin typeface="Georgia" panose="02040502050405020303" pitchFamily="18" charset="0"/>
              </a:rPr>
              <a:t>Eller sammalt mel som første ingrediens</a:t>
            </a:r>
          </a:p>
          <a:p>
            <a:pPr marL="342900" lvl="1" indent="-342900"/>
            <a:r>
              <a:rPr lang="nb-NO" sz="2000" dirty="0">
                <a:latin typeface="Georgia" panose="02040502050405020303" pitchFamily="18" charset="0"/>
              </a:rPr>
              <a:t>Eller over 70 % sammalt mel eller hele korn </a:t>
            </a:r>
          </a:p>
          <a:p>
            <a:pPr marL="0" lvl="1" indent="0">
              <a:buNone/>
            </a:pPr>
            <a:endParaRPr lang="nb-NO" sz="2000" dirty="0">
              <a:latin typeface="Georgia" panose="02040502050405020303" pitchFamily="18" charset="0"/>
            </a:endParaRPr>
          </a:p>
          <a:p>
            <a:pPr marL="0" lvl="1" indent="0">
              <a:buNone/>
            </a:pPr>
            <a:r>
              <a:rPr lang="nb-NO" sz="2000" dirty="0">
                <a:latin typeface="Georgia" panose="02040502050405020303" pitchFamily="18" charset="0"/>
              </a:rPr>
              <a:t>Knekkebrød</a:t>
            </a:r>
          </a:p>
          <a:p>
            <a:pPr marL="342900" lvl="1" indent="-342900"/>
            <a:r>
              <a:rPr lang="nb-NO" sz="2000" dirty="0">
                <a:latin typeface="Georgia" panose="02040502050405020303" pitchFamily="18" charset="0"/>
              </a:rPr>
              <a:t> Over 10 % fiber </a:t>
            </a:r>
          </a:p>
          <a:p>
            <a:pPr marL="0" lvl="1" indent="0">
              <a:buNone/>
            </a:pPr>
            <a:endParaRPr lang="nb-NO" sz="2000" dirty="0">
              <a:latin typeface="Georgia" panose="02040502050405020303" pitchFamily="18" charset="0"/>
            </a:endParaRPr>
          </a:p>
          <a:p>
            <a:pPr marL="0" lvl="1" indent="0">
              <a:buNone/>
            </a:pPr>
            <a:r>
              <a:rPr lang="nb-NO" sz="2000" dirty="0">
                <a:latin typeface="Georgia" panose="02040502050405020303" pitchFamily="18" charset="0"/>
              </a:rPr>
              <a:t>Se etter nøkkelhullsmerket</a:t>
            </a:r>
          </a:p>
          <a:p>
            <a:endParaRPr lang="nb-NO" sz="2000" dirty="0"/>
          </a:p>
        </p:txBody>
      </p:sp>
      <p:sp>
        <p:nvSpPr>
          <p:cNvPr id="4" name="Rectangle 3">
            <a:extLst>
              <a:ext uri="{FF2B5EF4-FFF2-40B4-BE49-F238E27FC236}">
                <a16:creationId xmlns:a16="http://schemas.microsoft.com/office/drawing/2014/main" id="{E86A707D-6209-D77C-28F7-07BA8EEA4085}"/>
              </a:ext>
            </a:extLst>
          </p:cNvPr>
          <p:cNvSpPr/>
          <p:nvPr/>
        </p:nvSpPr>
        <p:spPr>
          <a:xfrm>
            <a:off x="1529045" y="6585989"/>
            <a:ext cx="9180512" cy="270123"/>
          </a:xfrm>
          <a:prstGeom prst="rect">
            <a:avLst/>
          </a:prstGeom>
          <a:solidFill>
            <a:srgbClr val="007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Spis rikelig med fiberrike matvarer - Fullkornsprodukter</a:t>
            </a:r>
            <a:endParaRPr lang="nb-NO" sz="1200" dirty="0">
              <a:ln>
                <a:solidFill>
                  <a:schemeClr val="bg1"/>
                </a:solidFill>
              </a:ln>
              <a:latin typeface="Georgia" panose="02040502050405020303" pitchFamily="18" charset="0"/>
            </a:endParaRPr>
          </a:p>
        </p:txBody>
      </p:sp>
      <p:pic>
        <p:nvPicPr>
          <p:cNvPr id="5" name="Picture 4">
            <a:extLst>
              <a:ext uri="{FF2B5EF4-FFF2-40B4-BE49-F238E27FC236}">
                <a16:creationId xmlns:a16="http://schemas.microsoft.com/office/drawing/2014/main" id="{A45A718E-DF3B-CEED-E3DD-AEAF25F17C38}"/>
              </a:ext>
            </a:extLst>
          </p:cNvPr>
          <p:cNvPicPr>
            <a:picLocks noChangeAspect="1"/>
          </p:cNvPicPr>
          <p:nvPr/>
        </p:nvPicPr>
        <p:blipFill>
          <a:blip r:embed="rId2" cstate="print">
            <a:extLst>
              <a:ext uri="{28A0092B-C50C-407E-A947-70E740481C1C}">
                <a14:useLocalDpi xmlns:a14="http://schemas.microsoft.com/office/drawing/2010/main" val="0"/>
              </a:ext>
            </a:extLst>
          </a:blip>
          <a:srcRect l="6757" t="10170" r="12710" b="11446"/>
          <a:stretch/>
        </p:blipFill>
        <p:spPr>
          <a:xfrm>
            <a:off x="7608168" y="4271621"/>
            <a:ext cx="2520280" cy="1605652"/>
          </a:xfrm>
          <a:prstGeom prst="rect">
            <a:avLst/>
          </a:prstGeom>
        </p:spPr>
      </p:pic>
      <p:grpSp>
        <p:nvGrpSpPr>
          <p:cNvPr id="8" name="Gruppe 7">
            <a:extLst>
              <a:ext uri="{FF2B5EF4-FFF2-40B4-BE49-F238E27FC236}">
                <a16:creationId xmlns:a16="http://schemas.microsoft.com/office/drawing/2014/main" id="{242B9C02-FE60-8436-9874-94E4BDCE314B}"/>
              </a:ext>
            </a:extLst>
          </p:cNvPr>
          <p:cNvGrpSpPr/>
          <p:nvPr/>
        </p:nvGrpSpPr>
        <p:grpSpPr>
          <a:xfrm>
            <a:off x="7680177" y="1124745"/>
            <a:ext cx="2753435" cy="3146877"/>
            <a:chOff x="6264801" y="1866500"/>
            <a:chExt cx="2681427" cy="2753658"/>
          </a:xfrm>
        </p:grpSpPr>
        <p:grpSp>
          <p:nvGrpSpPr>
            <p:cNvPr id="17" name="Gruppe 16">
              <a:extLst>
                <a:ext uri="{FF2B5EF4-FFF2-40B4-BE49-F238E27FC236}">
                  <a16:creationId xmlns:a16="http://schemas.microsoft.com/office/drawing/2014/main" id="{20395BD7-86C6-48A9-AB72-ED517D5E8507}"/>
                </a:ext>
              </a:extLst>
            </p:cNvPr>
            <p:cNvGrpSpPr/>
            <p:nvPr/>
          </p:nvGrpSpPr>
          <p:grpSpPr>
            <a:xfrm>
              <a:off x="6264801" y="1866500"/>
              <a:ext cx="2662410" cy="2504284"/>
              <a:chOff x="415638" y="1694583"/>
              <a:chExt cx="4265702" cy="4665950"/>
            </a:xfrm>
          </p:grpSpPr>
          <p:pic>
            <p:nvPicPr>
              <p:cNvPr id="7" name="Bilde 6" descr="Et bilde som inneholder tekst, logo, sirkel, Font&#10;&#10;KI-generert innhold kan være feil.">
                <a:extLst>
                  <a:ext uri="{FF2B5EF4-FFF2-40B4-BE49-F238E27FC236}">
                    <a16:creationId xmlns:a16="http://schemas.microsoft.com/office/drawing/2014/main" id="{07118393-E261-5905-CF79-3D60C843D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38" y="1694583"/>
                <a:ext cx="2045212" cy="2200660"/>
              </a:xfrm>
              <a:prstGeom prst="rect">
                <a:avLst/>
              </a:prstGeom>
            </p:spPr>
          </p:pic>
          <p:pic>
            <p:nvPicPr>
              <p:cNvPr id="12" name="Bilde 11" descr="Et bilde som inneholder tekst, logo, sirkel, Varemerke&#10;&#10;KI-generert innhold kan være feil.">
                <a:extLst>
                  <a:ext uri="{FF2B5EF4-FFF2-40B4-BE49-F238E27FC236}">
                    <a16:creationId xmlns:a16="http://schemas.microsoft.com/office/drawing/2014/main" id="{E357E0ED-6ECA-6836-B866-3796639E7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1318" y="1704793"/>
                <a:ext cx="2045212" cy="2200660"/>
              </a:xfrm>
              <a:prstGeom prst="rect">
                <a:avLst/>
              </a:prstGeom>
            </p:spPr>
          </p:pic>
          <p:pic>
            <p:nvPicPr>
              <p:cNvPr id="14" name="Bilde 13" descr="Et bilde som inneholder tekst, logo, symbol, sirkel&#10;&#10;KI-generert innhold kan være feil.">
                <a:extLst>
                  <a:ext uri="{FF2B5EF4-FFF2-40B4-BE49-F238E27FC236}">
                    <a16:creationId xmlns:a16="http://schemas.microsoft.com/office/drawing/2014/main" id="{29A14A20-C405-346F-D786-8D61C91FFA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107" y="4159873"/>
                <a:ext cx="2045212" cy="2200660"/>
              </a:xfrm>
              <a:prstGeom prst="rect">
                <a:avLst/>
              </a:prstGeom>
            </p:spPr>
          </p:pic>
          <p:pic>
            <p:nvPicPr>
              <p:cNvPr id="16" name="Bilde 15" descr="Et bilde som inneholder tekst, sirkel, logo, symbol&#10;&#10;KI-generert innhold kan være feil.">
                <a:extLst>
                  <a:ext uri="{FF2B5EF4-FFF2-40B4-BE49-F238E27FC236}">
                    <a16:creationId xmlns:a16="http://schemas.microsoft.com/office/drawing/2014/main" id="{3C93AD37-CD04-CDB5-17F1-69AE8F045B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6128" y="4159873"/>
                <a:ext cx="2045212" cy="2200660"/>
              </a:xfrm>
              <a:prstGeom prst="rect">
                <a:avLst/>
              </a:prstGeom>
            </p:spPr>
          </p:pic>
        </p:grpSp>
        <p:sp>
          <p:nvSpPr>
            <p:cNvPr id="6" name="Rektangel 5">
              <a:extLst>
                <a:ext uri="{FF2B5EF4-FFF2-40B4-BE49-F238E27FC236}">
                  <a16:creationId xmlns:a16="http://schemas.microsoft.com/office/drawing/2014/main" id="{10B58C50-0730-42FD-D431-4A7952E8E1CD}"/>
                </a:ext>
              </a:extLst>
            </p:cNvPr>
            <p:cNvSpPr/>
            <p:nvPr/>
          </p:nvSpPr>
          <p:spPr>
            <a:xfrm>
              <a:off x="6283818" y="3086657"/>
              <a:ext cx="2662410" cy="1533501"/>
            </a:xfrm>
            <a:prstGeom prst="rect">
              <a:avLst/>
            </a:prstGeom>
            <a:noFill/>
            <a:ln>
              <a:solidFill>
                <a:srgbClr val="0076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pic>
        <p:nvPicPr>
          <p:cNvPr id="13" name="Picture 3">
            <a:extLst>
              <a:ext uri="{FF2B5EF4-FFF2-40B4-BE49-F238E27FC236}">
                <a16:creationId xmlns:a16="http://schemas.microsoft.com/office/drawing/2014/main" id="{1A623DBD-C0E7-BF45-BBD1-AC0326FD01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4224" y="6351052"/>
            <a:ext cx="1027914" cy="222810"/>
          </a:xfrm>
          <a:prstGeom prst="rect">
            <a:avLst/>
          </a:prstGeom>
        </p:spPr>
      </p:pic>
      <p:sp>
        <p:nvSpPr>
          <p:cNvPr id="9" name="Rektangel 8">
            <a:extLst>
              <a:ext uri="{FF2B5EF4-FFF2-40B4-BE49-F238E27FC236}">
                <a16:creationId xmlns:a16="http://schemas.microsoft.com/office/drawing/2014/main" id="{36A51229-8690-74D8-BDD7-EA26625B642E}"/>
              </a:ext>
            </a:extLst>
          </p:cNvPr>
          <p:cNvSpPr/>
          <p:nvPr/>
        </p:nvSpPr>
        <p:spPr>
          <a:xfrm>
            <a:off x="7248128" y="6617682"/>
            <a:ext cx="4572000" cy="230832"/>
          </a:xfrm>
          <a:prstGeom prst="rect">
            <a:avLst/>
          </a:prstGeom>
        </p:spPr>
        <p:txBody>
          <a:bodyPr>
            <a:spAutoFit/>
          </a:bodyPr>
          <a:lstStyle/>
          <a:p>
            <a:r>
              <a:rPr lang="nb-NO" sz="900" dirty="0">
                <a:solidFill>
                  <a:schemeClr val="bg1"/>
                </a:solidFill>
                <a:latin typeface="Georgia" panose="02040502050405020303" pitchFamily="18" charset="0"/>
              </a:rPr>
              <a:t>Foto: Baker- og Konditorbransjens Landsforening og </a:t>
            </a:r>
            <a:r>
              <a:rPr lang="nb-NO" sz="900" dirty="0" err="1">
                <a:solidFill>
                  <a:schemeClr val="bg1"/>
                </a:solidFill>
                <a:latin typeface="Georgia" panose="02040502050405020303" pitchFamily="18" charset="0"/>
              </a:rPr>
              <a:t>AdobeStock</a:t>
            </a:r>
            <a:r>
              <a:rPr lang="nb-NO" sz="900" dirty="0">
                <a:solidFill>
                  <a:schemeClr val="bg1"/>
                </a:solidFill>
                <a:latin typeface="Georgia" panose="02040502050405020303" pitchFamily="18" charset="0"/>
              </a:rPr>
              <a:t> </a:t>
            </a:r>
            <a:endParaRPr lang="nb-NO" sz="900" dirty="0">
              <a:solidFill>
                <a:schemeClr val="bg1"/>
              </a:solidFill>
            </a:endParaRPr>
          </a:p>
        </p:txBody>
      </p:sp>
      <p:pic>
        <p:nvPicPr>
          <p:cNvPr id="18" name="Grafikk 17">
            <a:extLst>
              <a:ext uri="{FF2B5EF4-FFF2-40B4-BE49-F238E27FC236}">
                <a16:creationId xmlns:a16="http://schemas.microsoft.com/office/drawing/2014/main" id="{F7EA0323-0B66-9839-5114-38F31FDE4E7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20137" y="6399253"/>
            <a:ext cx="2455191" cy="180402"/>
          </a:xfrm>
          <a:prstGeom prst="rect">
            <a:avLst/>
          </a:prstGeom>
        </p:spPr>
      </p:pic>
      <p:pic>
        <p:nvPicPr>
          <p:cNvPr id="10" name="Bilde 3" descr="Lipidhefte 19.02.16.pdf">
            <a:extLst>
              <a:ext uri="{FF2B5EF4-FFF2-40B4-BE49-F238E27FC236}">
                <a16:creationId xmlns:a16="http://schemas.microsoft.com/office/drawing/2014/main" id="{7367BDC2-2AF8-9979-C695-80998C6F683C}"/>
              </a:ext>
            </a:extLst>
          </p:cNvPr>
          <p:cNvPicPr>
            <a:picLocks noChangeAspect="1"/>
          </p:cNvPicPr>
          <p:nvPr/>
        </p:nvPicPr>
        <p:blipFill rotWithShape="1">
          <a:blip r:embed="rId10">
            <a:extLst>
              <a:ext uri="{28A0092B-C50C-407E-A947-70E740481C1C}">
                <a14:useLocalDpi xmlns:a14="http://schemas.microsoft.com/office/drawing/2010/main" val="0"/>
              </a:ext>
            </a:extLst>
          </a:blip>
          <a:srcRect t="12157" b="2208"/>
          <a:stretch/>
        </p:blipFill>
        <p:spPr>
          <a:xfrm>
            <a:off x="10566724" y="134276"/>
            <a:ext cx="1449265" cy="1559296"/>
          </a:xfrm>
          <a:prstGeom prst="rect">
            <a:avLst/>
          </a:prstGeom>
          <a:ln>
            <a:solidFill>
              <a:schemeClr val="tx1"/>
            </a:solidFill>
          </a:ln>
        </p:spPr>
      </p:pic>
    </p:spTree>
    <p:extLst>
      <p:ext uri="{BB962C8B-B14F-4D97-AF65-F5344CB8AC3E}">
        <p14:creationId xmlns:p14="http://schemas.microsoft.com/office/powerpoint/2010/main" val="344438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85" y="-140202"/>
            <a:ext cx="10515600" cy="1325563"/>
          </a:xfrm>
        </p:spPr>
        <p:txBody>
          <a:bodyPr/>
          <a:lstStyle/>
          <a:p>
            <a:r>
              <a:rPr lang="nb-NO" b="1" dirty="0"/>
              <a:t>Hvor mye er 90 g fullkorn?</a:t>
            </a:r>
          </a:p>
        </p:txBody>
      </p:sp>
      <p:pic>
        <p:nvPicPr>
          <p:cNvPr id="6146" name="Picture 2" descr="https://stream3.imageshop.no/imageWithFallbacKAndMagikAndS3.aspx?d=1&amp;t=638696736000000000&amp;c=image%2fjpeg&amp;base=353&amp;h=A6FDBDF793322DC0819FA9C00F468432&amp;x=0&amp;y=0&amp;real=&amp;img=bdb42c7a-3dfc-49f4-85cf-d30ff7738a87-v-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16" y="1013325"/>
            <a:ext cx="10198769" cy="57368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829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53" y="365125"/>
            <a:ext cx="11598442" cy="1325563"/>
          </a:xfrm>
        </p:spPr>
        <p:txBody>
          <a:bodyPr>
            <a:normAutofit fontScale="90000"/>
          </a:bodyPr>
          <a:lstStyle/>
          <a:p>
            <a:r>
              <a:rPr lang="nb-NO" b="1" dirty="0"/>
              <a:t>Velg oftere fisk og sjømat, bønner og linser enn rødt kjøtt. Spis minst mulig bearbeidet kjøtt.</a:t>
            </a:r>
            <a:br>
              <a:rPr lang="nb-NO" dirty="0"/>
            </a:br>
            <a:endParaRPr lang="nb-NO" dirty="0"/>
          </a:p>
        </p:txBody>
      </p:sp>
      <p:sp>
        <p:nvSpPr>
          <p:cNvPr id="3" name="Content Placeholder 2"/>
          <p:cNvSpPr>
            <a:spLocks noGrp="1"/>
          </p:cNvSpPr>
          <p:nvPr>
            <p:ph idx="1"/>
          </p:nvPr>
        </p:nvSpPr>
        <p:spPr>
          <a:xfrm>
            <a:off x="168442" y="1825625"/>
            <a:ext cx="5408195" cy="4351338"/>
          </a:xfrm>
        </p:spPr>
        <p:txBody>
          <a:bodyPr>
            <a:normAutofit fontScale="92500" lnSpcReduction="20000"/>
          </a:bodyPr>
          <a:lstStyle/>
          <a:p>
            <a:r>
              <a:rPr lang="nb-NO" dirty="0"/>
              <a:t>Det er anbefalt å spise 300-450 g fisk hver uke; dvs. fisk og sjømat til middag to til tre ganger i uken. </a:t>
            </a:r>
          </a:p>
          <a:p>
            <a:r>
              <a:rPr lang="nb-NO" dirty="0"/>
              <a:t>Minst 200 g bør komme fra fet fisk som laks, ørret, makrell og sild og varier ellers med mager fisk som torsk, sei og hyse. </a:t>
            </a:r>
          </a:p>
          <a:p>
            <a:r>
              <a:rPr lang="nb-NO" dirty="0"/>
              <a:t>Bønner, linser og erter er også gode middagsalternativer, da dette er grønnsaker med høyt innhold av protein og disse grønnsaker inneholder også mye fiber, jern og sink.  </a:t>
            </a:r>
          </a:p>
        </p:txBody>
      </p:sp>
      <p:pic>
        <p:nvPicPr>
          <p:cNvPr id="7170" name="Picture 2" descr="https://stream3.imageshop.no/imageWithFallbacKAndMagikAndS3.aspx?d=1&amp;t=638696736000000000&amp;c=image%2fpng&amp;base=353&amp;h=0DEA7D05FA406DF4154A20F6462328A4&amp;x=0&amp;y=0&amp;real=&amp;img=58c3873b-1da1-4a1c-8668-10749dffd932-v-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903" y="1588168"/>
            <a:ext cx="5919092" cy="3329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96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7C34E-D72E-0E3D-C103-3339806E4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E0A7FE-4FD2-69A7-E10E-A3635C6813AB}"/>
              </a:ext>
            </a:extLst>
          </p:cNvPr>
          <p:cNvSpPr>
            <a:spLocks noGrp="1"/>
          </p:cNvSpPr>
          <p:nvPr>
            <p:ph type="title"/>
          </p:nvPr>
        </p:nvSpPr>
        <p:spPr>
          <a:xfrm>
            <a:off x="1987674" y="260648"/>
            <a:ext cx="8229600" cy="1143000"/>
          </a:xfrm>
        </p:spPr>
        <p:txBody>
          <a:bodyPr>
            <a:normAutofit/>
          </a:bodyPr>
          <a:lstStyle/>
          <a:p>
            <a:r>
              <a:rPr lang="nb-NO" sz="3200" dirty="0">
                <a:solidFill>
                  <a:srgbClr val="5C257F"/>
                </a:solidFill>
                <a:latin typeface="Georgia" panose="02040502050405020303" pitchFamily="18" charset="0"/>
              </a:rPr>
              <a:t>Fisk</a:t>
            </a:r>
            <a:endParaRPr lang="nb-NO" sz="3200" dirty="0">
              <a:solidFill>
                <a:srgbClr val="5C257F"/>
              </a:solidFill>
            </a:endParaRPr>
          </a:p>
        </p:txBody>
      </p:sp>
      <p:sp>
        <p:nvSpPr>
          <p:cNvPr id="3" name="Content Placeholder 2">
            <a:extLst>
              <a:ext uri="{FF2B5EF4-FFF2-40B4-BE49-F238E27FC236}">
                <a16:creationId xmlns:a16="http://schemas.microsoft.com/office/drawing/2014/main" id="{A352FDA5-DBF4-286D-D59C-9A889B9B64A9}"/>
              </a:ext>
            </a:extLst>
          </p:cNvPr>
          <p:cNvSpPr>
            <a:spLocks noGrp="1"/>
          </p:cNvSpPr>
          <p:nvPr>
            <p:ph idx="1"/>
          </p:nvPr>
        </p:nvSpPr>
        <p:spPr>
          <a:xfrm>
            <a:off x="1981200" y="1523926"/>
            <a:ext cx="8229600" cy="4497363"/>
          </a:xfrm>
        </p:spPr>
        <p:txBody>
          <a:bodyPr>
            <a:noAutofit/>
          </a:bodyPr>
          <a:lstStyle/>
          <a:p>
            <a:pPr marL="0" indent="0" algn="ctr">
              <a:spcBef>
                <a:spcPts val="1200"/>
              </a:spcBef>
              <a:buNone/>
            </a:pPr>
            <a:r>
              <a:rPr lang="nb-NO" sz="2000" dirty="0">
                <a:latin typeface="Georgia" panose="02040502050405020303" pitchFamily="18" charset="0"/>
              </a:rPr>
              <a:t>450 g </a:t>
            </a:r>
            <a:r>
              <a:rPr lang="nb-NO" sz="2000" i="1" dirty="0">
                <a:latin typeface="Georgia" panose="02040502050405020303" pitchFamily="18" charset="0"/>
              </a:rPr>
              <a:t>per uke </a:t>
            </a:r>
            <a:r>
              <a:rPr lang="nb-NO" sz="2000" dirty="0">
                <a:latin typeface="Georgia" panose="02040502050405020303" pitchFamily="18" charset="0"/>
              </a:rPr>
              <a:t>tilsvarer for eksempel:</a:t>
            </a:r>
          </a:p>
          <a:p>
            <a:pPr marL="0" indent="0" algn="ctr">
              <a:spcBef>
                <a:spcPts val="1200"/>
              </a:spcBef>
              <a:buNone/>
            </a:pPr>
            <a:endParaRPr lang="nb-NO" sz="2000" dirty="0">
              <a:latin typeface="Georgia" panose="02040502050405020303" pitchFamily="18" charset="0"/>
            </a:endParaRPr>
          </a:p>
          <a:p>
            <a:pPr marL="0" indent="0" algn="ctr">
              <a:spcBef>
                <a:spcPts val="1200"/>
              </a:spcBef>
              <a:buNone/>
            </a:pPr>
            <a:r>
              <a:rPr lang="nb-NO" sz="2000" dirty="0">
                <a:latin typeface="Georgia" panose="02040502050405020303" pitchFamily="18" charset="0"/>
              </a:rPr>
              <a:t>2 brødskiver med en 110 g-boks makrell i tomat </a:t>
            </a:r>
            <a:r>
              <a:rPr lang="nb-NO" sz="2000" i="1" dirty="0">
                <a:latin typeface="Georgia" panose="02040502050405020303" pitchFamily="18" charset="0"/>
              </a:rPr>
              <a:t>og</a:t>
            </a:r>
          </a:p>
          <a:p>
            <a:pPr marL="0" indent="0" algn="ctr">
              <a:spcBef>
                <a:spcPts val="1200"/>
              </a:spcBef>
              <a:buNone/>
            </a:pPr>
            <a:r>
              <a:rPr lang="nb-NO" sz="2000" dirty="0">
                <a:latin typeface="Georgia" panose="02040502050405020303" pitchFamily="18" charset="0"/>
              </a:rPr>
              <a:t>1 brødskive med fiskekake (65 g) </a:t>
            </a:r>
            <a:r>
              <a:rPr lang="nb-NO" sz="2000" i="1" dirty="0">
                <a:latin typeface="Georgia" panose="02040502050405020303" pitchFamily="18" charset="0"/>
              </a:rPr>
              <a:t>og</a:t>
            </a:r>
          </a:p>
          <a:p>
            <a:pPr marL="0" indent="0" algn="ctr">
              <a:spcBef>
                <a:spcPts val="1200"/>
              </a:spcBef>
              <a:buNone/>
            </a:pPr>
            <a:r>
              <a:rPr lang="nb-NO" sz="2000" dirty="0">
                <a:latin typeface="Georgia" panose="02040502050405020303" pitchFamily="18" charset="0"/>
              </a:rPr>
              <a:t>1 porsjon laks til middag (150 g) </a:t>
            </a:r>
            <a:r>
              <a:rPr lang="nb-NO" sz="2000" i="1" dirty="0">
                <a:latin typeface="Georgia" panose="02040502050405020303" pitchFamily="18" charset="0"/>
              </a:rPr>
              <a:t>og</a:t>
            </a:r>
          </a:p>
          <a:p>
            <a:pPr marL="0" indent="0" algn="ctr">
              <a:spcBef>
                <a:spcPts val="1200"/>
              </a:spcBef>
              <a:buNone/>
            </a:pPr>
            <a:r>
              <a:rPr lang="nb-NO" sz="2000" dirty="0">
                <a:latin typeface="Georgia" panose="02040502050405020303" pitchFamily="18" charset="0"/>
              </a:rPr>
              <a:t>1 porsjon torsk til middag (150 g)</a:t>
            </a:r>
          </a:p>
          <a:p>
            <a:pPr marL="0" indent="0" algn="ctr">
              <a:spcBef>
                <a:spcPts val="1200"/>
              </a:spcBef>
              <a:buNone/>
            </a:pPr>
            <a:endParaRPr lang="nb-NO" sz="2000" dirty="0">
              <a:latin typeface="Georgia" panose="02040502050405020303" pitchFamily="18" charset="0"/>
            </a:endParaRPr>
          </a:p>
        </p:txBody>
      </p:sp>
      <p:pic>
        <p:nvPicPr>
          <p:cNvPr id="13" name="Bilde 12" descr="Et bilde som inneholder mat, rett, sashimi, Mat&#10;&#10;KI-generert innhold kan være feil.">
            <a:extLst>
              <a:ext uri="{FF2B5EF4-FFF2-40B4-BE49-F238E27FC236}">
                <a16:creationId xmlns:a16="http://schemas.microsoft.com/office/drawing/2014/main" id="{FA1CD20A-C9D2-61A2-7CF5-100BD1C17E54}"/>
              </a:ext>
            </a:extLst>
          </p:cNvPr>
          <p:cNvPicPr>
            <a:picLocks noChangeAspect="1"/>
          </p:cNvPicPr>
          <p:nvPr/>
        </p:nvPicPr>
        <p:blipFill>
          <a:blip r:embed="rId3"/>
          <a:stretch>
            <a:fillRect/>
          </a:stretch>
        </p:blipFill>
        <p:spPr>
          <a:xfrm>
            <a:off x="5341743" y="4590499"/>
            <a:ext cx="2363742" cy="1521263"/>
          </a:xfrm>
          <a:prstGeom prst="rect">
            <a:avLst/>
          </a:prstGeom>
        </p:spPr>
      </p:pic>
      <p:pic>
        <p:nvPicPr>
          <p:cNvPr id="17" name="Bilde 16" descr="Et bilde som inneholder mat, fat, ingrediens, garnityr&#10;&#10;KI-generert innhold kan være feil.">
            <a:extLst>
              <a:ext uri="{FF2B5EF4-FFF2-40B4-BE49-F238E27FC236}">
                <a16:creationId xmlns:a16="http://schemas.microsoft.com/office/drawing/2014/main" id="{F1248370-7E5F-80EC-6A15-14D91A10E7CE}"/>
              </a:ext>
            </a:extLst>
          </p:cNvPr>
          <p:cNvPicPr>
            <a:picLocks noChangeAspect="1"/>
          </p:cNvPicPr>
          <p:nvPr/>
        </p:nvPicPr>
        <p:blipFill>
          <a:blip r:embed="rId4"/>
          <a:stretch>
            <a:fillRect/>
          </a:stretch>
        </p:blipFill>
        <p:spPr>
          <a:xfrm>
            <a:off x="8040217" y="4584777"/>
            <a:ext cx="2290479" cy="1526985"/>
          </a:xfrm>
          <a:prstGeom prst="rect">
            <a:avLst/>
          </a:prstGeom>
        </p:spPr>
      </p:pic>
      <p:pic>
        <p:nvPicPr>
          <p:cNvPr id="20" name="Bilde 19" descr="Et bilde som inneholder tekst, mat, Fiskeprodukter, fisk&#10;&#10;KI-generert innhold kan være feil.">
            <a:extLst>
              <a:ext uri="{FF2B5EF4-FFF2-40B4-BE49-F238E27FC236}">
                <a16:creationId xmlns:a16="http://schemas.microsoft.com/office/drawing/2014/main" id="{717C2274-D79A-730D-E73B-33ACA0197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3513" y="4725144"/>
            <a:ext cx="1589007" cy="1337999"/>
          </a:xfrm>
          <a:prstGeom prst="rect">
            <a:avLst/>
          </a:prstGeom>
        </p:spPr>
      </p:pic>
      <p:pic>
        <p:nvPicPr>
          <p:cNvPr id="22" name="Bilde 21" descr="Et bilde som inneholder mat, Hurtigmat, Fritert mat, Snacks&#10;&#10;KI-generert innhold kan være feil.">
            <a:extLst>
              <a:ext uri="{FF2B5EF4-FFF2-40B4-BE49-F238E27FC236}">
                <a16:creationId xmlns:a16="http://schemas.microsoft.com/office/drawing/2014/main" id="{869B820B-5461-8069-4EF1-5469575C2B0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680" b="81640" l="36200" r="92640">
                        <a14:foregroundMark x1="41920" y1="35800" x2="57200" y2="33040"/>
                        <a14:foregroundMark x1="41920" y1="43160" x2="39240" y2="62640"/>
                        <a14:foregroundMark x1="39240" y1="62640" x2="38480" y2="44400"/>
                        <a14:foregroundMark x1="38480" y1="44400" x2="49680" y2="58560"/>
                        <a14:foregroundMark x1="49680" y1="58560" x2="41920" y2="70160"/>
                        <a14:foregroundMark x1="36200" y1="59240" x2="37560" y2="51080"/>
                        <a14:foregroundMark x1="89440" y1="46680" x2="92640" y2="63960"/>
                        <a14:foregroundMark x1="92640" y1="63960" x2="89960" y2="67440"/>
                        <a14:foregroundMark x1="48480" y1="34680" x2="66640" y2="32080"/>
                        <a14:foregroundMark x1="66640" y1="32080" x2="63240" y2="31680"/>
                        <a14:backgroundMark x1="37840" y1="31160" x2="41920" y2="34680"/>
                      </a14:backgroundRemoval>
                    </a14:imgEffect>
                  </a14:imgLayer>
                </a14:imgProps>
              </a:ext>
            </a:extLst>
          </a:blip>
          <a:srcRect l="34305" t="29669" r="3801" b="12548"/>
          <a:stretch/>
        </p:blipFill>
        <p:spPr>
          <a:xfrm>
            <a:off x="3559352" y="4709474"/>
            <a:ext cx="1713672" cy="1599846"/>
          </a:xfrm>
          <a:prstGeom prst="rect">
            <a:avLst/>
          </a:prstGeom>
        </p:spPr>
      </p:pic>
      <p:sp>
        <p:nvSpPr>
          <p:cNvPr id="12" name="Rectangle 13">
            <a:extLst>
              <a:ext uri="{FF2B5EF4-FFF2-40B4-BE49-F238E27FC236}">
                <a16:creationId xmlns:a16="http://schemas.microsoft.com/office/drawing/2014/main" id="{E5A89ECA-259C-A1F9-1441-94D6EA453C57}"/>
              </a:ext>
            </a:extLst>
          </p:cNvPr>
          <p:cNvSpPr/>
          <p:nvPr/>
        </p:nvSpPr>
        <p:spPr>
          <a:xfrm>
            <a:off x="1524000" y="6615262"/>
            <a:ext cx="9180512" cy="270123"/>
          </a:xfrm>
          <a:prstGeom prst="rect">
            <a:avLst/>
          </a:prstGeom>
          <a:solidFill>
            <a:srgbClr val="5C257F"/>
          </a:solidFill>
          <a:ln>
            <a:solidFill>
              <a:srgbClr val="5C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Mindre mettet fett, mer umettet – Fisk                                                                                      </a:t>
            </a:r>
            <a:endParaRPr lang="nb-NO" sz="1200" dirty="0">
              <a:ln>
                <a:solidFill>
                  <a:schemeClr val="bg1"/>
                </a:solidFill>
              </a:ln>
              <a:latin typeface="Georgia" panose="02040502050405020303" pitchFamily="18" charset="0"/>
            </a:endParaRPr>
          </a:p>
        </p:txBody>
      </p:sp>
      <p:pic>
        <p:nvPicPr>
          <p:cNvPr id="16" name="Picture 3">
            <a:extLst>
              <a:ext uri="{FF2B5EF4-FFF2-40B4-BE49-F238E27FC236}">
                <a16:creationId xmlns:a16="http://schemas.microsoft.com/office/drawing/2014/main" id="{BD072BAC-2988-E9A0-1E85-D7495F7197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0086" y="6386266"/>
            <a:ext cx="1027914" cy="222810"/>
          </a:xfrm>
          <a:prstGeom prst="rect">
            <a:avLst/>
          </a:prstGeom>
        </p:spPr>
      </p:pic>
      <p:sp>
        <p:nvSpPr>
          <p:cNvPr id="19" name="TextBox 5">
            <a:extLst>
              <a:ext uri="{FF2B5EF4-FFF2-40B4-BE49-F238E27FC236}">
                <a16:creationId xmlns:a16="http://schemas.microsoft.com/office/drawing/2014/main" id="{6C0E4513-88E8-ADF6-F901-F83A9CA62FF9}"/>
              </a:ext>
            </a:extLst>
          </p:cNvPr>
          <p:cNvSpPr txBox="1"/>
          <p:nvPr/>
        </p:nvSpPr>
        <p:spPr>
          <a:xfrm>
            <a:off x="9191836" y="6628420"/>
            <a:ext cx="2952328" cy="230832"/>
          </a:xfrm>
          <a:prstGeom prst="rect">
            <a:avLst/>
          </a:prstGeom>
          <a:noFill/>
        </p:spPr>
        <p:txBody>
          <a:bodyPr wrap="square" rtlCol="0">
            <a:spAutoFit/>
          </a:bodyPr>
          <a:lstStyle/>
          <a:p>
            <a:r>
              <a:rPr lang="nb-NO" sz="900" dirty="0">
                <a:solidFill>
                  <a:schemeClr val="bg1"/>
                </a:solidFill>
                <a:latin typeface="Georgia" panose="02040502050405020303" pitchFamily="18" charset="0"/>
              </a:rPr>
              <a:t>Foto: Orkla og </a:t>
            </a:r>
            <a:r>
              <a:rPr lang="nb-NO" sz="900" dirty="0" err="1">
                <a:solidFill>
                  <a:schemeClr val="bg1"/>
                </a:solidFill>
                <a:latin typeface="Georgia" panose="02040502050405020303" pitchFamily="18" charset="0"/>
              </a:rPr>
              <a:t>Adobestock</a:t>
            </a:r>
            <a:endParaRPr lang="nb-NO" sz="900" dirty="0">
              <a:solidFill>
                <a:schemeClr val="bg1"/>
              </a:solidFill>
              <a:latin typeface="Georgia" panose="02040502050405020303" pitchFamily="18" charset="0"/>
            </a:endParaRPr>
          </a:p>
        </p:txBody>
      </p:sp>
      <p:pic>
        <p:nvPicPr>
          <p:cNvPr id="14" name="Grafikk 13">
            <a:extLst>
              <a:ext uri="{FF2B5EF4-FFF2-40B4-BE49-F238E27FC236}">
                <a16:creationId xmlns:a16="http://schemas.microsoft.com/office/drawing/2014/main" id="{9D8943BC-2C63-A1CA-F2B2-FD44E4AB59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20137" y="6405152"/>
            <a:ext cx="2455191" cy="180402"/>
          </a:xfrm>
          <a:prstGeom prst="rect">
            <a:avLst/>
          </a:prstGeom>
        </p:spPr>
      </p:pic>
      <p:pic>
        <p:nvPicPr>
          <p:cNvPr id="4" name="Bilde 3" descr="Lipidhefte 19.02.16.pdf">
            <a:extLst>
              <a:ext uri="{FF2B5EF4-FFF2-40B4-BE49-F238E27FC236}">
                <a16:creationId xmlns:a16="http://schemas.microsoft.com/office/drawing/2014/main" id="{C84A633E-78E4-3C5B-B377-EFB300413648}"/>
              </a:ext>
            </a:extLst>
          </p:cNvPr>
          <p:cNvPicPr>
            <a:picLocks noChangeAspect="1"/>
          </p:cNvPicPr>
          <p:nvPr/>
        </p:nvPicPr>
        <p:blipFill rotWithShape="1">
          <a:blip r:embed="rId11">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1332893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10BEA-14DC-A7E9-17AB-DB9F2206463E}"/>
            </a:ext>
          </a:extLst>
        </p:cNvPr>
        <p:cNvGrpSpPr/>
        <p:nvPr/>
      </p:nvGrpSpPr>
      <p:grpSpPr>
        <a:xfrm>
          <a:off x="0" y="0"/>
          <a:ext cx="0" cy="0"/>
          <a:chOff x="0" y="0"/>
          <a:chExt cx="0" cy="0"/>
        </a:xfrm>
      </p:grpSpPr>
      <p:pic>
        <p:nvPicPr>
          <p:cNvPr id="16" name="Picture 4">
            <a:extLst>
              <a:ext uri="{FF2B5EF4-FFF2-40B4-BE49-F238E27FC236}">
                <a16:creationId xmlns:a16="http://schemas.microsoft.com/office/drawing/2014/main" id="{F94B3AA5-620A-9A07-8673-EE1197396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141" y="4523268"/>
            <a:ext cx="3057121" cy="2038081"/>
          </a:xfrm>
          <a:prstGeom prst="rect">
            <a:avLst/>
          </a:prstGeom>
        </p:spPr>
      </p:pic>
      <p:sp>
        <p:nvSpPr>
          <p:cNvPr id="4" name="Title 1">
            <a:extLst>
              <a:ext uri="{FF2B5EF4-FFF2-40B4-BE49-F238E27FC236}">
                <a16:creationId xmlns:a16="http://schemas.microsoft.com/office/drawing/2014/main" id="{B8E3463B-67A3-C9A6-EEC0-0829B275C15B}"/>
              </a:ext>
            </a:extLst>
          </p:cNvPr>
          <p:cNvSpPr>
            <a:spLocks noGrp="1"/>
          </p:cNvSpPr>
          <p:nvPr>
            <p:ph type="title"/>
          </p:nvPr>
        </p:nvSpPr>
        <p:spPr/>
        <p:txBody>
          <a:bodyPr>
            <a:normAutofit/>
          </a:bodyPr>
          <a:lstStyle/>
          <a:p>
            <a:pPr lvl="1" algn="ctr"/>
            <a:r>
              <a:rPr lang="nb-NO" sz="3200" dirty="0">
                <a:solidFill>
                  <a:srgbClr val="5C257F"/>
                </a:solidFill>
                <a:latin typeface="Georgia" panose="02040502050405020303" pitchFamily="18" charset="0"/>
              </a:rPr>
              <a:t>Belgvekster (erter, bønner og linser)</a:t>
            </a:r>
            <a:endParaRPr lang="nb-NO" sz="2000" dirty="0">
              <a:solidFill>
                <a:srgbClr val="5C257F"/>
              </a:solidFill>
            </a:endParaRPr>
          </a:p>
        </p:txBody>
      </p:sp>
      <p:sp>
        <p:nvSpPr>
          <p:cNvPr id="15" name="Content Placeholder 2">
            <a:extLst>
              <a:ext uri="{FF2B5EF4-FFF2-40B4-BE49-F238E27FC236}">
                <a16:creationId xmlns:a16="http://schemas.microsoft.com/office/drawing/2014/main" id="{29AF354F-E8D6-C609-A0AF-76652EB4A5CF}"/>
              </a:ext>
            </a:extLst>
          </p:cNvPr>
          <p:cNvSpPr>
            <a:spLocks noGrp="1"/>
          </p:cNvSpPr>
          <p:nvPr>
            <p:ph idx="1"/>
          </p:nvPr>
        </p:nvSpPr>
        <p:spPr>
          <a:xfrm>
            <a:off x="1919536" y="1412776"/>
            <a:ext cx="8229600" cy="5112568"/>
          </a:xfrm>
        </p:spPr>
        <p:txBody>
          <a:bodyPr>
            <a:noAutofit/>
          </a:bodyPr>
          <a:lstStyle/>
          <a:p>
            <a:pPr>
              <a:spcBef>
                <a:spcPts val="600"/>
              </a:spcBef>
            </a:pPr>
            <a:r>
              <a:rPr lang="nb-NO" sz="1800" dirty="0">
                <a:latin typeface="Georgia" panose="02040502050405020303" pitchFamily="18" charset="0"/>
              </a:rPr>
              <a:t>Rike på proteiner og fiber, inneholder lite fett og er uten kolesterol</a:t>
            </a:r>
          </a:p>
          <a:p>
            <a:pPr>
              <a:spcBef>
                <a:spcPts val="600"/>
              </a:spcBef>
            </a:pPr>
            <a:r>
              <a:rPr lang="nb-NO" sz="1800" dirty="0">
                <a:latin typeface="Georgia" panose="02040502050405020303" pitchFamily="18" charset="0"/>
              </a:rPr>
              <a:t>Bruksområder:</a:t>
            </a:r>
          </a:p>
          <a:p>
            <a:pPr lvl="1">
              <a:spcBef>
                <a:spcPts val="600"/>
              </a:spcBef>
            </a:pPr>
            <a:r>
              <a:rPr lang="nb-NO" sz="1400" dirty="0">
                <a:latin typeface="Georgia" panose="02040502050405020303" pitchFamily="18" charset="0"/>
              </a:rPr>
              <a:t>Hel eller delvis erstatning til kjøtt i:</a:t>
            </a:r>
          </a:p>
          <a:p>
            <a:pPr lvl="2">
              <a:spcBef>
                <a:spcPts val="600"/>
              </a:spcBef>
            </a:pPr>
            <a:r>
              <a:rPr lang="nb-NO" sz="1400" dirty="0">
                <a:latin typeface="Georgia" panose="02040502050405020303" pitchFamily="18" charset="0"/>
              </a:rPr>
              <a:t>Gryteretter</a:t>
            </a:r>
          </a:p>
          <a:p>
            <a:pPr lvl="2">
              <a:spcBef>
                <a:spcPts val="600"/>
              </a:spcBef>
            </a:pPr>
            <a:r>
              <a:rPr lang="nb-NO" sz="1400" dirty="0">
                <a:latin typeface="Georgia" panose="02040502050405020303" pitchFamily="18" charset="0"/>
              </a:rPr>
              <a:t>Supper</a:t>
            </a:r>
          </a:p>
          <a:p>
            <a:pPr lvl="2">
              <a:spcBef>
                <a:spcPts val="600"/>
              </a:spcBef>
            </a:pPr>
            <a:r>
              <a:rPr lang="nb-NO" sz="1400" dirty="0">
                <a:latin typeface="Georgia" panose="02040502050405020303" pitchFamily="18" charset="0"/>
              </a:rPr>
              <a:t>Kjøttblandinger</a:t>
            </a:r>
          </a:p>
          <a:p>
            <a:pPr lvl="2">
              <a:spcBef>
                <a:spcPts val="600"/>
              </a:spcBef>
            </a:pPr>
            <a:r>
              <a:rPr lang="nb-NO" sz="1400" dirty="0">
                <a:latin typeface="Georgia" panose="02040502050405020303" pitchFamily="18" charset="0"/>
              </a:rPr>
              <a:t>Stuinger/moser</a:t>
            </a:r>
          </a:p>
          <a:p>
            <a:pPr lvl="2">
              <a:spcBef>
                <a:spcPts val="600"/>
              </a:spcBef>
            </a:pPr>
            <a:r>
              <a:rPr lang="nb-NO" sz="1400" dirty="0">
                <a:latin typeface="Georgia" panose="02040502050405020303" pitchFamily="18" charset="0"/>
              </a:rPr>
              <a:t>Lasagne</a:t>
            </a:r>
          </a:p>
          <a:p>
            <a:pPr lvl="2">
              <a:spcBef>
                <a:spcPts val="600"/>
              </a:spcBef>
            </a:pPr>
            <a:r>
              <a:rPr lang="nb-NO" sz="1400" dirty="0">
                <a:latin typeface="Georgia" panose="02040502050405020303" pitchFamily="18" charset="0"/>
              </a:rPr>
              <a:t>Taco</a:t>
            </a:r>
          </a:p>
          <a:p>
            <a:pPr lvl="1">
              <a:spcBef>
                <a:spcPts val="600"/>
              </a:spcBef>
            </a:pPr>
            <a:r>
              <a:rPr lang="nb-NO" sz="1400" dirty="0">
                <a:latin typeface="Georgia" panose="02040502050405020303" pitchFamily="18" charset="0"/>
              </a:rPr>
              <a:t>Påleggsvarianter med belgvekster: </a:t>
            </a:r>
            <a:r>
              <a:rPr lang="nb-NO" sz="1400" dirty="0" err="1">
                <a:latin typeface="Georgia" panose="02040502050405020303" pitchFamily="18" charset="0"/>
              </a:rPr>
              <a:t>hummus</a:t>
            </a:r>
            <a:r>
              <a:rPr lang="nb-NO" sz="1400" dirty="0">
                <a:latin typeface="Georgia" panose="02040502050405020303" pitchFamily="18" charset="0"/>
              </a:rPr>
              <a:t>, bønne- og linseposteier</a:t>
            </a:r>
          </a:p>
          <a:p>
            <a:pPr lvl="1">
              <a:spcBef>
                <a:spcPts val="600"/>
              </a:spcBef>
            </a:pPr>
            <a:r>
              <a:rPr lang="nb-NO" sz="1400" dirty="0">
                <a:latin typeface="Georgia" panose="02040502050405020303" pitchFamily="18" charset="0"/>
              </a:rPr>
              <a:t>I ulike rører/moser: eks i vaffel- og pannekakerøre, </a:t>
            </a:r>
            <a:r>
              <a:rPr lang="nb-NO" sz="1400" dirty="0" err="1">
                <a:latin typeface="Georgia" panose="02040502050405020303" pitchFamily="18" charset="0"/>
              </a:rPr>
              <a:t>guacamole</a:t>
            </a:r>
            <a:r>
              <a:rPr lang="nb-NO" sz="1400" dirty="0">
                <a:latin typeface="Georgia" panose="02040502050405020303" pitchFamily="18" charset="0"/>
              </a:rPr>
              <a:t>, etc.</a:t>
            </a:r>
          </a:p>
          <a:p>
            <a:pPr>
              <a:spcBef>
                <a:spcPts val="600"/>
              </a:spcBef>
            </a:pPr>
            <a:endParaRPr lang="nb-NO" sz="1800" dirty="0">
              <a:latin typeface="Georgia" panose="02040502050405020303" pitchFamily="18" charset="0"/>
            </a:endParaRPr>
          </a:p>
          <a:p>
            <a:pPr lvl="1">
              <a:spcBef>
                <a:spcPts val="600"/>
              </a:spcBef>
            </a:pPr>
            <a:endParaRPr lang="nb-NO" sz="1400" dirty="0">
              <a:latin typeface="Georgia" panose="02040502050405020303" pitchFamily="18" charset="0"/>
            </a:endParaRPr>
          </a:p>
        </p:txBody>
      </p:sp>
      <p:pic>
        <p:nvPicPr>
          <p:cNvPr id="11" name="Picture 3">
            <a:extLst>
              <a:ext uri="{FF2B5EF4-FFF2-40B4-BE49-F238E27FC236}">
                <a16:creationId xmlns:a16="http://schemas.microsoft.com/office/drawing/2014/main" id="{2F71A6B8-6B93-8BB9-2AFA-AE4BDFC89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6603" y="6309320"/>
            <a:ext cx="1027914" cy="222810"/>
          </a:xfrm>
          <a:prstGeom prst="rect">
            <a:avLst/>
          </a:prstGeom>
        </p:spPr>
      </p:pic>
      <p:grpSp>
        <p:nvGrpSpPr>
          <p:cNvPr id="2" name="Gruppe 1">
            <a:extLst>
              <a:ext uri="{FF2B5EF4-FFF2-40B4-BE49-F238E27FC236}">
                <a16:creationId xmlns:a16="http://schemas.microsoft.com/office/drawing/2014/main" id="{4ABECB25-EF14-2DA0-E707-C5DD4C40732E}"/>
              </a:ext>
            </a:extLst>
          </p:cNvPr>
          <p:cNvGrpSpPr/>
          <p:nvPr/>
        </p:nvGrpSpPr>
        <p:grpSpPr>
          <a:xfrm>
            <a:off x="1524000" y="6578103"/>
            <a:ext cx="9396536" cy="270123"/>
            <a:chOff x="0" y="6561348"/>
            <a:chExt cx="9396536" cy="270123"/>
          </a:xfrm>
        </p:grpSpPr>
        <p:sp>
          <p:nvSpPr>
            <p:cNvPr id="9" name="Rectangle 17">
              <a:extLst>
                <a:ext uri="{FF2B5EF4-FFF2-40B4-BE49-F238E27FC236}">
                  <a16:creationId xmlns:a16="http://schemas.microsoft.com/office/drawing/2014/main" id="{2625AAB7-E0D0-C3EF-FEC9-D90F0B4D72A3}"/>
                </a:ext>
              </a:extLst>
            </p:cNvPr>
            <p:cNvSpPr/>
            <p:nvPr/>
          </p:nvSpPr>
          <p:spPr>
            <a:xfrm>
              <a:off x="0" y="6561348"/>
              <a:ext cx="9180512" cy="270123"/>
            </a:xfrm>
            <a:prstGeom prst="rect">
              <a:avLst/>
            </a:prstGeom>
            <a:solidFill>
              <a:srgbClr val="5C257F"/>
            </a:solidFill>
            <a:ln>
              <a:solidFill>
                <a:srgbClr val="5C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Mindre mettet fett, mer umettet – Belgvekster 				</a:t>
              </a:r>
              <a:endParaRPr lang="nb-NO" sz="1200" dirty="0">
                <a:ln>
                  <a:solidFill>
                    <a:schemeClr val="bg1"/>
                  </a:solidFill>
                </a:ln>
                <a:latin typeface="Georgia" panose="02040502050405020303" pitchFamily="18" charset="0"/>
              </a:endParaRPr>
            </a:p>
          </p:txBody>
        </p:sp>
        <p:sp>
          <p:nvSpPr>
            <p:cNvPr id="13" name="Rektangel 12">
              <a:extLst>
                <a:ext uri="{FF2B5EF4-FFF2-40B4-BE49-F238E27FC236}">
                  <a16:creationId xmlns:a16="http://schemas.microsoft.com/office/drawing/2014/main" id="{97CDF245-50D6-49F0-3FC8-C7BF71047648}"/>
                </a:ext>
              </a:extLst>
            </p:cNvPr>
            <p:cNvSpPr/>
            <p:nvPr/>
          </p:nvSpPr>
          <p:spPr>
            <a:xfrm>
              <a:off x="8100392" y="6580598"/>
              <a:ext cx="1296144" cy="230832"/>
            </a:xfrm>
            <a:prstGeom prst="rect">
              <a:avLst/>
            </a:prstGeom>
            <a:ln>
              <a:noFill/>
            </a:ln>
          </p:spPr>
          <p:txBody>
            <a:bodyPr wrap="squar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grpSp>
      <p:pic>
        <p:nvPicPr>
          <p:cNvPr id="14" name="Grafikk 13">
            <a:extLst>
              <a:ext uri="{FF2B5EF4-FFF2-40B4-BE49-F238E27FC236}">
                <a16:creationId xmlns:a16="http://schemas.microsoft.com/office/drawing/2014/main" id="{0909094D-9837-CE78-2708-E82E45D9D5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0137" y="6362639"/>
            <a:ext cx="2455191" cy="180402"/>
          </a:xfrm>
          <a:prstGeom prst="rect">
            <a:avLst/>
          </a:prstGeom>
        </p:spPr>
      </p:pic>
      <p:pic>
        <p:nvPicPr>
          <p:cNvPr id="3" name="Bilde 3" descr="Lipidhefte 19.02.16.pdf">
            <a:extLst>
              <a:ext uri="{FF2B5EF4-FFF2-40B4-BE49-F238E27FC236}">
                <a16:creationId xmlns:a16="http://schemas.microsoft.com/office/drawing/2014/main" id="{2D3E8864-4584-9D2C-9394-57AF1C35A234}"/>
              </a:ext>
            </a:extLst>
          </p:cNvPr>
          <p:cNvPicPr>
            <a:picLocks noChangeAspect="1"/>
          </p:cNvPicPr>
          <p:nvPr/>
        </p:nvPicPr>
        <p:blipFill rotWithShape="1">
          <a:blip r:embed="rId7">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3469816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F1797-FA5F-D86E-8275-44D9AEBEC589}"/>
            </a:ext>
          </a:extLst>
        </p:cNvPr>
        <p:cNvGrpSpPr/>
        <p:nvPr/>
      </p:nvGrpSpPr>
      <p:grpSpPr>
        <a:xfrm>
          <a:off x="0" y="0"/>
          <a:ext cx="0" cy="0"/>
          <a:chOff x="0" y="0"/>
          <a:chExt cx="0" cy="0"/>
        </a:xfrm>
      </p:grpSpPr>
      <p:grpSp>
        <p:nvGrpSpPr>
          <p:cNvPr id="9" name="Gruppe 8">
            <a:extLst>
              <a:ext uri="{FF2B5EF4-FFF2-40B4-BE49-F238E27FC236}">
                <a16:creationId xmlns:a16="http://schemas.microsoft.com/office/drawing/2014/main" id="{A618DECB-FB9F-41AD-7F97-DC4F90E414E3}"/>
              </a:ext>
            </a:extLst>
          </p:cNvPr>
          <p:cNvGrpSpPr/>
          <p:nvPr/>
        </p:nvGrpSpPr>
        <p:grpSpPr>
          <a:xfrm>
            <a:off x="1991545" y="4563718"/>
            <a:ext cx="8165399" cy="1601586"/>
            <a:chOff x="467544" y="4347694"/>
            <a:chExt cx="8165399" cy="1601586"/>
          </a:xfrm>
        </p:grpSpPr>
        <p:pic>
          <p:nvPicPr>
            <p:cNvPr id="6" name="Picture 5">
              <a:extLst>
                <a:ext uri="{FF2B5EF4-FFF2-40B4-BE49-F238E27FC236}">
                  <a16:creationId xmlns:a16="http://schemas.microsoft.com/office/drawing/2014/main" id="{4EF4FBF1-5A56-8215-AFC6-47D32F8E3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304" y="4347694"/>
              <a:ext cx="2276504" cy="1517670"/>
            </a:xfrm>
            <a:prstGeom prst="rect">
              <a:avLst/>
            </a:prstGeom>
          </p:spPr>
        </p:pic>
        <p:pic>
          <p:nvPicPr>
            <p:cNvPr id="5" name="Picture 4">
              <a:extLst>
                <a:ext uri="{FF2B5EF4-FFF2-40B4-BE49-F238E27FC236}">
                  <a16:creationId xmlns:a16="http://schemas.microsoft.com/office/drawing/2014/main" id="{17EAEACC-C112-8ED6-F02D-D6EB9FB6A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577014"/>
              <a:ext cx="2267744" cy="1253941"/>
            </a:xfrm>
            <a:prstGeom prst="rect">
              <a:avLst/>
            </a:prstGeom>
          </p:spPr>
        </p:pic>
        <p:sp>
          <p:nvSpPr>
            <p:cNvPr id="17" name="Rectangle 16">
              <a:extLst>
                <a:ext uri="{FF2B5EF4-FFF2-40B4-BE49-F238E27FC236}">
                  <a16:creationId xmlns:a16="http://schemas.microsoft.com/office/drawing/2014/main" id="{28478E91-6376-9D7F-01C5-E577E81FBDE0}"/>
                </a:ext>
              </a:extLst>
            </p:cNvPr>
            <p:cNvSpPr/>
            <p:nvPr/>
          </p:nvSpPr>
          <p:spPr>
            <a:xfrm>
              <a:off x="647056" y="5440976"/>
              <a:ext cx="2088232" cy="508304"/>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rgbClr val="000000"/>
                  </a:solidFill>
                  <a:latin typeface="Georgia" panose="02040502050405020303" pitchFamily="18" charset="0"/>
                </a:rPr>
                <a:t>Fjærkre </a:t>
              </a:r>
            </a:p>
            <a:p>
              <a:pPr algn="ctr"/>
              <a:r>
                <a:rPr lang="nb-NO" sz="1600" dirty="0">
                  <a:solidFill>
                    <a:srgbClr val="000000"/>
                  </a:solidFill>
                  <a:latin typeface="Georgia" panose="02040502050405020303" pitchFamily="18" charset="0"/>
                </a:rPr>
                <a:t>(kyllingfilet, kalkun)</a:t>
              </a:r>
            </a:p>
          </p:txBody>
        </p:sp>
        <p:sp>
          <p:nvSpPr>
            <p:cNvPr id="18" name="Rectangle 17">
              <a:extLst>
                <a:ext uri="{FF2B5EF4-FFF2-40B4-BE49-F238E27FC236}">
                  <a16:creationId xmlns:a16="http://schemas.microsoft.com/office/drawing/2014/main" id="{C4898F39-604F-5DCA-A334-7B7B2FD5B838}"/>
                </a:ext>
              </a:extLst>
            </p:cNvPr>
            <p:cNvSpPr/>
            <p:nvPr/>
          </p:nvSpPr>
          <p:spPr>
            <a:xfrm>
              <a:off x="3621512" y="5440976"/>
              <a:ext cx="1224136" cy="358588"/>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rgbClr val="000000"/>
                  </a:solidFill>
                  <a:latin typeface="Georgia" panose="02040502050405020303" pitchFamily="18" charset="0"/>
                </a:rPr>
                <a:t>Viltkjøtt</a:t>
              </a:r>
            </a:p>
          </p:txBody>
        </p:sp>
        <p:pic>
          <p:nvPicPr>
            <p:cNvPr id="7" name="Picture 6">
              <a:extLst>
                <a:ext uri="{FF2B5EF4-FFF2-40B4-BE49-F238E27FC236}">
                  <a16:creationId xmlns:a16="http://schemas.microsoft.com/office/drawing/2014/main" id="{32EEC4A6-E9BC-5096-1BEF-E9386BC19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617"/>
            <a:stretch/>
          </p:blipFill>
          <p:spPr>
            <a:xfrm>
              <a:off x="5312578" y="4556546"/>
              <a:ext cx="1671182" cy="1232661"/>
            </a:xfrm>
            <a:prstGeom prst="rect">
              <a:avLst/>
            </a:prstGeom>
          </p:spPr>
        </p:pic>
        <p:pic>
          <p:nvPicPr>
            <p:cNvPr id="8" name="Picture 7">
              <a:extLst>
                <a:ext uri="{FF2B5EF4-FFF2-40B4-BE49-F238E27FC236}">
                  <a16:creationId xmlns:a16="http://schemas.microsoft.com/office/drawing/2014/main" id="{0C933AF5-5DC2-7C66-B64A-6D7010A075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17"/>
            <a:stretch/>
          </p:blipFill>
          <p:spPr>
            <a:xfrm>
              <a:off x="6983760" y="4560947"/>
              <a:ext cx="1649183" cy="1263609"/>
            </a:xfrm>
            <a:prstGeom prst="rect">
              <a:avLst/>
            </a:prstGeom>
          </p:spPr>
        </p:pic>
        <p:sp>
          <p:nvSpPr>
            <p:cNvPr id="19" name="Rectangle 18">
              <a:extLst>
                <a:ext uri="{FF2B5EF4-FFF2-40B4-BE49-F238E27FC236}">
                  <a16:creationId xmlns:a16="http://schemas.microsoft.com/office/drawing/2014/main" id="{5F8925DC-2386-25B2-D3EB-319FD5A44C5C}"/>
                </a:ext>
              </a:extLst>
            </p:cNvPr>
            <p:cNvSpPr/>
            <p:nvPr/>
          </p:nvSpPr>
          <p:spPr>
            <a:xfrm>
              <a:off x="5759624" y="5427814"/>
              <a:ext cx="2088232" cy="508304"/>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rgbClr val="000000"/>
                  </a:solidFill>
                  <a:latin typeface="Georgia" panose="02040502050405020303" pitchFamily="18" charset="0"/>
                </a:rPr>
                <a:t>Magre stykker fra svin, lam, kalv, okse</a:t>
              </a:r>
            </a:p>
          </p:txBody>
        </p:sp>
      </p:grpSp>
      <p:sp>
        <p:nvSpPr>
          <p:cNvPr id="2" name="Title 1">
            <a:extLst>
              <a:ext uri="{FF2B5EF4-FFF2-40B4-BE49-F238E27FC236}">
                <a16:creationId xmlns:a16="http://schemas.microsoft.com/office/drawing/2014/main" id="{C93035BF-71C1-AAB1-04B4-33D005151792}"/>
              </a:ext>
            </a:extLst>
          </p:cNvPr>
          <p:cNvSpPr>
            <a:spLocks noGrp="1"/>
          </p:cNvSpPr>
          <p:nvPr>
            <p:ph type="title"/>
          </p:nvPr>
        </p:nvSpPr>
        <p:spPr>
          <a:xfrm>
            <a:off x="1981200" y="269776"/>
            <a:ext cx="8229600" cy="1143000"/>
          </a:xfrm>
        </p:spPr>
        <p:txBody>
          <a:bodyPr>
            <a:normAutofit/>
          </a:bodyPr>
          <a:lstStyle/>
          <a:p>
            <a:r>
              <a:rPr lang="nb-NO" sz="3200" dirty="0">
                <a:solidFill>
                  <a:srgbClr val="5C257F"/>
                </a:solidFill>
                <a:latin typeface="Georgia" panose="02040502050405020303" pitchFamily="18" charset="0"/>
              </a:rPr>
              <a:t>Kjøtt</a:t>
            </a:r>
            <a:endParaRPr lang="nb-NO" sz="3200" dirty="0">
              <a:solidFill>
                <a:srgbClr val="5C257F"/>
              </a:solidFill>
            </a:endParaRPr>
          </a:p>
        </p:txBody>
      </p:sp>
      <p:sp>
        <p:nvSpPr>
          <p:cNvPr id="3" name="Content Placeholder 2">
            <a:extLst>
              <a:ext uri="{FF2B5EF4-FFF2-40B4-BE49-F238E27FC236}">
                <a16:creationId xmlns:a16="http://schemas.microsoft.com/office/drawing/2014/main" id="{9F12DCB4-0061-CBB7-6368-7A2EDEF4CF27}"/>
              </a:ext>
            </a:extLst>
          </p:cNvPr>
          <p:cNvSpPr>
            <a:spLocks noGrp="1"/>
          </p:cNvSpPr>
          <p:nvPr>
            <p:ph idx="1"/>
          </p:nvPr>
        </p:nvSpPr>
        <p:spPr>
          <a:xfrm>
            <a:off x="1919536" y="1412776"/>
            <a:ext cx="8229600" cy="5112568"/>
          </a:xfrm>
        </p:spPr>
        <p:txBody>
          <a:bodyPr>
            <a:noAutofit/>
          </a:bodyPr>
          <a:lstStyle/>
          <a:p>
            <a:pPr>
              <a:spcBef>
                <a:spcPts val="600"/>
              </a:spcBef>
            </a:pPr>
            <a:r>
              <a:rPr lang="nb-NO" sz="1800" dirty="0">
                <a:latin typeface="Georgia" panose="02040502050405020303" pitchFamily="18" charset="0"/>
              </a:rPr>
              <a:t>Velg fisk, sjømat, bønner og linser fremfor rødt kjøtt. Velg helst renskåret kjøtt</a:t>
            </a:r>
          </a:p>
          <a:p>
            <a:pPr>
              <a:spcBef>
                <a:spcPts val="600"/>
              </a:spcBef>
            </a:pPr>
            <a:r>
              <a:rPr lang="nb-NO" sz="1800" dirty="0">
                <a:latin typeface="Georgia" panose="02040502050405020303" pitchFamily="18" charset="0"/>
              </a:rPr>
              <a:t>Spis </a:t>
            </a:r>
            <a:r>
              <a:rPr lang="nb-NO" sz="1800" i="1" dirty="0">
                <a:latin typeface="Georgia" panose="02040502050405020303" pitchFamily="18" charset="0"/>
              </a:rPr>
              <a:t>maks 350 g </a:t>
            </a:r>
            <a:r>
              <a:rPr lang="nb-NO" sz="1800" dirty="0">
                <a:latin typeface="Georgia" panose="02040502050405020303" pitchFamily="18" charset="0"/>
              </a:rPr>
              <a:t>per uke og minst mulig bearbeidet rødt og hvitt kjøtt</a:t>
            </a:r>
          </a:p>
          <a:p>
            <a:pPr lvl="1">
              <a:spcBef>
                <a:spcPts val="600"/>
              </a:spcBef>
            </a:pPr>
            <a:r>
              <a:rPr lang="nb-NO" sz="1400" dirty="0">
                <a:latin typeface="Georgia" panose="02040502050405020303" pitchFamily="18" charset="0"/>
              </a:rPr>
              <a:t>Høyt inntak kan gi økt risiko for tarmkreft </a:t>
            </a:r>
          </a:p>
          <a:p>
            <a:pPr lvl="1">
              <a:spcBef>
                <a:spcPts val="600"/>
              </a:spcBef>
            </a:pPr>
            <a:r>
              <a:rPr lang="nb-NO" sz="1400" dirty="0">
                <a:latin typeface="Georgia" panose="02040502050405020303" pitchFamily="18" charset="0"/>
              </a:rPr>
              <a:t>Rødt kjøtt = storfe, svin, sau, geit</a:t>
            </a:r>
          </a:p>
          <a:p>
            <a:pPr lvl="1">
              <a:spcBef>
                <a:spcPts val="600"/>
              </a:spcBef>
            </a:pPr>
            <a:r>
              <a:rPr lang="nb-NO" sz="1400" dirty="0">
                <a:latin typeface="Georgia" panose="02040502050405020303" pitchFamily="18" charset="0"/>
              </a:rPr>
              <a:t>Bearbeidet kjøtt = saltet, røkt, konservert (spekemat, bacon, pølser, kjøttdeig m/ salt og vann)</a:t>
            </a:r>
          </a:p>
          <a:p>
            <a:pPr lvl="2">
              <a:spcBef>
                <a:spcPts val="600"/>
              </a:spcBef>
            </a:pPr>
            <a:r>
              <a:rPr lang="nb-NO" sz="1400" dirty="0">
                <a:latin typeface="Georgia" panose="02040502050405020303" pitchFamily="18" charset="0"/>
              </a:rPr>
              <a:t>Velg karbonadedeig eller kjøttdeig av kylling/svin, fremfor kjøttdeig</a:t>
            </a:r>
          </a:p>
          <a:p>
            <a:pPr lvl="1">
              <a:spcBef>
                <a:spcPts val="600"/>
              </a:spcBef>
            </a:pPr>
            <a:r>
              <a:rPr lang="nb-NO" sz="1400" dirty="0">
                <a:latin typeface="Georgia" panose="02040502050405020303" pitchFamily="18" charset="0"/>
              </a:rPr>
              <a:t>Synlig fett på kjøtt er mettet fett, skjær det bort </a:t>
            </a:r>
            <a:r>
              <a:rPr lang="nb-NO" sz="1400" dirty="0">
                <a:solidFill>
                  <a:srgbClr val="FF0000"/>
                </a:solidFill>
                <a:latin typeface="Georgia" panose="02040502050405020303" pitchFamily="18" charset="0"/>
              </a:rPr>
              <a:t>før tilberedning</a:t>
            </a:r>
            <a:endParaRPr lang="nb-NO" sz="1400" dirty="0">
              <a:latin typeface="Georgia" panose="02040502050405020303" pitchFamily="18" charset="0"/>
            </a:endParaRPr>
          </a:p>
        </p:txBody>
      </p:sp>
      <p:sp>
        <p:nvSpPr>
          <p:cNvPr id="4" name="Rectangle 3">
            <a:extLst>
              <a:ext uri="{FF2B5EF4-FFF2-40B4-BE49-F238E27FC236}">
                <a16:creationId xmlns:a16="http://schemas.microsoft.com/office/drawing/2014/main" id="{A8348ADA-D725-9C3F-32AB-564C30B63BE1}"/>
              </a:ext>
            </a:extLst>
          </p:cNvPr>
          <p:cNvSpPr/>
          <p:nvPr/>
        </p:nvSpPr>
        <p:spPr>
          <a:xfrm>
            <a:off x="1505744" y="6587794"/>
            <a:ext cx="9180512" cy="270123"/>
          </a:xfrm>
          <a:prstGeom prst="rect">
            <a:avLst/>
          </a:prstGeom>
          <a:solidFill>
            <a:srgbClr val="5C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Mindre mettet fett, mer umettet – Kjøtt 					</a:t>
            </a:r>
            <a:endParaRPr lang="nb-NO" sz="1200" dirty="0">
              <a:ln>
                <a:solidFill>
                  <a:schemeClr val="bg1"/>
                </a:solidFill>
              </a:ln>
              <a:latin typeface="Georgia" panose="02040502050405020303" pitchFamily="18" charset="0"/>
            </a:endParaRPr>
          </a:p>
        </p:txBody>
      </p:sp>
      <p:pic>
        <p:nvPicPr>
          <p:cNvPr id="11" name="Picture 3">
            <a:extLst>
              <a:ext uri="{FF2B5EF4-FFF2-40B4-BE49-F238E27FC236}">
                <a16:creationId xmlns:a16="http://schemas.microsoft.com/office/drawing/2014/main" id="{B2BFB003-729B-E93D-1A90-37EF99030D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8362" y="6360119"/>
            <a:ext cx="1027914" cy="222810"/>
          </a:xfrm>
          <a:prstGeom prst="rect">
            <a:avLst/>
          </a:prstGeom>
        </p:spPr>
      </p:pic>
      <p:sp>
        <p:nvSpPr>
          <p:cNvPr id="13" name="Rektangel 12">
            <a:extLst>
              <a:ext uri="{FF2B5EF4-FFF2-40B4-BE49-F238E27FC236}">
                <a16:creationId xmlns:a16="http://schemas.microsoft.com/office/drawing/2014/main" id="{6E31FE5D-B28B-F220-607B-AFA94ADBB3F3}"/>
              </a:ext>
            </a:extLst>
          </p:cNvPr>
          <p:cNvSpPr/>
          <p:nvPr/>
        </p:nvSpPr>
        <p:spPr>
          <a:xfrm>
            <a:off x="9598136" y="6606281"/>
            <a:ext cx="1117614" cy="230832"/>
          </a:xfrm>
          <a:prstGeom prst="rect">
            <a:avLst/>
          </a:prstGeom>
          <a:ln>
            <a:noFill/>
          </a:ln>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r>
              <a:rPr lang="nb-NO" sz="900" dirty="0">
                <a:solidFill>
                  <a:schemeClr val="bg1"/>
                </a:solidFill>
                <a:latin typeface="Georgia" panose="02040502050405020303" pitchFamily="18" charset="0"/>
              </a:rPr>
              <a:t> </a:t>
            </a:r>
            <a:endParaRPr lang="nb-NO" sz="900" dirty="0">
              <a:solidFill>
                <a:schemeClr val="bg1"/>
              </a:solidFill>
            </a:endParaRPr>
          </a:p>
        </p:txBody>
      </p:sp>
      <p:pic>
        <p:nvPicPr>
          <p:cNvPr id="20" name="Grafikk 19">
            <a:extLst>
              <a:ext uri="{FF2B5EF4-FFF2-40B4-BE49-F238E27FC236}">
                <a16:creationId xmlns:a16="http://schemas.microsoft.com/office/drawing/2014/main" id="{2381CD76-9900-6860-20BC-E767F9FEB1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20137" y="6399253"/>
            <a:ext cx="2455191" cy="180402"/>
          </a:xfrm>
          <a:prstGeom prst="rect">
            <a:avLst/>
          </a:prstGeom>
        </p:spPr>
      </p:pic>
      <p:pic>
        <p:nvPicPr>
          <p:cNvPr id="10" name="Bilde 3" descr="Lipidhefte 19.02.16.pdf">
            <a:extLst>
              <a:ext uri="{FF2B5EF4-FFF2-40B4-BE49-F238E27FC236}">
                <a16:creationId xmlns:a16="http://schemas.microsoft.com/office/drawing/2014/main" id="{7723E7F4-A859-4B96-E524-76819EF5A6AE}"/>
              </a:ext>
            </a:extLst>
          </p:cNvPr>
          <p:cNvPicPr>
            <a:picLocks noChangeAspect="1"/>
          </p:cNvPicPr>
          <p:nvPr/>
        </p:nvPicPr>
        <p:blipFill rotWithShape="1">
          <a:blip r:embed="rId10">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99286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BE92-DD25-B4E1-FEDC-7DDAA93F5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E0733-E82E-8CF7-6CD5-AEAF922EA4BA}"/>
              </a:ext>
            </a:extLst>
          </p:cNvPr>
          <p:cNvSpPr>
            <a:spLocks noGrp="1"/>
          </p:cNvSpPr>
          <p:nvPr>
            <p:ph type="title"/>
          </p:nvPr>
        </p:nvSpPr>
        <p:spPr>
          <a:xfrm>
            <a:off x="1981200" y="269776"/>
            <a:ext cx="8229600" cy="1143000"/>
          </a:xfrm>
        </p:spPr>
        <p:txBody>
          <a:bodyPr>
            <a:normAutofit/>
          </a:bodyPr>
          <a:lstStyle/>
          <a:p>
            <a:r>
              <a:rPr lang="nb-NO" sz="3200" dirty="0">
                <a:solidFill>
                  <a:srgbClr val="5C257F"/>
                </a:solidFill>
                <a:latin typeface="Georgia" panose="02040502050405020303" pitchFamily="18" charset="0"/>
              </a:rPr>
              <a:t>Kjøtt</a:t>
            </a:r>
            <a:endParaRPr lang="nb-NO" sz="3200" dirty="0">
              <a:solidFill>
                <a:srgbClr val="5C257F"/>
              </a:solidFill>
            </a:endParaRPr>
          </a:p>
        </p:txBody>
      </p:sp>
      <p:sp>
        <p:nvSpPr>
          <p:cNvPr id="3" name="Content Placeholder 2">
            <a:extLst>
              <a:ext uri="{FF2B5EF4-FFF2-40B4-BE49-F238E27FC236}">
                <a16:creationId xmlns:a16="http://schemas.microsoft.com/office/drawing/2014/main" id="{FF635C42-B66C-8D73-0344-D16BE7CAC323}"/>
              </a:ext>
            </a:extLst>
          </p:cNvPr>
          <p:cNvSpPr>
            <a:spLocks noGrp="1"/>
          </p:cNvSpPr>
          <p:nvPr>
            <p:ph idx="1"/>
          </p:nvPr>
        </p:nvSpPr>
        <p:spPr>
          <a:xfrm>
            <a:off x="1919536" y="1412776"/>
            <a:ext cx="8229600" cy="3039380"/>
          </a:xfrm>
        </p:spPr>
        <p:txBody>
          <a:bodyPr>
            <a:noAutofit/>
          </a:bodyPr>
          <a:lstStyle/>
          <a:p>
            <a:pPr marL="0" indent="0" algn="ctr">
              <a:spcBef>
                <a:spcPts val="600"/>
              </a:spcBef>
              <a:buNone/>
            </a:pPr>
            <a:r>
              <a:rPr lang="nb-NO" sz="1800" dirty="0">
                <a:latin typeface="Georgia" panose="02040502050405020303" pitchFamily="18" charset="0"/>
              </a:rPr>
              <a:t>350 g rødt kjøtt </a:t>
            </a:r>
            <a:r>
              <a:rPr lang="nb-NO" sz="1800" i="1" dirty="0">
                <a:latin typeface="Georgia" panose="02040502050405020303" pitchFamily="18" charset="0"/>
              </a:rPr>
              <a:t>per uke </a:t>
            </a:r>
            <a:r>
              <a:rPr lang="nb-NO" sz="1800" dirty="0">
                <a:latin typeface="Georgia" panose="02040502050405020303" pitchFamily="18" charset="0"/>
              </a:rPr>
              <a:t>tilsvarer for eksempel:</a:t>
            </a:r>
          </a:p>
          <a:p>
            <a:pPr marL="0" indent="0" algn="ctr">
              <a:spcBef>
                <a:spcPts val="600"/>
              </a:spcBef>
              <a:buNone/>
            </a:pPr>
            <a:endParaRPr lang="nb-NO" sz="1800" dirty="0">
              <a:latin typeface="Georgia" panose="02040502050405020303" pitchFamily="18" charset="0"/>
            </a:endParaRPr>
          </a:p>
          <a:p>
            <a:pPr marL="0" indent="0" algn="ctr">
              <a:spcBef>
                <a:spcPts val="600"/>
              </a:spcBef>
              <a:buNone/>
            </a:pPr>
            <a:r>
              <a:rPr lang="nb-NO" sz="1800" dirty="0">
                <a:latin typeface="Georgia" panose="02040502050405020303" pitchFamily="18" charset="0"/>
              </a:rPr>
              <a:t>4 brødskiver med kokt skinke (50 g) </a:t>
            </a:r>
            <a:r>
              <a:rPr lang="nb-NO" sz="1800" i="1" dirty="0">
                <a:latin typeface="Georgia" panose="02040502050405020303" pitchFamily="18" charset="0"/>
              </a:rPr>
              <a:t>og</a:t>
            </a:r>
          </a:p>
          <a:p>
            <a:pPr marL="0" indent="0" algn="ctr">
              <a:spcBef>
                <a:spcPts val="600"/>
              </a:spcBef>
              <a:buNone/>
            </a:pPr>
            <a:r>
              <a:rPr lang="nb-NO" sz="1800" dirty="0">
                <a:latin typeface="Georgia" panose="02040502050405020303" pitchFamily="18" charset="0"/>
              </a:rPr>
              <a:t>1 medium tortillalefser med 1 porsjon karbonadedeig (100 g) </a:t>
            </a:r>
            <a:r>
              <a:rPr lang="nb-NO" sz="1800" i="1" dirty="0">
                <a:latin typeface="Georgia" panose="02040502050405020303" pitchFamily="18" charset="0"/>
              </a:rPr>
              <a:t>og</a:t>
            </a:r>
          </a:p>
          <a:p>
            <a:pPr marL="0" indent="0" algn="ctr">
              <a:spcBef>
                <a:spcPts val="600"/>
              </a:spcBef>
              <a:buNone/>
            </a:pPr>
            <a:r>
              <a:rPr lang="nb-NO" sz="1800" dirty="0">
                <a:latin typeface="Georgia" panose="02040502050405020303" pitchFamily="18" charset="0"/>
              </a:rPr>
              <a:t>1 biff av storfe (200 g)</a:t>
            </a:r>
          </a:p>
          <a:p>
            <a:pPr marL="0" indent="0" algn="ctr">
              <a:spcBef>
                <a:spcPts val="600"/>
              </a:spcBef>
              <a:buNone/>
            </a:pPr>
            <a:r>
              <a:rPr lang="nb-NO" sz="1800" dirty="0">
                <a:latin typeface="Georgia" panose="02040502050405020303" pitchFamily="18" charset="0"/>
              </a:rPr>
              <a:t> </a:t>
            </a:r>
          </a:p>
          <a:p>
            <a:pPr marL="0" indent="0" algn="ctr">
              <a:spcBef>
                <a:spcPts val="600"/>
              </a:spcBef>
              <a:buNone/>
            </a:pPr>
            <a:endParaRPr lang="nb-NO" sz="1800" dirty="0">
              <a:latin typeface="Georgia" panose="02040502050405020303" pitchFamily="18" charset="0"/>
            </a:endParaRPr>
          </a:p>
          <a:p>
            <a:pPr marL="0" indent="0" algn="ctr">
              <a:spcBef>
                <a:spcPts val="600"/>
              </a:spcBef>
              <a:buNone/>
            </a:pPr>
            <a:endParaRPr lang="nb-NO" sz="1800" dirty="0">
              <a:latin typeface="Georgia" panose="02040502050405020303" pitchFamily="18" charset="0"/>
            </a:endParaRPr>
          </a:p>
          <a:p>
            <a:pPr marL="0" indent="0" algn="ctr">
              <a:spcBef>
                <a:spcPts val="600"/>
              </a:spcBef>
              <a:buNone/>
            </a:pPr>
            <a:endParaRPr lang="nb-NO" sz="1800" dirty="0">
              <a:latin typeface="Georgia" panose="02040502050405020303" pitchFamily="18" charset="0"/>
            </a:endParaRPr>
          </a:p>
        </p:txBody>
      </p:sp>
      <p:grpSp>
        <p:nvGrpSpPr>
          <p:cNvPr id="27" name="Gruppe 26">
            <a:extLst>
              <a:ext uri="{FF2B5EF4-FFF2-40B4-BE49-F238E27FC236}">
                <a16:creationId xmlns:a16="http://schemas.microsoft.com/office/drawing/2014/main" id="{04B2A52A-2914-B42A-0EE3-30FE72C01FB2}"/>
              </a:ext>
            </a:extLst>
          </p:cNvPr>
          <p:cNvGrpSpPr/>
          <p:nvPr/>
        </p:nvGrpSpPr>
        <p:grpSpPr>
          <a:xfrm>
            <a:off x="1555400" y="3700196"/>
            <a:ext cx="3085077" cy="2124131"/>
            <a:chOff x="283009" y="3449126"/>
            <a:chExt cx="3085077" cy="2124131"/>
          </a:xfrm>
        </p:grpSpPr>
        <p:pic>
          <p:nvPicPr>
            <p:cNvPr id="23" name="Bilde 22" descr="Et bilde som inneholder ovnsbakt mat, dessert, Hurtigmat, mat&#10;&#10;KI-generert innhold kan være feil.">
              <a:extLst>
                <a:ext uri="{FF2B5EF4-FFF2-40B4-BE49-F238E27FC236}">
                  <a16:creationId xmlns:a16="http://schemas.microsoft.com/office/drawing/2014/main" id="{F917BB8F-85B8-3EB3-3398-74EA14DA00D4}"/>
                </a:ext>
              </a:extLst>
            </p:cNvPr>
            <p:cNvPicPr>
              <a:picLocks noChangeAspect="1"/>
            </p:cNvPicPr>
            <p:nvPr/>
          </p:nvPicPr>
          <p:blipFill>
            <a:blip r:embed="rId3"/>
            <a:stretch>
              <a:fillRect/>
            </a:stretch>
          </p:blipFill>
          <p:spPr>
            <a:xfrm>
              <a:off x="283009" y="3449126"/>
              <a:ext cx="1587350" cy="1058233"/>
            </a:xfrm>
            <a:prstGeom prst="rect">
              <a:avLst/>
            </a:prstGeom>
          </p:spPr>
        </p:pic>
        <p:pic>
          <p:nvPicPr>
            <p:cNvPr id="24" name="Bilde 23" descr="Et bilde som inneholder ovnsbakt mat, dessert, Hurtigmat, mat&#10;&#10;KI-generert innhold kan være feil.">
              <a:extLst>
                <a:ext uri="{FF2B5EF4-FFF2-40B4-BE49-F238E27FC236}">
                  <a16:creationId xmlns:a16="http://schemas.microsoft.com/office/drawing/2014/main" id="{7483D22B-AACE-31B1-2F9D-98884A6EFAFA}"/>
                </a:ext>
              </a:extLst>
            </p:cNvPr>
            <p:cNvPicPr>
              <a:picLocks noChangeAspect="1"/>
            </p:cNvPicPr>
            <p:nvPr/>
          </p:nvPicPr>
          <p:blipFill>
            <a:blip r:embed="rId3"/>
            <a:stretch>
              <a:fillRect/>
            </a:stretch>
          </p:blipFill>
          <p:spPr>
            <a:xfrm>
              <a:off x="1780736" y="3490626"/>
              <a:ext cx="1587350" cy="1058233"/>
            </a:xfrm>
            <a:prstGeom prst="rect">
              <a:avLst/>
            </a:prstGeom>
          </p:spPr>
        </p:pic>
        <p:pic>
          <p:nvPicPr>
            <p:cNvPr id="25" name="Bilde 24" descr="Et bilde som inneholder ovnsbakt mat, dessert, Hurtigmat, mat&#10;&#10;KI-generert innhold kan være feil.">
              <a:extLst>
                <a:ext uri="{FF2B5EF4-FFF2-40B4-BE49-F238E27FC236}">
                  <a16:creationId xmlns:a16="http://schemas.microsoft.com/office/drawing/2014/main" id="{B21FF522-525E-BB7C-647F-B49285C17E11}"/>
                </a:ext>
              </a:extLst>
            </p:cNvPr>
            <p:cNvPicPr>
              <a:picLocks noChangeAspect="1"/>
            </p:cNvPicPr>
            <p:nvPr/>
          </p:nvPicPr>
          <p:blipFill>
            <a:blip r:embed="rId3"/>
            <a:stretch>
              <a:fillRect/>
            </a:stretch>
          </p:blipFill>
          <p:spPr>
            <a:xfrm>
              <a:off x="1763688" y="4515024"/>
              <a:ext cx="1587350" cy="1058233"/>
            </a:xfrm>
            <a:prstGeom prst="rect">
              <a:avLst/>
            </a:prstGeom>
          </p:spPr>
        </p:pic>
        <p:pic>
          <p:nvPicPr>
            <p:cNvPr id="26" name="Bilde 25" descr="Et bilde som inneholder ovnsbakt mat, dessert, Hurtigmat, mat&#10;&#10;KI-generert innhold kan være feil.">
              <a:extLst>
                <a:ext uri="{FF2B5EF4-FFF2-40B4-BE49-F238E27FC236}">
                  <a16:creationId xmlns:a16="http://schemas.microsoft.com/office/drawing/2014/main" id="{8C36FAC9-D275-4B71-BD84-2BB4FF4BC881}"/>
                </a:ext>
              </a:extLst>
            </p:cNvPr>
            <p:cNvPicPr>
              <a:picLocks noChangeAspect="1"/>
            </p:cNvPicPr>
            <p:nvPr/>
          </p:nvPicPr>
          <p:blipFill>
            <a:blip r:embed="rId3"/>
            <a:stretch>
              <a:fillRect/>
            </a:stretch>
          </p:blipFill>
          <p:spPr>
            <a:xfrm>
              <a:off x="283009" y="4467485"/>
              <a:ext cx="1587350" cy="1058233"/>
            </a:xfrm>
            <a:prstGeom prst="rect">
              <a:avLst/>
            </a:prstGeom>
          </p:spPr>
        </p:pic>
      </p:grpSp>
      <p:pic>
        <p:nvPicPr>
          <p:cNvPr id="32" name="Bilde 31" descr="Et bilde som inneholder mat, Hurtigmat, tortilla, Mat&#10;&#10;KI-generert innhold kan være feil.">
            <a:extLst>
              <a:ext uri="{FF2B5EF4-FFF2-40B4-BE49-F238E27FC236}">
                <a16:creationId xmlns:a16="http://schemas.microsoft.com/office/drawing/2014/main" id="{AF066916-77EF-251C-5560-5D38B0B872A5}"/>
              </a:ext>
            </a:extLst>
          </p:cNvPr>
          <p:cNvPicPr>
            <a:picLocks noChangeAspect="1"/>
          </p:cNvPicPr>
          <p:nvPr/>
        </p:nvPicPr>
        <p:blipFill>
          <a:blip r:embed="rId4"/>
          <a:stretch>
            <a:fillRect/>
          </a:stretch>
        </p:blipFill>
        <p:spPr>
          <a:xfrm>
            <a:off x="4742327" y="3814534"/>
            <a:ext cx="2584018" cy="2009792"/>
          </a:xfrm>
          <a:prstGeom prst="rect">
            <a:avLst/>
          </a:prstGeom>
        </p:spPr>
      </p:pic>
      <p:sp>
        <p:nvSpPr>
          <p:cNvPr id="15" name="Rectangle 3">
            <a:extLst>
              <a:ext uri="{FF2B5EF4-FFF2-40B4-BE49-F238E27FC236}">
                <a16:creationId xmlns:a16="http://schemas.microsoft.com/office/drawing/2014/main" id="{98AD506B-854B-3EE4-C274-0219841C7068}"/>
              </a:ext>
            </a:extLst>
          </p:cNvPr>
          <p:cNvSpPr/>
          <p:nvPr/>
        </p:nvSpPr>
        <p:spPr>
          <a:xfrm>
            <a:off x="1524000" y="6590476"/>
            <a:ext cx="9180512" cy="270123"/>
          </a:xfrm>
          <a:prstGeom prst="rect">
            <a:avLst/>
          </a:prstGeom>
          <a:solidFill>
            <a:srgbClr val="5C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Mindre mettet fett, mer umettet – Kjøtt 					</a:t>
            </a:r>
            <a:endParaRPr lang="nb-NO" sz="1200" dirty="0">
              <a:ln>
                <a:solidFill>
                  <a:schemeClr val="bg1"/>
                </a:solidFill>
              </a:ln>
              <a:latin typeface="Georgia" panose="02040502050405020303" pitchFamily="18" charset="0"/>
            </a:endParaRPr>
          </a:p>
        </p:txBody>
      </p:sp>
      <p:pic>
        <p:nvPicPr>
          <p:cNvPr id="17" name="Picture 3">
            <a:extLst>
              <a:ext uri="{FF2B5EF4-FFF2-40B4-BE49-F238E27FC236}">
                <a16:creationId xmlns:a16="http://schemas.microsoft.com/office/drawing/2014/main" id="{DBCB033F-EB14-DC0D-B48D-59A431893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7654" y="6344492"/>
            <a:ext cx="1027914" cy="222810"/>
          </a:xfrm>
          <a:prstGeom prst="rect">
            <a:avLst/>
          </a:prstGeom>
        </p:spPr>
      </p:pic>
      <p:sp>
        <p:nvSpPr>
          <p:cNvPr id="19" name="Rektangel 18">
            <a:extLst>
              <a:ext uri="{FF2B5EF4-FFF2-40B4-BE49-F238E27FC236}">
                <a16:creationId xmlns:a16="http://schemas.microsoft.com/office/drawing/2014/main" id="{FC416BF0-0041-C5C7-D4CB-737C8755DFF0}"/>
              </a:ext>
            </a:extLst>
          </p:cNvPr>
          <p:cNvSpPr/>
          <p:nvPr/>
        </p:nvSpPr>
        <p:spPr>
          <a:xfrm>
            <a:off x="9598136" y="6606281"/>
            <a:ext cx="1117614" cy="230832"/>
          </a:xfrm>
          <a:prstGeom prst="rect">
            <a:avLst/>
          </a:prstGeom>
          <a:ln>
            <a:noFill/>
          </a:ln>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r>
              <a:rPr lang="nb-NO" sz="900" dirty="0">
                <a:solidFill>
                  <a:schemeClr val="bg1"/>
                </a:solidFill>
                <a:latin typeface="Georgia" panose="02040502050405020303" pitchFamily="18" charset="0"/>
              </a:rPr>
              <a:t> </a:t>
            </a:r>
            <a:endParaRPr lang="nb-NO" sz="900" dirty="0">
              <a:solidFill>
                <a:schemeClr val="bg1"/>
              </a:solidFill>
            </a:endParaRPr>
          </a:p>
        </p:txBody>
      </p:sp>
      <p:pic>
        <p:nvPicPr>
          <p:cNvPr id="5" name="Bilde 4" descr="Et bilde som inneholder asparges, mat, biff, fat&#10;&#10;KI-generert innhold kan være feil.">
            <a:extLst>
              <a:ext uri="{FF2B5EF4-FFF2-40B4-BE49-F238E27FC236}">
                <a16:creationId xmlns:a16="http://schemas.microsoft.com/office/drawing/2014/main" id="{C05DC654-4D0E-B7F4-E8E1-E7568556B5B1}"/>
              </a:ext>
            </a:extLst>
          </p:cNvPr>
          <p:cNvPicPr>
            <a:picLocks noChangeAspect="1"/>
          </p:cNvPicPr>
          <p:nvPr/>
        </p:nvPicPr>
        <p:blipFill>
          <a:blip r:embed="rId6"/>
          <a:stretch>
            <a:fillRect/>
          </a:stretch>
        </p:blipFill>
        <p:spPr>
          <a:xfrm>
            <a:off x="7558584" y="4149081"/>
            <a:ext cx="2904577" cy="1627707"/>
          </a:xfrm>
          <a:prstGeom prst="rect">
            <a:avLst/>
          </a:prstGeom>
        </p:spPr>
      </p:pic>
      <p:pic>
        <p:nvPicPr>
          <p:cNvPr id="20" name="Grafikk 19">
            <a:extLst>
              <a:ext uri="{FF2B5EF4-FFF2-40B4-BE49-F238E27FC236}">
                <a16:creationId xmlns:a16="http://schemas.microsoft.com/office/drawing/2014/main" id="{26AAD204-E479-6078-59F7-CA718334AAA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0137" y="6399253"/>
            <a:ext cx="2455191" cy="180402"/>
          </a:xfrm>
          <a:prstGeom prst="rect">
            <a:avLst/>
          </a:prstGeom>
        </p:spPr>
      </p:pic>
      <p:pic>
        <p:nvPicPr>
          <p:cNvPr id="4" name="Bilde 3" descr="Lipidhefte 19.02.16.pdf">
            <a:extLst>
              <a:ext uri="{FF2B5EF4-FFF2-40B4-BE49-F238E27FC236}">
                <a16:creationId xmlns:a16="http://schemas.microsoft.com/office/drawing/2014/main" id="{4610F6A8-668B-1C75-E96C-93F678380E4F}"/>
              </a:ext>
            </a:extLst>
          </p:cNvPr>
          <p:cNvPicPr>
            <a:picLocks noChangeAspect="1"/>
          </p:cNvPicPr>
          <p:nvPr/>
        </p:nvPicPr>
        <p:blipFill rotWithShape="1">
          <a:blip r:embed="rId9">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2244402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9AFDE-2153-A084-DA1F-8766EEA71A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F1768-3747-64CD-934C-94C0000F39EC}"/>
              </a:ext>
            </a:extLst>
          </p:cNvPr>
          <p:cNvSpPr>
            <a:spLocks noGrp="1"/>
          </p:cNvSpPr>
          <p:nvPr>
            <p:ph type="title"/>
          </p:nvPr>
        </p:nvSpPr>
        <p:spPr>
          <a:xfrm>
            <a:off x="1333128" y="260648"/>
            <a:ext cx="9587408" cy="1584176"/>
          </a:xfrm>
        </p:spPr>
        <p:txBody>
          <a:bodyPr>
            <a:normAutofit/>
          </a:bodyPr>
          <a:lstStyle/>
          <a:p>
            <a:r>
              <a:rPr lang="nb-NO" sz="3200" b="1" dirty="0">
                <a:solidFill>
                  <a:srgbClr val="EA8D00"/>
                </a:solidFill>
                <a:latin typeface="Georgia" panose="02040502050405020303" pitchFamily="18" charset="0"/>
              </a:rPr>
              <a:t>Spis minst mulig kolesterolrike matvarer </a:t>
            </a:r>
            <a:endParaRPr lang="nb-NO" sz="2000" b="1" dirty="0">
              <a:solidFill>
                <a:srgbClr val="EA8D00"/>
              </a:solidFill>
            </a:endParaRPr>
          </a:p>
        </p:txBody>
      </p:sp>
      <p:sp>
        <p:nvSpPr>
          <p:cNvPr id="4" name="Rectangle 3">
            <a:extLst>
              <a:ext uri="{FF2B5EF4-FFF2-40B4-BE49-F238E27FC236}">
                <a16:creationId xmlns:a16="http://schemas.microsoft.com/office/drawing/2014/main" id="{784BD564-2C83-D7ED-6049-9291A549459A}"/>
              </a:ext>
            </a:extLst>
          </p:cNvPr>
          <p:cNvSpPr/>
          <p:nvPr/>
        </p:nvSpPr>
        <p:spPr>
          <a:xfrm>
            <a:off x="1524000" y="6592815"/>
            <a:ext cx="9180512" cy="270123"/>
          </a:xfrm>
          <a:prstGeom prst="rect">
            <a:avLst/>
          </a:prstGeom>
          <a:solidFill>
            <a:srgbClr val="EA8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Spis minst mulig kolesterolrike matvarer                                                                  	</a:t>
            </a:r>
            <a:endParaRPr lang="nb-NO" sz="1200" dirty="0">
              <a:ln>
                <a:solidFill>
                  <a:schemeClr val="bg1"/>
                </a:solidFill>
              </a:ln>
              <a:latin typeface="Georgia" panose="02040502050405020303" pitchFamily="18" charset="0"/>
            </a:endParaRPr>
          </a:p>
        </p:txBody>
      </p:sp>
      <p:pic>
        <p:nvPicPr>
          <p:cNvPr id="3" name="Picture 2">
            <a:extLst>
              <a:ext uri="{FF2B5EF4-FFF2-40B4-BE49-F238E27FC236}">
                <a16:creationId xmlns:a16="http://schemas.microsoft.com/office/drawing/2014/main" id="{0EA0E7C8-75EC-1D2C-71D4-C9FD86CEE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083" y="1700808"/>
            <a:ext cx="2511798" cy="1676352"/>
          </a:xfrm>
          <a:prstGeom prst="rect">
            <a:avLst/>
          </a:prstGeom>
        </p:spPr>
      </p:pic>
      <p:pic>
        <p:nvPicPr>
          <p:cNvPr id="5" name="Picture 4">
            <a:extLst>
              <a:ext uri="{FF2B5EF4-FFF2-40B4-BE49-F238E27FC236}">
                <a16:creationId xmlns:a16="http://schemas.microsoft.com/office/drawing/2014/main" id="{2219AA4D-9201-E284-F7B7-DBE2E775E0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1502" y="1976188"/>
            <a:ext cx="2689550" cy="1516168"/>
          </a:xfrm>
          <a:prstGeom prst="rect">
            <a:avLst/>
          </a:prstGeom>
        </p:spPr>
      </p:pic>
      <p:pic>
        <p:nvPicPr>
          <p:cNvPr id="11" name="Picture 10">
            <a:extLst>
              <a:ext uri="{FF2B5EF4-FFF2-40B4-BE49-F238E27FC236}">
                <a16:creationId xmlns:a16="http://schemas.microsoft.com/office/drawing/2014/main" id="{565E8AD8-003D-6CE5-1260-A42486AE6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5" y="4456048"/>
            <a:ext cx="2171159" cy="1221277"/>
          </a:xfrm>
          <a:prstGeom prst="rect">
            <a:avLst/>
          </a:prstGeom>
        </p:spPr>
      </p:pic>
      <p:pic>
        <p:nvPicPr>
          <p:cNvPr id="12" name="Picture 11">
            <a:extLst>
              <a:ext uri="{FF2B5EF4-FFF2-40B4-BE49-F238E27FC236}">
                <a16:creationId xmlns:a16="http://schemas.microsoft.com/office/drawing/2014/main" id="{9573D7B2-516E-1652-694E-F5826D7A75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86"/>
          <a:stretch/>
        </p:blipFill>
        <p:spPr>
          <a:xfrm>
            <a:off x="4010289" y="4080025"/>
            <a:ext cx="2487212" cy="1740481"/>
          </a:xfrm>
          <a:prstGeom prst="rect">
            <a:avLst/>
          </a:prstGeom>
        </p:spPr>
      </p:pic>
      <p:pic>
        <p:nvPicPr>
          <p:cNvPr id="18" name="Picture 17">
            <a:extLst>
              <a:ext uri="{FF2B5EF4-FFF2-40B4-BE49-F238E27FC236}">
                <a16:creationId xmlns:a16="http://schemas.microsoft.com/office/drawing/2014/main" id="{92CB22D8-345F-35DD-C478-5B6888BDDA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5236" y="3988183"/>
            <a:ext cx="2915816" cy="1751426"/>
          </a:xfrm>
          <a:prstGeom prst="rect">
            <a:avLst/>
          </a:prstGeom>
        </p:spPr>
      </p:pic>
      <p:sp>
        <p:nvSpPr>
          <p:cNvPr id="19" name="Rectangle 18">
            <a:extLst>
              <a:ext uri="{FF2B5EF4-FFF2-40B4-BE49-F238E27FC236}">
                <a16:creationId xmlns:a16="http://schemas.microsoft.com/office/drawing/2014/main" id="{A51B8D23-6CD7-0744-6D19-9D24DBAC72BB}"/>
              </a:ext>
            </a:extLst>
          </p:cNvPr>
          <p:cNvSpPr/>
          <p:nvPr/>
        </p:nvSpPr>
        <p:spPr>
          <a:xfrm>
            <a:off x="3005601" y="2959889"/>
            <a:ext cx="1934762" cy="604859"/>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000000"/>
                </a:solidFill>
                <a:latin typeface="Georgia" panose="02040502050405020303" pitchFamily="18" charset="0"/>
              </a:rPr>
              <a:t>Eggeplomme   (maks 2 </a:t>
            </a:r>
            <a:r>
              <a:rPr lang="nb-NO" dirty="0" err="1">
                <a:solidFill>
                  <a:srgbClr val="000000"/>
                </a:solidFill>
                <a:latin typeface="Georgia" panose="02040502050405020303" pitchFamily="18" charset="0"/>
              </a:rPr>
              <a:t>stk</a:t>
            </a:r>
            <a:r>
              <a:rPr lang="nb-NO" dirty="0">
                <a:solidFill>
                  <a:srgbClr val="000000"/>
                </a:solidFill>
                <a:latin typeface="Georgia" panose="02040502050405020303" pitchFamily="18" charset="0"/>
              </a:rPr>
              <a:t>/uke)</a:t>
            </a:r>
          </a:p>
        </p:txBody>
      </p:sp>
      <p:sp>
        <p:nvSpPr>
          <p:cNvPr id="20" name="Rectangle 19">
            <a:extLst>
              <a:ext uri="{FF2B5EF4-FFF2-40B4-BE49-F238E27FC236}">
                <a16:creationId xmlns:a16="http://schemas.microsoft.com/office/drawing/2014/main" id="{896AF06D-3677-9561-025B-50165F595122}"/>
              </a:ext>
            </a:extLst>
          </p:cNvPr>
          <p:cNvSpPr/>
          <p:nvPr/>
        </p:nvSpPr>
        <p:spPr>
          <a:xfrm>
            <a:off x="6598410" y="2959889"/>
            <a:ext cx="3528391" cy="613789"/>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000000"/>
                </a:solidFill>
                <a:latin typeface="Georgia" panose="02040502050405020303" pitchFamily="18" charset="0"/>
              </a:rPr>
              <a:t>Rogn (middag maks hver 6. uke)</a:t>
            </a:r>
          </a:p>
          <a:p>
            <a:pPr algn="ctr"/>
            <a:r>
              <a:rPr lang="nb-NO" dirty="0">
                <a:solidFill>
                  <a:srgbClr val="000000"/>
                </a:solidFill>
                <a:latin typeface="Georgia" panose="02040502050405020303" pitchFamily="18" charset="0"/>
              </a:rPr>
              <a:t>Kaviar (maks 1 skive/dag)</a:t>
            </a:r>
            <a:endParaRPr lang="nb-NO" dirty="0">
              <a:solidFill>
                <a:srgbClr val="000000"/>
              </a:solidFill>
            </a:endParaRPr>
          </a:p>
        </p:txBody>
      </p:sp>
      <p:sp>
        <p:nvSpPr>
          <p:cNvPr id="21" name="Rectangle 20">
            <a:extLst>
              <a:ext uri="{FF2B5EF4-FFF2-40B4-BE49-F238E27FC236}">
                <a16:creationId xmlns:a16="http://schemas.microsoft.com/office/drawing/2014/main" id="{465E4A0E-996B-B828-DD4B-7CDFF31037B4}"/>
              </a:ext>
            </a:extLst>
          </p:cNvPr>
          <p:cNvSpPr/>
          <p:nvPr/>
        </p:nvSpPr>
        <p:spPr>
          <a:xfrm>
            <a:off x="2578529" y="5081674"/>
            <a:ext cx="3168351" cy="864096"/>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000000"/>
                </a:solidFill>
                <a:latin typeface="Georgia" panose="02040502050405020303" pitchFamily="18" charset="0"/>
              </a:rPr>
              <a:t>Innmat                        </a:t>
            </a:r>
          </a:p>
          <a:p>
            <a:pPr algn="ctr"/>
            <a:r>
              <a:rPr lang="nb-NO" dirty="0">
                <a:solidFill>
                  <a:srgbClr val="000000"/>
                </a:solidFill>
                <a:latin typeface="Georgia" panose="02040502050405020303" pitchFamily="18" charset="0"/>
              </a:rPr>
              <a:t>(middag maks hver 6. uke, leverpostei maks 1 skive/dag)</a:t>
            </a:r>
          </a:p>
        </p:txBody>
      </p:sp>
      <p:sp>
        <p:nvSpPr>
          <p:cNvPr id="22" name="Rectangle 21">
            <a:extLst>
              <a:ext uri="{FF2B5EF4-FFF2-40B4-BE49-F238E27FC236}">
                <a16:creationId xmlns:a16="http://schemas.microsoft.com/office/drawing/2014/main" id="{F898149D-DAAD-6C54-4E84-483DC438DAA2}"/>
              </a:ext>
            </a:extLst>
          </p:cNvPr>
          <p:cNvSpPr/>
          <p:nvPr/>
        </p:nvSpPr>
        <p:spPr>
          <a:xfrm>
            <a:off x="6868467" y="5083887"/>
            <a:ext cx="2880320" cy="594999"/>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000000"/>
                </a:solidFill>
                <a:latin typeface="Georgia" panose="02040502050405020303" pitchFamily="18" charset="0"/>
              </a:rPr>
              <a:t>Reker uten rogn og skall                               (maks 100 g/uke)</a:t>
            </a:r>
          </a:p>
        </p:txBody>
      </p:sp>
      <p:pic>
        <p:nvPicPr>
          <p:cNvPr id="7" name="Picture 3">
            <a:extLst>
              <a:ext uri="{FF2B5EF4-FFF2-40B4-BE49-F238E27FC236}">
                <a16:creationId xmlns:a16="http://schemas.microsoft.com/office/drawing/2014/main" id="{D112448E-9F05-B6ED-4627-11E77AFE2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4392" y="6351385"/>
            <a:ext cx="1027914" cy="222810"/>
          </a:xfrm>
          <a:prstGeom prst="rect">
            <a:avLst/>
          </a:prstGeom>
        </p:spPr>
      </p:pic>
      <p:sp>
        <p:nvSpPr>
          <p:cNvPr id="16" name="Rektangel 15">
            <a:extLst>
              <a:ext uri="{FF2B5EF4-FFF2-40B4-BE49-F238E27FC236}">
                <a16:creationId xmlns:a16="http://schemas.microsoft.com/office/drawing/2014/main" id="{3EB08D17-752E-040C-48CC-7150E284642F}"/>
              </a:ext>
            </a:extLst>
          </p:cNvPr>
          <p:cNvSpPr/>
          <p:nvPr/>
        </p:nvSpPr>
        <p:spPr>
          <a:xfrm>
            <a:off x="9579850" y="6626206"/>
            <a:ext cx="1090363" cy="230832"/>
          </a:xfrm>
          <a:prstGeom prst="rect">
            <a:avLst/>
          </a:prstGeom>
          <a:ln>
            <a:noFill/>
          </a:ln>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pic>
        <p:nvPicPr>
          <p:cNvPr id="17" name="Grafikk 16">
            <a:extLst>
              <a:ext uri="{FF2B5EF4-FFF2-40B4-BE49-F238E27FC236}">
                <a16:creationId xmlns:a16="http://schemas.microsoft.com/office/drawing/2014/main" id="{B04762AE-4204-312A-CBF0-79192C96A74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20137" y="6399253"/>
            <a:ext cx="2455191" cy="180402"/>
          </a:xfrm>
          <a:prstGeom prst="rect">
            <a:avLst/>
          </a:prstGeom>
        </p:spPr>
      </p:pic>
      <p:pic>
        <p:nvPicPr>
          <p:cNvPr id="6" name="Bilde 3" descr="Lipidhefte 19.02.16.pdf">
            <a:extLst>
              <a:ext uri="{FF2B5EF4-FFF2-40B4-BE49-F238E27FC236}">
                <a16:creationId xmlns:a16="http://schemas.microsoft.com/office/drawing/2014/main" id="{987B034E-201D-1742-4D3B-9730039A1825}"/>
              </a:ext>
            </a:extLst>
          </p:cNvPr>
          <p:cNvPicPr>
            <a:picLocks noChangeAspect="1"/>
          </p:cNvPicPr>
          <p:nvPr/>
        </p:nvPicPr>
        <p:blipFill rotWithShape="1">
          <a:blip r:embed="rId10">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163354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1" y="365125"/>
            <a:ext cx="11851105" cy="1325563"/>
          </a:xfrm>
        </p:spPr>
        <p:txBody>
          <a:bodyPr>
            <a:normAutofit/>
          </a:bodyPr>
          <a:lstStyle/>
          <a:p>
            <a:r>
              <a:rPr lang="nb-NO" sz="4000" b="1" dirty="0"/>
              <a:t>Ha et daglig inntak av melk og meieriprodukter. Velg produkter med mindre fett</a:t>
            </a:r>
            <a:endParaRPr lang="nb-NO" sz="4000" dirty="0"/>
          </a:p>
        </p:txBody>
      </p:sp>
      <p:sp>
        <p:nvSpPr>
          <p:cNvPr id="3" name="Content Placeholder 2"/>
          <p:cNvSpPr>
            <a:spLocks noGrp="1"/>
          </p:cNvSpPr>
          <p:nvPr>
            <p:ph idx="1"/>
          </p:nvPr>
        </p:nvSpPr>
        <p:spPr>
          <a:xfrm>
            <a:off x="240631" y="1825625"/>
            <a:ext cx="5757111" cy="4667250"/>
          </a:xfrm>
        </p:spPr>
        <p:txBody>
          <a:bodyPr>
            <a:normAutofit/>
          </a:bodyPr>
          <a:lstStyle/>
          <a:p>
            <a:r>
              <a:rPr lang="nb-NO" dirty="0"/>
              <a:t>For å få nok jod og kalsium er det for de fleste nødvendig å ha et daglig inntak av melk og meieriprodukter.</a:t>
            </a:r>
          </a:p>
          <a:p>
            <a:r>
              <a:rPr lang="nb-NO" dirty="0"/>
              <a:t>Magre meieriprodukter inneholder like mye protein, vitaminer og mineraler som de fete men inneholder mye mindre mettet fett. </a:t>
            </a:r>
          </a:p>
        </p:txBody>
      </p:sp>
      <p:pic>
        <p:nvPicPr>
          <p:cNvPr id="12290" name="Picture 2" descr="https://stream3.imageshop.no/imageWithFallbacKAndMagikAndS3.aspx?d=1&amp;t=638696736000000000&amp;c=image%2fpng&amp;base=353&amp;h=27142ED83E26D066EF6C57B1B7A0AD96&amp;x=0&amp;y=0&amp;real=&amp;img=075596fa-0d21-4a59-98fa-e41e8854a6d2-v-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116" y="1762636"/>
            <a:ext cx="5757111" cy="32383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5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7726" y="365125"/>
            <a:ext cx="6886074" cy="1325563"/>
          </a:xfrm>
        </p:spPr>
        <p:txBody>
          <a:bodyPr/>
          <a:lstStyle/>
          <a:p>
            <a:r>
              <a:rPr lang="nb-NO" dirty="0"/>
              <a:t>Alt materiale er tilgjengelig på </a:t>
            </a:r>
            <a:r>
              <a:rPr lang="nb-NO" dirty="0" err="1"/>
              <a:t>Hdir</a:t>
            </a:r>
            <a:r>
              <a:rPr lang="nb-NO" dirty="0"/>
              <a:t> sine nettsider</a:t>
            </a:r>
          </a:p>
        </p:txBody>
      </p:sp>
      <p:sp>
        <p:nvSpPr>
          <p:cNvPr id="3" name="Content Placeholder 2"/>
          <p:cNvSpPr>
            <a:spLocks noGrp="1"/>
          </p:cNvSpPr>
          <p:nvPr>
            <p:ph idx="1"/>
          </p:nvPr>
        </p:nvSpPr>
        <p:spPr>
          <a:xfrm>
            <a:off x="4363452" y="5551320"/>
            <a:ext cx="6990347" cy="1122195"/>
          </a:xfrm>
        </p:spPr>
        <p:txBody>
          <a:bodyPr/>
          <a:lstStyle/>
          <a:p>
            <a:r>
              <a:rPr lang="nb-NO" dirty="0">
                <a:hlinkClick r:id="rId2"/>
              </a:rPr>
              <a:t>Imageshop v.5</a:t>
            </a:r>
            <a:endParaRPr lang="nb-NO" dirty="0"/>
          </a:p>
          <a:p>
            <a:r>
              <a:rPr lang="nb-NO" dirty="0">
                <a:hlinkClick r:id="rId3"/>
              </a:rPr>
              <a:t>Kostrådene - </a:t>
            </a:r>
            <a:r>
              <a:rPr lang="nb-NO" dirty="0" err="1">
                <a:hlinkClick r:id="rId3"/>
              </a:rPr>
              <a:t>Helsenorge</a:t>
            </a:r>
            <a:endParaRPr lang="nb-NO" dirty="0"/>
          </a:p>
        </p:txBody>
      </p:sp>
      <p:pic>
        <p:nvPicPr>
          <p:cNvPr id="4" name="Picture 3"/>
          <p:cNvPicPr>
            <a:picLocks noChangeAspect="1"/>
          </p:cNvPicPr>
          <p:nvPr/>
        </p:nvPicPr>
        <p:blipFill rotWithShape="1">
          <a:blip r:embed="rId4"/>
          <a:srcRect l="31798" t="9193" r="33554" b="3790"/>
          <a:stretch/>
        </p:blipFill>
        <p:spPr>
          <a:xfrm>
            <a:off x="128077" y="365125"/>
            <a:ext cx="4026828" cy="6320591"/>
          </a:xfrm>
          <a:prstGeom prst="rect">
            <a:avLst/>
          </a:prstGeom>
          <a:ln>
            <a:solidFill>
              <a:schemeClr val="tx1"/>
            </a:solidFill>
          </a:ln>
        </p:spPr>
      </p:pic>
      <p:pic>
        <p:nvPicPr>
          <p:cNvPr id="5" name="Picture 4"/>
          <p:cNvPicPr>
            <a:picLocks noChangeAspect="1"/>
          </p:cNvPicPr>
          <p:nvPr/>
        </p:nvPicPr>
        <p:blipFill rotWithShape="1">
          <a:blip r:embed="rId5"/>
          <a:srcRect l="1622" t="9123" r="6140" b="11229"/>
          <a:stretch/>
        </p:blipFill>
        <p:spPr>
          <a:xfrm>
            <a:off x="4363453" y="1940931"/>
            <a:ext cx="6689558" cy="3610390"/>
          </a:xfrm>
          <a:prstGeom prst="rect">
            <a:avLst/>
          </a:prstGeom>
          <a:ln>
            <a:solidFill>
              <a:schemeClr val="tx1"/>
            </a:solidFill>
          </a:ln>
        </p:spPr>
      </p:pic>
    </p:spTree>
    <p:extLst>
      <p:ext uri="{BB962C8B-B14F-4D97-AF65-F5344CB8AC3E}">
        <p14:creationId xmlns:p14="http://schemas.microsoft.com/office/powerpoint/2010/main" val="471740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6D31B-85AF-2F83-91C2-1BF9F60FA2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5AF9DB-84B8-0558-AD73-EF2B015568DE}"/>
              </a:ext>
            </a:extLst>
          </p:cNvPr>
          <p:cNvSpPr>
            <a:spLocks noGrp="1"/>
          </p:cNvSpPr>
          <p:nvPr>
            <p:ph idx="1"/>
          </p:nvPr>
        </p:nvSpPr>
        <p:spPr>
          <a:xfrm>
            <a:off x="1981200" y="980728"/>
            <a:ext cx="8229600" cy="3456384"/>
          </a:xfrm>
        </p:spPr>
        <p:txBody>
          <a:bodyPr>
            <a:normAutofit fontScale="77500" lnSpcReduction="20000"/>
          </a:bodyPr>
          <a:lstStyle/>
          <a:p>
            <a:pPr marL="0" indent="0" algn="ctr">
              <a:buNone/>
            </a:pPr>
            <a:endParaRPr lang="nb-NO" sz="2200" i="1" dirty="0">
              <a:solidFill>
                <a:srgbClr val="5C257F"/>
              </a:solidFill>
              <a:latin typeface="Georgia" panose="02040502050405020303" pitchFamily="18" charset="0"/>
            </a:endParaRPr>
          </a:p>
          <a:p>
            <a:pPr marL="0" indent="0" algn="ctr">
              <a:buNone/>
            </a:pPr>
            <a:r>
              <a:rPr lang="nb-NO" sz="2000" dirty="0">
                <a:latin typeface="Georgia" panose="02040502050405020303" pitchFamily="18" charset="0"/>
              </a:rPr>
              <a:t>Ha et daglig inntak av melk og meieriprodukter med mindre fett</a:t>
            </a:r>
          </a:p>
          <a:p>
            <a:pPr marL="0" indent="0" algn="ctr">
              <a:buNone/>
            </a:pPr>
            <a:endParaRPr lang="nb-NO" sz="2000" dirty="0">
              <a:latin typeface="Georgia" panose="02040502050405020303" pitchFamily="18" charset="0"/>
            </a:endParaRPr>
          </a:p>
          <a:p>
            <a:pPr marL="0" indent="0" algn="ctr">
              <a:buNone/>
            </a:pPr>
            <a:r>
              <a:rPr lang="nb-NO" sz="2000" dirty="0">
                <a:latin typeface="Georgia" panose="02040502050405020303" pitchFamily="18" charset="0"/>
              </a:rPr>
              <a:t>3 porsjoner meieriprodukter daglig bidrar til å dekke </a:t>
            </a:r>
          </a:p>
          <a:p>
            <a:pPr marL="0" indent="0" algn="ctr">
              <a:buNone/>
            </a:pPr>
            <a:r>
              <a:rPr lang="nb-NO" sz="2000" dirty="0">
                <a:latin typeface="Georgia" panose="02040502050405020303" pitchFamily="18" charset="0"/>
              </a:rPr>
              <a:t>kalsium- og </a:t>
            </a:r>
            <a:r>
              <a:rPr lang="nb-NO" sz="2000" dirty="0" err="1">
                <a:latin typeface="Georgia" panose="02040502050405020303" pitchFamily="18" charset="0"/>
              </a:rPr>
              <a:t>jodinntaket</a:t>
            </a:r>
            <a:endParaRPr lang="nb-NO" sz="2000" dirty="0">
              <a:latin typeface="Georgia" panose="02040502050405020303" pitchFamily="18" charset="0"/>
            </a:endParaRPr>
          </a:p>
          <a:p>
            <a:pPr marL="0" indent="0" algn="ctr">
              <a:buNone/>
            </a:pPr>
            <a:endParaRPr lang="nb-NO" sz="2000" dirty="0">
              <a:latin typeface="Georgia" panose="02040502050405020303" pitchFamily="18" charset="0"/>
            </a:endParaRPr>
          </a:p>
          <a:p>
            <a:pPr marL="0" indent="0" algn="ctr">
              <a:buNone/>
            </a:pPr>
            <a:r>
              <a:rPr lang="nb-NO" sz="2000" i="1" dirty="0">
                <a:latin typeface="Georgia" panose="02040502050405020303" pitchFamily="18" charset="0"/>
              </a:rPr>
              <a:t>En porsjon tilsvarer:</a:t>
            </a:r>
          </a:p>
          <a:p>
            <a:pPr marL="0" indent="0" algn="ctr">
              <a:lnSpc>
                <a:spcPct val="150000"/>
              </a:lnSpc>
              <a:buNone/>
            </a:pPr>
            <a:r>
              <a:rPr lang="nb-NO" sz="2000" dirty="0">
                <a:latin typeface="Georgia" panose="02040502050405020303" pitchFamily="18" charset="0"/>
              </a:rPr>
              <a:t>1 glass melk (1,5-2 dl) </a:t>
            </a:r>
            <a:r>
              <a:rPr lang="nb-NO" sz="2000" i="1" dirty="0">
                <a:latin typeface="Georgia" panose="02040502050405020303" pitchFamily="18" charset="0"/>
              </a:rPr>
              <a:t>eller</a:t>
            </a:r>
          </a:p>
          <a:p>
            <a:pPr marL="0" indent="0" algn="ctr">
              <a:lnSpc>
                <a:spcPct val="150000"/>
              </a:lnSpc>
              <a:buNone/>
            </a:pPr>
            <a:r>
              <a:rPr lang="nb-NO" sz="2000" dirty="0">
                <a:latin typeface="Georgia" panose="02040502050405020303" pitchFamily="18" charset="0"/>
              </a:rPr>
              <a:t>1 lite yoghurtbeger (125-150 g) </a:t>
            </a:r>
            <a:r>
              <a:rPr lang="nb-NO" sz="2000" i="1" dirty="0">
                <a:latin typeface="Georgia" panose="02040502050405020303" pitchFamily="18" charset="0"/>
              </a:rPr>
              <a:t>eller</a:t>
            </a:r>
          </a:p>
          <a:p>
            <a:pPr marL="0" indent="0" algn="ctr">
              <a:lnSpc>
                <a:spcPct val="150000"/>
              </a:lnSpc>
              <a:buNone/>
            </a:pPr>
            <a:r>
              <a:rPr lang="nb-NO" sz="2000" dirty="0">
                <a:latin typeface="Georgia" panose="02040502050405020303" pitchFamily="18" charset="0"/>
              </a:rPr>
              <a:t>2 skiver lettere ost </a:t>
            </a:r>
          </a:p>
        </p:txBody>
      </p:sp>
      <p:pic>
        <p:nvPicPr>
          <p:cNvPr id="8" name="Picture 7">
            <a:extLst>
              <a:ext uri="{FF2B5EF4-FFF2-40B4-BE49-F238E27FC236}">
                <a16:creationId xmlns:a16="http://schemas.microsoft.com/office/drawing/2014/main" id="{533F2FB7-2841-1919-9A0F-540BB4108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1785" y="4381141"/>
            <a:ext cx="1236093" cy="1533200"/>
          </a:xfrm>
          <a:prstGeom prst="rect">
            <a:avLst/>
          </a:prstGeom>
        </p:spPr>
      </p:pic>
      <p:pic>
        <p:nvPicPr>
          <p:cNvPr id="9" name="Picture 8">
            <a:extLst>
              <a:ext uri="{FF2B5EF4-FFF2-40B4-BE49-F238E27FC236}">
                <a16:creationId xmlns:a16="http://schemas.microsoft.com/office/drawing/2014/main" id="{10344569-7540-56F6-63C9-916950C98C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561" y="4293097"/>
            <a:ext cx="1599757" cy="1764107"/>
          </a:xfrm>
          <a:prstGeom prst="rect">
            <a:avLst/>
          </a:prstGeom>
        </p:spPr>
      </p:pic>
      <p:pic>
        <p:nvPicPr>
          <p:cNvPr id="10" name="Picture 9">
            <a:extLst>
              <a:ext uri="{FF2B5EF4-FFF2-40B4-BE49-F238E27FC236}">
                <a16:creationId xmlns:a16="http://schemas.microsoft.com/office/drawing/2014/main" id="{BE4D7E94-E978-E707-4ECF-F27F48060862}"/>
              </a:ext>
            </a:extLst>
          </p:cNvPr>
          <p:cNvPicPr>
            <a:picLocks noChangeAspect="1"/>
          </p:cNvPicPr>
          <p:nvPr/>
        </p:nvPicPr>
        <p:blipFill>
          <a:blip r:embed="rId5" cstate="print">
            <a:extLst>
              <a:ext uri="{28A0092B-C50C-407E-A947-70E740481C1C}">
                <a14:useLocalDpi xmlns:a14="http://schemas.microsoft.com/office/drawing/2010/main" val="0"/>
              </a:ext>
            </a:extLst>
          </a:blip>
          <a:srcRect t="24631" b="10968"/>
          <a:stretch/>
        </p:blipFill>
        <p:spPr>
          <a:xfrm>
            <a:off x="6240016" y="4612458"/>
            <a:ext cx="1872208" cy="1428463"/>
          </a:xfrm>
          <a:prstGeom prst="rect">
            <a:avLst/>
          </a:prstGeom>
        </p:spPr>
      </p:pic>
      <p:sp>
        <p:nvSpPr>
          <p:cNvPr id="11" name="Title 1">
            <a:extLst>
              <a:ext uri="{FF2B5EF4-FFF2-40B4-BE49-F238E27FC236}">
                <a16:creationId xmlns:a16="http://schemas.microsoft.com/office/drawing/2014/main" id="{282A2DF1-8B90-CDB6-FA39-8DAB95600366}"/>
              </a:ext>
            </a:extLst>
          </p:cNvPr>
          <p:cNvSpPr txBox="1">
            <a:spLocks/>
          </p:cNvSpPr>
          <p:nvPr/>
        </p:nvSpPr>
        <p:spPr>
          <a:xfrm>
            <a:off x="3761634" y="260648"/>
            <a:ext cx="4566614" cy="1193272"/>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sz="3200" dirty="0">
                <a:solidFill>
                  <a:srgbClr val="5C257F"/>
                </a:solidFill>
                <a:latin typeface="Georgia" panose="02040502050405020303" pitchFamily="18" charset="0"/>
              </a:rPr>
              <a:t>Meieriprodukter</a:t>
            </a:r>
            <a:endParaRPr lang="nb-NO" sz="3200" dirty="0">
              <a:solidFill>
                <a:srgbClr val="5C257F"/>
              </a:solidFill>
            </a:endParaRPr>
          </a:p>
        </p:txBody>
      </p:sp>
      <p:pic>
        <p:nvPicPr>
          <p:cNvPr id="2" name="Picture 9">
            <a:extLst>
              <a:ext uri="{FF2B5EF4-FFF2-40B4-BE49-F238E27FC236}">
                <a16:creationId xmlns:a16="http://schemas.microsoft.com/office/drawing/2014/main" id="{81E90637-F78F-0D50-1719-BD927D281BF2}"/>
              </a:ext>
            </a:extLst>
          </p:cNvPr>
          <p:cNvPicPr>
            <a:picLocks noChangeAspect="1"/>
          </p:cNvPicPr>
          <p:nvPr/>
        </p:nvPicPr>
        <p:blipFill>
          <a:blip r:embed="rId5" cstate="print">
            <a:extLst>
              <a:ext uri="{28A0092B-C50C-407E-A947-70E740481C1C}">
                <a14:useLocalDpi xmlns:a14="http://schemas.microsoft.com/office/drawing/2010/main" val="0"/>
              </a:ext>
            </a:extLst>
          </a:blip>
          <a:srcRect t="24631" b="10968"/>
          <a:stretch/>
        </p:blipFill>
        <p:spPr>
          <a:xfrm>
            <a:off x="8184232" y="4592826"/>
            <a:ext cx="1872208" cy="1428463"/>
          </a:xfrm>
          <a:prstGeom prst="rect">
            <a:avLst/>
          </a:prstGeom>
        </p:spPr>
      </p:pic>
      <p:pic>
        <p:nvPicPr>
          <p:cNvPr id="14" name="Picture 3">
            <a:extLst>
              <a:ext uri="{FF2B5EF4-FFF2-40B4-BE49-F238E27FC236}">
                <a16:creationId xmlns:a16="http://schemas.microsoft.com/office/drawing/2014/main" id="{2D6284E0-C515-C3DD-25DB-0BF684DE3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1162" y="6381328"/>
            <a:ext cx="1027914" cy="222810"/>
          </a:xfrm>
          <a:prstGeom prst="rect">
            <a:avLst/>
          </a:prstGeom>
        </p:spPr>
      </p:pic>
      <p:grpSp>
        <p:nvGrpSpPr>
          <p:cNvPr id="4" name="Gruppe 3">
            <a:extLst>
              <a:ext uri="{FF2B5EF4-FFF2-40B4-BE49-F238E27FC236}">
                <a16:creationId xmlns:a16="http://schemas.microsoft.com/office/drawing/2014/main" id="{BEC5E7B4-1D22-1CE6-59C8-24A4B87D5D50}"/>
              </a:ext>
            </a:extLst>
          </p:cNvPr>
          <p:cNvGrpSpPr/>
          <p:nvPr/>
        </p:nvGrpSpPr>
        <p:grpSpPr>
          <a:xfrm>
            <a:off x="1487488" y="6586220"/>
            <a:ext cx="9684568" cy="270123"/>
            <a:chOff x="0" y="0"/>
            <a:chExt cx="9684568" cy="270123"/>
          </a:xfrm>
        </p:grpSpPr>
        <p:sp>
          <p:nvSpPr>
            <p:cNvPr id="17" name="Rectangle 13">
              <a:extLst>
                <a:ext uri="{FF2B5EF4-FFF2-40B4-BE49-F238E27FC236}">
                  <a16:creationId xmlns:a16="http://schemas.microsoft.com/office/drawing/2014/main" id="{BDB01B15-FF10-E899-7C2E-DBB8A2C4E82C}"/>
                </a:ext>
              </a:extLst>
            </p:cNvPr>
            <p:cNvSpPr/>
            <p:nvPr/>
          </p:nvSpPr>
          <p:spPr>
            <a:xfrm>
              <a:off x="0" y="0"/>
              <a:ext cx="9180512" cy="270123"/>
            </a:xfrm>
            <a:prstGeom prst="rect">
              <a:avLst/>
            </a:prstGeom>
            <a:solidFill>
              <a:srgbClr val="5C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Mindre mettet fett, mer umettet – Meieriprodukter 		</a:t>
              </a:r>
              <a:endParaRPr lang="nb-NO" sz="1200" dirty="0">
                <a:ln>
                  <a:solidFill>
                    <a:schemeClr val="bg1"/>
                  </a:solidFill>
                </a:ln>
                <a:latin typeface="Georgia" panose="02040502050405020303" pitchFamily="18" charset="0"/>
              </a:endParaRPr>
            </a:p>
          </p:txBody>
        </p:sp>
        <p:sp>
          <p:nvSpPr>
            <p:cNvPr id="16" name="TextBox 5">
              <a:extLst>
                <a:ext uri="{FF2B5EF4-FFF2-40B4-BE49-F238E27FC236}">
                  <a16:creationId xmlns:a16="http://schemas.microsoft.com/office/drawing/2014/main" id="{FDEF207C-CCAA-743F-1711-F90FFC8B74E4}"/>
                </a:ext>
              </a:extLst>
            </p:cNvPr>
            <p:cNvSpPr txBox="1"/>
            <p:nvPr/>
          </p:nvSpPr>
          <p:spPr>
            <a:xfrm>
              <a:off x="8028384" y="29816"/>
              <a:ext cx="1656184" cy="230832"/>
            </a:xfrm>
            <a:prstGeom prst="rect">
              <a:avLst/>
            </a:prstGeom>
            <a:noFill/>
          </p:spPr>
          <p:txBody>
            <a:bodyPr wrap="square" rtlCol="0">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latin typeface="Georgia" panose="02040502050405020303" pitchFamily="18" charset="0"/>
              </a:endParaRPr>
            </a:p>
          </p:txBody>
        </p:sp>
      </p:grpSp>
      <p:pic>
        <p:nvPicPr>
          <p:cNvPr id="18" name="Grafikk 17">
            <a:extLst>
              <a:ext uri="{FF2B5EF4-FFF2-40B4-BE49-F238E27FC236}">
                <a16:creationId xmlns:a16="http://schemas.microsoft.com/office/drawing/2014/main" id="{F951BC83-3C48-3ECC-E26F-8CE5B126E21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0137" y="6405152"/>
            <a:ext cx="2455191" cy="180402"/>
          </a:xfrm>
          <a:prstGeom prst="rect">
            <a:avLst/>
          </a:prstGeom>
        </p:spPr>
      </p:pic>
      <p:pic>
        <p:nvPicPr>
          <p:cNvPr id="5" name="Bilde 3" descr="Lipidhefte 19.02.16.pdf">
            <a:extLst>
              <a:ext uri="{FF2B5EF4-FFF2-40B4-BE49-F238E27FC236}">
                <a16:creationId xmlns:a16="http://schemas.microsoft.com/office/drawing/2014/main" id="{3C20939A-5975-EFB3-A3C1-1661BB13A46C}"/>
              </a:ext>
            </a:extLst>
          </p:cNvPr>
          <p:cNvPicPr>
            <a:picLocks noChangeAspect="1"/>
          </p:cNvPicPr>
          <p:nvPr/>
        </p:nvPicPr>
        <p:blipFill rotWithShape="1">
          <a:blip r:embed="rId9">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1218068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1B54-9E18-0CAD-895B-557A430BC1EC}"/>
            </a:ext>
          </a:extLst>
        </p:cNvPr>
        <p:cNvGrpSpPr/>
        <p:nvPr/>
      </p:nvGrpSpPr>
      <p:grpSpPr>
        <a:xfrm>
          <a:off x="0" y="0"/>
          <a:ext cx="0" cy="0"/>
          <a:chOff x="0" y="0"/>
          <a:chExt cx="0" cy="0"/>
        </a:xfrm>
      </p:grpSpPr>
      <p:pic>
        <p:nvPicPr>
          <p:cNvPr id="5" name="Picture 5">
            <a:extLst>
              <a:ext uri="{FF2B5EF4-FFF2-40B4-BE49-F238E27FC236}">
                <a16:creationId xmlns:a16="http://schemas.microsoft.com/office/drawing/2014/main" id="{13B212B7-83EA-3268-A97F-1C157A0E34E1}"/>
              </a:ext>
            </a:extLst>
          </p:cNvPr>
          <p:cNvPicPr>
            <a:picLocks noChangeAspect="1"/>
          </p:cNvPicPr>
          <p:nvPr/>
        </p:nvPicPr>
        <p:blipFill>
          <a:blip r:embed="rId2"/>
          <a:stretch>
            <a:fillRect/>
          </a:stretch>
        </p:blipFill>
        <p:spPr>
          <a:xfrm>
            <a:off x="1524001" y="2958723"/>
            <a:ext cx="5005241" cy="2929203"/>
          </a:xfrm>
          <a:prstGeom prst="rect">
            <a:avLst/>
          </a:prstGeom>
        </p:spPr>
      </p:pic>
      <p:pic>
        <p:nvPicPr>
          <p:cNvPr id="6" name="Picture 6">
            <a:extLst>
              <a:ext uri="{FF2B5EF4-FFF2-40B4-BE49-F238E27FC236}">
                <a16:creationId xmlns:a16="http://schemas.microsoft.com/office/drawing/2014/main" id="{753C1E50-583B-22A7-3817-5EC4099D5A07}"/>
              </a:ext>
            </a:extLst>
          </p:cNvPr>
          <p:cNvPicPr>
            <a:picLocks noChangeAspect="1"/>
          </p:cNvPicPr>
          <p:nvPr/>
        </p:nvPicPr>
        <p:blipFill>
          <a:blip r:embed="rId3"/>
          <a:stretch>
            <a:fillRect/>
          </a:stretch>
        </p:blipFill>
        <p:spPr>
          <a:xfrm>
            <a:off x="7483654" y="3013623"/>
            <a:ext cx="2076450" cy="2819400"/>
          </a:xfrm>
          <a:prstGeom prst="rect">
            <a:avLst/>
          </a:prstGeom>
        </p:spPr>
      </p:pic>
      <p:sp>
        <p:nvSpPr>
          <p:cNvPr id="8" name="TextBox 9">
            <a:extLst>
              <a:ext uri="{FF2B5EF4-FFF2-40B4-BE49-F238E27FC236}">
                <a16:creationId xmlns:a16="http://schemas.microsoft.com/office/drawing/2014/main" id="{0D15792E-E32E-7886-1D2B-C473EFDB3EDA}"/>
              </a:ext>
            </a:extLst>
          </p:cNvPr>
          <p:cNvSpPr txBox="1"/>
          <p:nvPr/>
        </p:nvSpPr>
        <p:spPr>
          <a:xfrm>
            <a:off x="7555979" y="5792600"/>
            <a:ext cx="1769551"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400" b="1" dirty="0">
                <a:solidFill>
                  <a:srgbClr val="5C257F"/>
                </a:solidFill>
                <a:latin typeface="Georgia" panose="02040502050405020303" pitchFamily="18" charset="0"/>
              </a:rPr>
              <a:t>6,6 kg fett</a:t>
            </a:r>
          </a:p>
        </p:txBody>
      </p:sp>
      <p:sp>
        <p:nvSpPr>
          <p:cNvPr id="10" name="TextBox 11">
            <a:extLst>
              <a:ext uri="{FF2B5EF4-FFF2-40B4-BE49-F238E27FC236}">
                <a16:creationId xmlns:a16="http://schemas.microsoft.com/office/drawing/2014/main" id="{2613C5A3-AF44-D188-40D6-824930C3A89F}"/>
              </a:ext>
            </a:extLst>
          </p:cNvPr>
          <p:cNvSpPr txBox="1"/>
          <p:nvPr/>
        </p:nvSpPr>
        <p:spPr>
          <a:xfrm>
            <a:off x="3359696" y="5792600"/>
            <a:ext cx="1702454"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400" b="1" dirty="0">
                <a:solidFill>
                  <a:srgbClr val="5C257F"/>
                </a:solidFill>
                <a:latin typeface="Georgia" panose="02040502050405020303" pitchFamily="18" charset="0"/>
              </a:rPr>
              <a:t>46 kg fett</a:t>
            </a:r>
          </a:p>
        </p:txBody>
      </p:sp>
      <p:sp>
        <p:nvSpPr>
          <p:cNvPr id="13" name="Title 1">
            <a:extLst>
              <a:ext uri="{FF2B5EF4-FFF2-40B4-BE49-F238E27FC236}">
                <a16:creationId xmlns:a16="http://schemas.microsoft.com/office/drawing/2014/main" id="{2C7A66BE-53C3-B0B1-6384-8C055E405EA3}"/>
              </a:ext>
            </a:extLst>
          </p:cNvPr>
          <p:cNvSpPr txBox="1">
            <a:spLocks/>
          </p:cNvSpPr>
          <p:nvPr/>
        </p:nvSpPr>
        <p:spPr>
          <a:xfrm>
            <a:off x="1775522" y="189728"/>
            <a:ext cx="8568951" cy="1193272"/>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sz="2800" dirty="0">
                <a:solidFill>
                  <a:srgbClr val="5C257F"/>
                </a:solidFill>
                <a:latin typeface="Georgia" panose="02040502050405020303" pitchFamily="18" charset="0"/>
              </a:rPr>
              <a:t>Drikk lettmelk og få i deg mindre fett og mettet fett</a:t>
            </a:r>
          </a:p>
          <a:p>
            <a:pPr algn="ctr"/>
            <a:r>
              <a:rPr lang="nb-NO" sz="2000" dirty="0">
                <a:solidFill>
                  <a:srgbClr val="5C257F"/>
                </a:solidFill>
                <a:latin typeface="Georgia" panose="02040502050405020303" pitchFamily="18" charset="0"/>
              </a:rPr>
              <a:t>2 glass melk hver dag i en 10-års periode gir</a:t>
            </a:r>
          </a:p>
        </p:txBody>
      </p:sp>
      <p:grpSp>
        <p:nvGrpSpPr>
          <p:cNvPr id="18" name="Gruppe 17">
            <a:extLst>
              <a:ext uri="{FF2B5EF4-FFF2-40B4-BE49-F238E27FC236}">
                <a16:creationId xmlns:a16="http://schemas.microsoft.com/office/drawing/2014/main" id="{3D914D42-5AE2-B451-8E6B-1782A39B77A3}"/>
              </a:ext>
            </a:extLst>
          </p:cNvPr>
          <p:cNvGrpSpPr/>
          <p:nvPr/>
        </p:nvGrpSpPr>
        <p:grpSpPr>
          <a:xfrm>
            <a:off x="2721737" y="1390553"/>
            <a:ext cx="2844553" cy="1773171"/>
            <a:chOff x="1887044" y="1623072"/>
            <a:chExt cx="2844553" cy="1773171"/>
          </a:xfrm>
        </p:grpSpPr>
        <p:pic>
          <p:nvPicPr>
            <p:cNvPr id="15" name="Picture 8">
              <a:extLst>
                <a:ext uri="{FF2B5EF4-FFF2-40B4-BE49-F238E27FC236}">
                  <a16:creationId xmlns:a16="http://schemas.microsoft.com/office/drawing/2014/main" id="{D50C7A56-2C8F-20B3-8D3B-869CB2F0F6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044" y="1623072"/>
              <a:ext cx="1599757" cy="1764107"/>
            </a:xfrm>
            <a:prstGeom prst="rect">
              <a:avLst/>
            </a:prstGeom>
          </p:spPr>
        </p:pic>
        <p:pic>
          <p:nvPicPr>
            <p:cNvPr id="17" name="Picture 8">
              <a:extLst>
                <a:ext uri="{FF2B5EF4-FFF2-40B4-BE49-F238E27FC236}">
                  <a16:creationId xmlns:a16="http://schemas.microsoft.com/office/drawing/2014/main" id="{1130DB79-A55C-C440-A169-64B55DCA8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1632136"/>
              <a:ext cx="1599757" cy="1764107"/>
            </a:xfrm>
            <a:prstGeom prst="rect">
              <a:avLst/>
            </a:prstGeom>
          </p:spPr>
        </p:pic>
        <p:sp>
          <p:nvSpPr>
            <p:cNvPr id="7" name="TextBox 7">
              <a:extLst>
                <a:ext uri="{FF2B5EF4-FFF2-40B4-BE49-F238E27FC236}">
                  <a16:creationId xmlns:a16="http://schemas.microsoft.com/office/drawing/2014/main" id="{0921299A-5D4D-D623-1A8A-3C9761F61B80}"/>
                </a:ext>
              </a:extLst>
            </p:cNvPr>
            <p:cNvSpPr txBox="1"/>
            <p:nvPr/>
          </p:nvSpPr>
          <p:spPr>
            <a:xfrm>
              <a:off x="2175076" y="2366972"/>
              <a:ext cx="2160239" cy="307777"/>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400" b="1" i="1" dirty="0">
                  <a:solidFill>
                    <a:srgbClr val="5C257F"/>
                  </a:solidFill>
                  <a:latin typeface="Georgia" panose="02040502050405020303" pitchFamily="18" charset="0"/>
                </a:rPr>
                <a:t>Helmelk 3,5 % fett</a:t>
              </a:r>
            </a:p>
          </p:txBody>
        </p:sp>
      </p:grpSp>
      <p:grpSp>
        <p:nvGrpSpPr>
          <p:cNvPr id="19" name="Gruppe 18">
            <a:extLst>
              <a:ext uri="{FF2B5EF4-FFF2-40B4-BE49-F238E27FC236}">
                <a16:creationId xmlns:a16="http://schemas.microsoft.com/office/drawing/2014/main" id="{FDC82B2D-B668-937D-A6ED-595234C4A633}"/>
              </a:ext>
            </a:extLst>
          </p:cNvPr>
          <p:cNvGrpSpPr/>
          <p:nvPr/>
        </p:nvGrpSpPr>
        <p:grpSpPr>
          <a:xfrm>
            <a:off x="6925026" y="1394203"/>
            <a:ext cx="2844553" cy="1773171"/>
            <a:chOff x="1887044" y="1623072"/>
            <a:chExt cx="2844553" cy="1773171"/>
          </a:xfrm>
        </p:grpSpPr>
        <p:pic>
          <p:nvPicPr>
            <p:cNvPr id="20" name="Picture 8">
              <a:extLst>
                <a:ext uri="{FF2B5EF4-FFF2-40B4-BE49-F238E27FC236}">
                  <a16:creationId xmlns:a16="http://schemas.microsoft.com/office/drawing/2014/main" id="{8EA82452-F79A-150E-4876-44DCA5887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044" y="1623072"/>
              <a:ext cx="1599757" cy="1764107"/>
            </a:xfrm>
            <a:prstGeom prst="rect">
              <a:avLst/>
            </a:prstGeom>
          </p:spPr>
        </p:pic>
        <p:pic>
          <p:nvPicPr>
            <p:cNvPr id="21" name="Picture 8">
              <a:extLst>
                <a:ext uri="{FF2B5EF4-FFF2-40B4-BE49-F238E27FC236}">
                  <a16:creationId xmlns:a16="http://schemas.microsoft.com/office/drawing/2014/main" id="{0E74D13E-844D-ED3A-94C8-8F96B3501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1632136"/>
              <a:ext cx="1599757" cy="1764107"/>
            </a:xfrm>
            <a:prstGeom prst="rect">
              <a:avLst/>
            </a:prstGeom>
          </p:spPr>
        </p:pic>
        <p:sp>
          <p:nvSpPr>
            <p:cNvPr id="22" name="TextBox 7">
              <a:extLst>
                <a:ext uri="{FF2B5EF4-FFF2-40B4-BE49-F238E27FC236}">
                  <a16:creationId xmlns:a16="http://schemas.microsoft.com/office/drawing/2014/main" id="{5E1BACE6-B05D-B0AF-742D-B68B3EFD6BA5}"/>
                </a:ext>
              </a:extLst>
            </p:cNvPr>
            <p:cNvSpPr txBox="1"/>
            <p:nvPr/>
          </p:nvSpPr>
          <p:spPr>
            <a:xfrm>
              <a:off x="2229899" y="2404501"/>
              <a:ext cx="2063578" cy="307777"/>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400" b="1" i="1" dirty="0">
                  <a:solidFill>
                    <a:srgbClr val="5C257F"/>
                  </a:solidFill>
                  <a:latin typeface="Georgia" panose="02040502050405020303" pitchFamily="18" charset="0"/>
                </a:rPr>
                <a:t>Lettmelk 0,5 % fett</a:t>
              </a:r>
              <a:endParaRPr lang="nb-NO" sz="2800" b="1" i="1" dirty="0">
                <a:solidFill>
                  <a:srgbClr val="5C257F"/>
                </a:solidFill>
                <a:latin typeface="Georgia" panose="02040502050405020303" pitchFamily="18" charset="0"/>
              </a:endParaRPr>
            </a:p>
          </p:txBody>
        </p:sp>
      </p:grpSp>
      <p:pic>
        <p:nvPicPr>
          <p:cNvPr id="27" name="Picture 3">
            <a:extLst>
              <a:ext uri="{FF2B5EF4-FFF2-40B4-BE49-F238E27FC236}">
                <a16:creationId xmlns:a16="http://schemas.microsoft.com/office/drawing/2014/main" id="{9E971EA4-82A8-B9FD-893F-715E573F9C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8362" y="6379370"/>
            <a:ext cx="1027914" cy="222810"/>
          </a:xfrm>
          <a:prstGeom prst="rect">
            <a:avLst/>
          </a:prstGeom>
        </p:spPr>
      </p:pic>
      <p:grpSp>
        <p:nvGrpSpPr>
          <p:cNvPr id="2" name="Gruppe 1">
            <a:extLst>
              <a:ext uri="{FF2B5EF4-FFF2-40B4-BE49-F238E27FC236}">
                <a16:creationId xmlns:a16="http://schemas.microsoft.com/office/drawing/2014/main" id="{4D861D56-E584-B679-CCB4-E980E73A0FA0}"/>
              </a:ext>
            </a:extLst>
          </p:cNvPr>
          <p:cNvGrpSpPr/>
          <p:nvPr/>
        </p:nvGrpSpPr>
        <p:grpSpPr>
          <a:xfrm>
            <a:off x="1512218" y="6591851"/>
            <a:ext cx="9736868" cy="270123"/>
            <a:chOff x="-36512" y="0"/>
            <a:chExt cx="9736868" cy="270123"/>
          </a:xfrm>
        </p:grpSpPr>
        <p:sp>
          <p:nvSpPr>
            <p:cNvPr id="30" name="Rectangle 13">
              <a:extLst>
                <a:ext uri="{FF2B5EF4-FFF2-40B4-BE49-F238E27FC236}">
                  <a16:creationId xmlns:a16="http://schemas.microsoft.com/office/drawing/2014/main" id="{EF757C34-F82A-DCCF-3EEB-E2C2DB7DFC1F}"/>
                </a:ext>
              </a:extLst>
            </p:cNvPr>
            <p:cNvSpPr/>
            <p:nvPr/>
          </p:nvSpPr>
          <p:spPr>
            <a:xfrm>
              <a:off x="-36512" y="0"/>
              <a:ext cx="9180512" cy="270123"/>
            </a:xfrm>
            <a:prstGeom prst="rect">
              <a:avLst/>
            </a:prstGeom>
            <a:solidFill>
              <a:srgbClr val="5C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Mindre mettet fett, mer umettet – Meieriprodukter 		</a:t>
              </a:r>
              <a:endParaRPr lang="nb-NO" sz="1200" dirty="0">
                <a:ln>
                  <a:solidFill>
                    <a:schemeClr val="bg1"/>
                  </a:solidFill>
                </a:ln>
                <a:latin typeface="Georgia" panose="02040502050405020303" pitchFamily="18" charset="0"/>
              </a:endParaRPr>
            </a:p>
          </p:txBody>
        </p:sp>
        <p:sp>
          <p:nvSpPr>
            <p:cNvPr id="29" name="TextBox 5">
              <a:extLst>
                <a:ext uri="{FF2B5EF4-FFF2-40B4-BE49-F238E27FC236}">
                  <a16:creationId xmlns:a16="http://schemas.microsoft.com/office/drawing/2014/main" id="{EE488974-47B6-7B6D-A581-601B2B13226F}"/>
                </a:ext>
              </a:extLst>
            </p:cNvPr>
            <p:cNvSpPr txBox="1"/>
            <p:nvPr/>
          </p:nvSpPr>
          <p:spPr>
            <a:xfrm>
              <a:off x="8044172" y="19645"/>
              <a:ext cx="1656184" cy="230832"/>
            </a:xfrm>
            <a:prstGeom prst="rect">
              <a:avLst/>
            </a:prstGeom>
            <a:noFill/>
          </p:spPr>
          <p:txBody>
            <a:bodyPr wrap="square" rtlCol="0">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latin typeface="Georgia" panose="02040502050405020303" pitchFamily="18" charset="0"/>
              </a:endParaRPr>
            </a:p>
          </p:txBody>
        </p:sp>
      </p:grpSp>
      <p:pic>
        <p:nvPicPr>
          <p:cNvPr id="23" name="Grafikk 22">
            <a:extLst>
              <a:ext uri="{FF2B5EF4-FFF2-40B4-BE49-F238E27FC236}">
                <a16:creationId xmlns:a16="http://schemas.microsoft.com/office/drawing/2014/main" id="{6AA8EEDE-FA8C-2332-00AB-FFF775906C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20137" y="6405152"/>
            <a:ext cx="2455191" cy="180402"/>
          </a:xfrm>
          <a:prstGeom prst="rect">
            <a:avLst/>
          </a:prstGeom>
        </p:spPr>
      </p:pic>
      <p:pic>
        <p:nvPicPr>
          <p:cNvPr id="3" name="Bilde 3" descr="Lipidhefte 19.02.16.pdf">
            <a:extLst>
              <a:ext uri="{FF2B5EF4-FFF2-40B4-BE49-F238E27FC236}">
                <a16:creationId xmlns:a16="http://schemas.microsoft.com/office/drawing/2014/main" id="{AC7791A5-BB86-885E-D4E9-B72AB7D10415}"/>
              </a:ext>
            </a:extLst>
          </p:cNvPr>
          <p:cNvPicPr>
            <a:picLocks noChangeAspect="1"/>
          </p:cNvPicPr>
          <p:nvPr/>
        </p:nvPicPr>
        <p:blipFill rotWithShape="1">
          <a:blip r:embed="rId8">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3858919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B7288-A22D-F83E-F40A-79C656D89AE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6DBEC73-200F-AB04-089E-670B667BB977}"/>
              </a:ext>
            </a:extLst>
          </p:cNvPr>
          <p:cNvSpPr txBox="1">
            <a:spLocks/>
          </p:cNvSpPr>
          <p:nvPr/>
        </p:nvSpPr>
        <p:spPr>
          <a:xfrm>
            <a:off x="2526354" y="260648"/>
            <a:ext cx="7098039" cy="122813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nb-NO" sz="3200" dirty="0">
                <a:solidFill>
                  <a:srgbClr val="5C257F"/>
                </a:solidFill>
                <a:latin typeface="Georgia" panose="02040502050405020303" pitchFamily="18" charset="0"/>
              </a:rPr>
              <a:t>Planteoljer og matvarer laget av disse</a:t>
            </a:r>
            <a:endParaRPr lang="nb-NO" sz="3200" dirty="0">
              <a:solidFill>
                <a:srgbClr val="5C257F"/>
              </a:solidFill>
              <a:latin typeface="Calibri"/>
            </a:endParaRPr>
          </a:p>
        </p:txBody>
      </p:sp>
      <p:sp>
        <p:nvSpPr>
          <p:cNvPr id="5" name="Rectangle 4">
            <a:extLst>
              <a:ext uri="{FF2B5EF4-FFF2-40B4-BE49-F238E27FC236}">
                <a16:creationId xmlns:a16="http://schemas.microsoft.com/office/drawing/2014/main" id="{028C9A3B-0EB6-3D45-7AC7-C88A7265588D}"/>
              </a:ext>
            </a:extLst>
          </p:cNvPr>
          <p:cNvSpPr/>
          <p:nvPr/>
        </p:nvSpPr>
        <p:spPr>
          <a:xfrm>
            <a:off x="1531850" y="6589024"/>
            <a:ext cx="9180512" cy="270123"/>
          </a:xfrm>
          <a:prstGeom prst="rect">
            <a:avLst/>
          </a:prstGeom>
          <a:solidFill>
            <a:srgbClr val="5C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nb-NO" sz="1600" dirty="0">
                <a:ln>
                  <a:solidFill>
                    <a:schemeClr val="bg1"/>
                  </a:solidFill>
                </a:ln>
                <a:latin typeface="Georgia" panose="02040502050405020303" pitchFamily="18" charset="0"/>
              </a:rPr>
              <a:t>Mindre mettet fett, mer umettet - Planteoljer				</a:t>
            </a:r>
            <a:endParaRPr lang="nb-NO" sz="1100" dirty="0">
              <a:ln>
                <a:solidFill>
                  <a:prstClr val="white"/>
                </a:solidFill>
              </a:ln>
              <a:solidFill>
                <a:prstClr val="white"/>
              </a:solidFill>
              <a:latin typeface="Georgia" panose="02040502050405020303" pitchFamily="18" charset="0"/>
            </a:endParaRPr>
          </a:p>
        </p:txBody>
      </p:sp>
      <p:sp>
        <p:nvSpPr>
          <p:cNvPr id="39" name="Content Placeholder 2">
            <a:extLst>
              <a:ext uri="{FF2B5EF4-FFF2-40B4-BE49-F238E27FC236}">
                <a16:creationId xmlns:a16="http://schemas.microsoft.com/office/drawing/2014/main" id="{BC0288E2-3569-002A-2101-587E760ED2E1}"/>
              </a:ext>
            </a:extLst>
          </p:cNvPr>
          <p:cNvSpPr>
            <a:spLocks noGrp="1"/>
          </p:cNvSpPr>
          <p:nvPr>
            <p:ph idx="1"/>
          </p:nvPr>
        </p:nvSpPr>
        <p:spPr>
          <a:xfrm>
            <a:off x="1919536" y="1268760"/>
            <a:ext cx="8280920" cy="4968552"/>
          </a:xfrm>
        </p:spPr>
        <p:txBody>
          <a:bodyPr>
            <a:noAutofit/>
          </a:bodyPr>
          <a:lstStyle/>
          <a:p>
            <a:pPr>
              <a:spcBef>
                <a:spcPts val="1200"/>
              </a:spcBef>
            </a:pPr>
            <a:endParaRPr lang="nb-NO" sz="2000" dirty="0">
              <a:latin typeface="Georgia" panose="02040502050405020303" pitchFamily="18" charset="0"/>
            </a:endParaRPr>
          </a:p>
          <a:p>
            <a:pPr>
              <a:spcBef>
                <a:spcPts val="1200"/>
              </a:spcBef>
            </a:pPr>
            <a:r>
              <a:rPr lang="nb-NO" sz="2000" dirty="0">
                <a:latin typeface="Georgia" panose="02040502050405020303" pitchFamily="18" charset="0"/>
              </a:rPr>
              <a:t>Velg planteoljer og flytende og myk margarin, fremfor smør, hard margarin, palme- og kokosolje</a:t>
            </a:r>
          </a:p>
          <a:p>
            <a:pPr>
              <a:spcBef>
                <a:spcPts val="1200"/>
              </a:spcBef>
            </a:pPr>
            <a:r>
              <a:rPr lang="nb-NO" sz="2000" dirty="0">
                <a:latin typeface="Georgia" panose="02040502050405020303" pitchFamily="18" charset="0"/>
              </a:rPr>
              <a:t>Hjertevennlige planteoljer av raps, solsikke, soya, oliven og linfrø</a:t>
            </a:r>
          </a:p>
          <a:p>
            <a:pPr>
              <a:spcBef>
                <a:spcPts val="1200"/>
              </a:spcBef>
            </a:pPr>
            <a:r>
              <a:rPr lang="nb-NO" sz="2000" dirty="0">
                <a:solidFill>
                  <a:srgbClr val="000000"/>
                </a:solidFill>
                <a:latin typeface="Georgia" panose="02040502050405020303" pitchFamily="18" charset="0"/>
              </a:rPr>
              <a:t>Ved svært høye </a:t>
            </a:r>
            <a:r>
              <a:rPr lang="nb-NO" sz="2000" dirty="0" err="1">
                <a:solidFill>
                  <a:srgbClr val="000000"/>
                </a:solidFill>
                <a:latin typeface="Georgia" panose="02040502050405020303" pitchFamily="18" charset="0"/>
              </a:rPr>
              <a:t>triglyserider</a:t>
            </a:r>
            <a:r>
              <a:rPr lang="nb-NO" sz="2000" dirty="0">
                <a:solidFill>
                  <a:srgbClr val="000000"/>
                </a:solidFill>
                <a:latin typeface="Georgia" panose="02040502050405020303" pitchFamily="18" charset="0"/>
              </a:rPr>
              <a:t>, bør fett inntas i moderate mengder  </a:t>
            </a:r>
          </a:p>
          <a:p>
            <a:pPr>
              <a:spcBef>
                <a:spcPts val="1200"/>
              </a:spcBef>
            </a:pPr>
            <a:endParaRPr lang="nb-NO" sz="2000" dirty="0">
              <a:latin typeface="Georgia" panose="02040502050405020303" pitchFamily="18" charset="0"/>
            </a:endParaRPr>
          </a:p>
          <a:p>
            <a:pPr>
              <a:spcBef>
                <a:spcPts val="1200"/>
              </a:spcBef>
            </a:pPr>
            <a:endParaRPr lang="nb-NO" sz="2000" dirty="0">
              <a:latin typeface="Georgia" panose="02040502050405020303" pitchFamily="18" charset="0"/>
            </a:endParaRPr>
          </a:p>
        </p:txBody>
      </p:sp>
      <p:pic>
        <p:nvPicPr>
          <p:cNvPr id="2" name="Bilde 1">
            <a:extLst>
              <a:ext uri="{FF2B5EF4-FFF2-40B4-BE49-F238E27FC236}">
                <a16:creationId xmlns:a16="http://schemas.microsoft.com/office/drawing/2014/main" id="{7EABF810-6BAA-E2B1-ACFE-5E4BF8A7E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752" y="3287163"/>
            <a:ext cx="3429000" cy="3429000"/>
          </a:xfrm>
          <a:prstGeom prst="rect">
            <a:avLst/>
          </a:prstGeom>
        </p:spPr>
      </p:pic>
      <p:pic>
        <p:nvPicPr>
          <p:cNvPr id="11" name="Picture 3">
            <a:extLst>
              <a:ext uri="{FF2B5EF4-FFF2-40B4-BE49-F238E27FC236}">
                <a16:creationId xmlns:a16="http://schemas.microsoft.com/office/drawing/2014/main" id="{DE2ACC34-9C69-3418-B7A4-3F6CE9AF57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098" y="6360922"/>
            <a:ext cx="1027914" cy="222810"/>
          </a:xfrm>
          <a:prstGeom prst="rect">
            <a:avLst/>
          </a:prstGeom>
        </p:spPr>
      </p:pic>
      <p:sp>
        <p:nvSpPr>
          <p:cNvPr id="7" name="Rektangel 6">
            <a:extLst>
              <a:ext uri="{FF2B5EF4-FFF2-40B4-BE49-F238E27FC236}">
                <a16:creationId xmlns:a16="http://schemas.microsoft.com/office/drawing/2014/main" id="{8A97525C-8E87-D648-6AA6-4AC5DCF644E2}"/>
              </a:ext>
            </a:extLst>
          </p:cNvPr>
          <p:cNvSpPr/>
          <p:nvPr/>
        </p:nvSpPr>
        <p:spPr>
          <a:xfrm>
            <a:off x="9587913" y="6600747"/>
            <a:ext cx="1103187" cy="230832"/>
          </a:xfrm>
          <a:prstGeom prst="rect">
            <a:avLst/>
          </a:prstGeom>
          <a:ln>
            <a:noFill/>
          </a:ln>
        </p:spPr>
        <p:txBody>
          <a:bodyPr wrap="none">
            <a:spAutoFit/>
          </a:bodyPr>
          <a:lstStyle/>
          <a:p>
            <a:pPr lvl="0">
              <a:defRPr/>
            </a:pPr>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r>
              <a:rPr lang="nb-NO" sz="900" dirty="0">
                <a:solidFill>
                  <a:schemeClr val="bg1"/>
                </a:solidFill>
                <a:latin typeface="Georgia" panose="02040502050405020303" pitchFamily="18" charset="0"/>
              </a:rPr>
              <a:t> </a:t>
            </a:r>
            <a:endParaRPr lang="nb-NO" sz="700" dirty="0">
              <a:solidFill>
                <a:schemeClr val="bg1"/>
              </a:solidFill>
              <a:latin typeface="Georgia" panose="02040502050405020303" pitchFamily="18" charset="0"/>
            </a:endParaRPr>
          </a:p>
        </p:txBody>
      </p:sp>
      <p:pic>
        <p:nvPicPr>
          <p:cNvPr id="13" name="Grafikk 12">
            <a:extLst>
              <a:ext uri="{FF2B5EF4-FFF2-40B4-BE49-F238E27FC236}">
                <a16:creationId xmlns:a16="http://schemas.microsoft.com/office/drawing/2014/main" id="{898D5B92-93E5-CCF0-6452-C999535743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0137" y="6399253"/>
            <a:ext cx="2455191" cy="180402"/>
          </a:xfrm>
          <a:prstGeom prst="rect">
            <a:avLst/>
          </a:prstGeom>
        </p:spPr>
      </p:pic>
      <p:pic>
        <p:nvPicPr>
          <p:cNvPr id="3" name="Bilde 3" descr="Lipidhefte 19.02.16.pdf">
            <a:extLst>
              <a:ext uri="{FF2B5EF4-FFF2-40B4-BE49-F238E27FC236}">
                <a16:creationId xmlns:a16="http://schemas.microsoft.com/office/drawing/2014/main" id="{A2D82AF4-0169-B082-CA04-D097023A5F7D}"/>
              </a:ext>
            </a:extLst>
          </p:cNvPr>
          <p:cNvPicPr>
            <a:picLocks noChangeAspect="1"/>
          </p:cNvPicPr>
          <p:nvPr/>
        </p:nvPicPr>
        <p:blipFill rotWithShape="1">
          <a:blip r:embed="rId7">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4193374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12F72-FF94-FBF7-1CE8-482C415D299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139496E-EC6D-214B-DB9A-4DD6D9B286D9}"/>
              </a:ext>
            </a:extLst>
          </p:cNvPr>
          <p:cNvSpPr txBox="1">
            <a:spLocks/>
          </p:cNvSpPr>
          <p:nvPr/>
        </p:nvSpPr>
        <p:spPr>
          <a:xfrm>
            <a:off x="2526354" y="260648"/>
            <a:ext cx="7098039" cy="122813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nb-NO" sz="3200" dirty="0">
                <a:solidFill>
                  <a:srgbClr val="5C257F"/>
                </a:solidFill>
                <a:latin typeface="Georgia" panose="02040502050405020303" pitchFamily="18" charset="0"/>
              </a:rPr>
              <a:t>Kokosfett og palmeolje</a:t>
            </a:r>
            <a:endParaRPr lang="nb-NO" sz="3200" dirty="0">
              <a:solidFill>
                <a:srgbClr val="5C257F"/>
              </a:solidFill>
              <a:latin typeface="Calibri"/>
            </a:endParaRPr>
          </a:p>
        </p:txBody>
      </p:sp>
      <p:sp>
        <p:nvSpPr>
          <p:cNvPr id="5" name="Rectangle 4">
            <a:extLst>
              <a:ext uri="{FF2B5EF4-FFF2-40B4-BE49-F238E27FC236}">
                <a16:creationId xmlns:a16="http://schemas.microsoft.com/office/drawing/2014/main" id="{C65E483C-B705-A115-5938-3336ADBE7425}"/>
              </a:ext>
            </a:extLst>
          </p:cNvPr>
          <p:cNvSpPr/>
          <p:nvPr/>
        </p:nvSpPr>
        <p:spPr>
          <a:xfrm>
            <a:off x="1516449" y="6590804"/>
            <a:ext cx="9180512" cy="270123"/>
          </a:xfrm>
          <a:prstGeom prst="rect">
            <a:avLst/>
          </a:prstGeom>
          <a:solidFill>
            <a:srgbClr val="5C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nb-NO" sz="1600" dirty="0">
                <a:ln>
                  <a:solidFill>
                    <a:schemeClr val="bg1"/>
                  </a:solidFill>
                </a:ln>
                <a:latin typeface="Georgia" panose="02040502050405020303" pitchFamily="18" charset="0"/>
              </a:rPr>
              <a:t>Mindre mettet fett, mer umettet					</a:t>
            </a:r>
            <a:endParaRPr lang="nb-NO" sz="1100" dirty="0">
              <a:ln>
                <a:solidFill>
                  <a:prstClr val="white"/>
                </a:solidFill>
              </a:ln>
              <a:solidFill>
                <a:prstClr val="white"/>
              </a:solidFill>
              <a:latin typeface="Georgia" panose="02040502050405020303" pitchFamily="18" charset="0"/>
            </a:endParaRPr>
          </a:p>
        </p:txBody>
      </p:sp>
      <p:sp>
        <p:nvSpPr>
          <p:cNvPr id="39" name="Content Placeholder 2">
            <a:extLst>
              <a:ext uri="{FF2B5EF4-FFF2-40B4-BE49-F238E27FC236}">
                <a16:creationId xmlns:a16="http://schemas.microsoft.com/office/drawing/2014/main" id="{5B65276D-0EB8-1399-2BE4-4F22A9751DA4}"/>
              </a:ext>
            </a:extLst>
          </p:cNvPr>
          <p:cNvSpPr>
            <a:spLocks noGrp="1"/>
          </p:cNvSpPr>
          <p:nvPr>
            <p:ph idx="1"/>
          </p:nvPr>
        </p:nvSpPr>
        <p:spPr>
          <a:xfrm>
            <a:off x="1955540" y="1551745"/>
            <a:ext cx="8280920" cy="4968552"/>
          </a:xfrm>
        </p:spPr>
        <p:txBody>
          <a:bodyPr>
            <a:noAutofit/>
          </a:bodyPr>
          <a:lstStyle/>
          <a:p>
            <a:pPr>
              <a:spcBef>
                <a:spcPts val="1200"/>
              </a:spcBef>
            </a:pPr>
            <a:r>
              <a:rPr lang="nb-NO" sz="1800" dirty="0">
                <a:latin typeface="Georgia" panose="02040502050405020303" pitchFamily="18" charset="0"/>
              </a:rPr>
              <a:t>Kokosfett og palmeolje inneholder mye mettet fett som øker kolesterolet</a:t>
            </a:r>
          </a:p>
          <a:p>
            <a:pPr>
              <a:spcBef>
                <a:spcPts val="1200"/>
              </a:spcBef>
            </a:pPr>
            <a:r>
              <a:rPr lang="nb-NO" sz="1800" dirty="0">
                <a:latin typeface="Georgia" panose="02040502050405020303" pitchFamily="18" charset="0"/>
              </a:rPr>
              <a:t>Matvarer som ofte er tilsatt kokosfett/palmeolje:</a:t>
            </a:r>
          </a:p>
          <a:p>
            <a:pPr lvl="1">
              <a:spcBef>
                <a:spcPts val="1200"/>
              </a:spcBef>
            </a:pPr>
            <a:r>
              <a:rPr lang="nb-NO" sz="1600" dirty="0">
                <a:latin typeface="Georgia" panose="02040502050405020303" pitchFamily="18" charset="0"/>
              </a:rPr>
              <a:t>Kjeks, kaker, chips</a:t>
            </a:r>
          </a:p>
          <a:p>
            <a:pPr lvl="1">
              <a:spcBef>
                <a:spcPts val="1200"/>
              </a:spcBef>
            </a:pPr>
            <a:r>
              <a:rPr lang="nb-NO" sz="1600" dirty="0">
                <a:latin typeface="Georgia" panose="02040502050405020303" pitchFamily="18" charset="0"/>
              </a:rPr>
              <a:t>Ferdigprodukter og kjøtterstatninger</a:t>
            </a:r>
          </a:p>
          <a:p>
            <a:pPr lvl="1">
              <a:spcBef>
                <a:spcPts val="1200"/>
              </a:spcBef>
            </a:pPr>
            <a:r>
              <a:rPr lang="nb-NO" sz="1600" dirty="0">
                <a:latin typeface="Georgia" panose="02040502050405020303" pitchFamily="18" charset="0"/>
              </a:rPr>
              <a:t>Vegansk ost, yoghurt, is og noen typer margarin</a:t>
            </a:r>
          </a:p>
          <a:p>
            <a:pPr>
              <a:spcBef>
                <a:spcPts val="1200"/>
              </a:spcBef>
            </a:pPr>
            <a:r>
              <a:rPr lang="nb-NO" sz="1800" dirty="0">
                <a:latin typeface="Georgia" panose="02040502050405020303" pitchFamily="18" charset="0"/>
              </a:rPr>
              <a:t>Les ingredienslisten og næringsinnholdet nøye. Jo tidligere i ingredienslisten kokosfett/palmeolje står, jo mer mettet fett inneholder produktet</a:t>
            </a:r>
          </a:p>
          <a:p>
            <a:pPr>
              <a:spcBef>
                <a:spcPts val="1200"/>
              </a:spcBef>
            </a:pPr>
            <a:endParaRPr lang="nb-NO" sz="2000" dirty="0">
              <a:latin typeface="Georgia" panose="02040502050405020303" pitchFamily="18" charset="0"/>
            </a:endParaRPr>
          </a:p>
        </p:txBody>
      </p:sp>
      <p:pic>
        <p:nvPicPr>
          <p:cNvPr id="3" name="Bilde 2" descr="Et bilde som inneholder frukt, kokosnøtt&#10;&#10;KI-generert innhold kan være feil.">
            <a:extLst>
              <a:ext uri="{FF2B5EF4-FFF2-40B4-BE49-F238E27FC236}">
                <a16:creationId xmlns:a16="http://schemas.microsoft.com/office/drawing/2014/main" id="{D8798A55-8559-5697-A378-BC14875F6EC4}"/>
              </a:ext>
            </a:extLst>
          </p:cNvPr>
          <p:cNvPicPr>
            <a:picLocks noChangeAspect="1"/>
          </p:cNvPicPr>
          <p:nvPr/>
        </p:nvPicPr>
        <p:blipFill>
          <a:blip r:embed="rId3"/>
          <a:stretch>
            <a:fillRect/>
          </a:stretch>
        </p:blipFill>
        <p:spPr>
          <a:xfrm>
            <a:off x="8055127" y="4258501"/>
            <a:ext cx="1876237" cy="1716343"/>
          </a:xfrm>
          <a:prstGeom prst="rect">
            <a:avLst/>
          </a:prstGeom>
        </p:spPr>
      </p:pic>
      <p:pic>
        <p:nvPicPr>
          <p:cNvPr id="6" name="Picture 3">
            <a:extLst>
              <a:ext uri="{FF2B5EF4-FFF2-40B4-BE49-F238E27FC236}">
                <a16:creationId xmlns:a16="http://schemas.microsoft.com/office/drawing/2014/main" id="{B007F262-9361-88A0-CA0E-B298438D0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948" y="6348658"/>
            <a:ext cx="1027914" cy="222810"/>
          </a:xfrm>
          <a:prstGeom prst="rect">
            <a:avLst/>
          </a:prstGeom>
        </p:spPr>
      </p:pic>
      <p:sp>
        <p:nvSpPr>
          <p:cNvPr id="9" name="Rektangel 8">
            <a:extLst>
              <a:ext uri="{FF2B5EF4-FFF2-40B4-BE49-F238E27FC236}">
                <a16:creationId xmlns:a16="http://schemas.microsoft.com/office/drawing/2014/main" id="{1FB9A067-36F8-72E4-4D02-05DF809D6E75}"/>
              </a:ext>
            </a:extLst>
          </p:cNvPr>
          <p:cNvSpPr/>
          <p:nvPr/>
        </p:nvSpPr>
        <p:spPr>
          <a:xfrm>
            <a:off x="9587913" y="6600747"/>
            <a:ext cx="1103187" cy="230832"/>
          </a:xfrm>
          <a:prstGeom prst="rect">
            <a:avLst/>
          </a:prstGeom>
          <a:ln>
            <a:noFill/>
          </a:ln>
        </p:spPr>
        <p:txBody>
          <a:bodyPr wrap="none">
            <a:spAutoFit/>
          </a:bodyPr>
          <a:lstStyle/>
          <a:p>
            <a:pPr lvl="0">
              <a:defRPr/>
            </a:pPr>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r>
              <a:rPr lang="nb-NO" sz="900" dirty="0">
                <a:solidFill>
                  <a:schemeClr val="bg1"/>
                </a:solidFill>
                <a:latin typeface="Georgia" panose="02040502050405020303" pitchFamily="18" charset="0"/>
              </a:rPr>
              <a:t> </a:t>
            </a:r>
            <a:endParaRPr lang="nb-NO" sz="700" dirty="0">
              <a:solidFill>
                <a:schemeClr val="bg1"/>
              </a:solidFill>
              <a:latin typeface="Georgia" panose="02040502050405020303" pitchFamily="18" charset="0"/>
            </a:endParaRPr>
          </a:p>
        </p:txBody>
      </p:sp>
      <p:pic>
        <p:nvPicPr>
          <p:cNvPr id="10" name="Grafikk 9">
            <a:extLst>
              <a:ext uri="{FF2B5EF4-FFF2-40B4-BE49-F238E27FC236}">
                <a16:creationId xmlns:a16="http://schemas.microsoft.com/office/drawing/2014/main" id="{1DB92D7F-A780-DDF3-E10B-DD887E6D04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0137" y="6393354"/>
            <a:ext cx="2455191" cy="180402"/>
          </a:xfrm>
          <a:prstGeom prst="rect">
            <a:avLst/>
          </a:prstGeom>
        </p:spPr>
      </p:pic>
      <p:pic>
        <p:nvPicPr>
          <p:cNvPr id="2" name="Bilde 3" descr="Lipidhefte 19.02.16.pdf">
            <a:extLst>
              <a:ext uri="{FF2B5EF4-FFF2-40B4-BE49-F238E27FC236}">
                <a16:creationId xmlns:a16="http://schemas.microsoft.com/office/drawing/2014/main" id="{41A7AFEA-81CC-9806-4A9B-9B3662917584}"/>
              </a:ext>
            </a:extLst>
          </p:cNvPr>
          <p:cNvPicPr>
            <a:picLocks noChangeAspect="1"/>
          </p:cNvPicPr>
          <p:nvPr/>
        </p:nvPicPr>
        <p:blipFill rotWithShape="1">
          <a:blip r:embed="rId7">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3830953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B5E08-0293-077A-CECE-741C803E5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55AB3-01E1-3498-E1E6-07CDAF40755C}"/>
              </a:ext>
            </a:extLst>
          </p:cNvPr>
          <p:cNvSpPr>
            <a:spLocks noGrp="1"/>
          </p:cNvSpPr>
          <p:nvPr>
            <p:ph type="title"/>
          </p:nvPr>
        </p:nvSpPr>
        <p:spPr>
          <a:xfrm>
            <a:off x="1981200" y="260648"/>
            <a:ext cx="8229600" cy="1143000"/>
          </a:xfrm>
        </p:spPr>
        <p:txBody>
          <a:bodyPr>
            <a:normAutofit/>
          </a:bodyPr>
          <a:lstStyle/>
          <a:p>
            <a:r>
              <a:rPr lang="nb-NO" sz="3200" dirty="0">
                <a:solidFill>
                  <a:srgbClr val="5C257F"/>
                </a:solidFill>
                <a:latin typeface="Georgia" panose="02040502050405020303" pitchFamily="18" charset="0"/>
              </a:rPr>
              <a:t>Nøtter og annen mat med umettet fett</a:t>
            </a:r>
            <a:endParaRPr lang="nb-NO" sz="3200" dirty="0">
              <a:solidFill>
                <a:srgbClr val="5C257F"/>
              </a:solidFill>
            </a:endParaRPr>
          </a:p>
        </p:txBody>
      </p:sp>
      <p:sp>
        <p:nvSpPr>
          <p:cNvPr id="3" name="Content Placeholder 2">
            <a:extLst>
              <a:ext uri="{FF2B5EF4-FFF2-40B4-BE49-F238E27FC236}">
                <a16:creationId xmlns:a16="http://schemas.microsoft.com/office/drawing/2014/main" id="{94ED750B-B03F-BE31-FA17-802DF2486A41}"/>
              </a:ext>
            </a:extLst>
          </p:cNvPr>
          <p:cNvSpPr>
            <a:spLocks noGrp="1"/>
          </p:cNvSpPr>
          <p:nvPr>
            <p:ph idx="1"/>
          </p:nvPr>
        </p:nvSpPr>
        <p:spPr>
          <a:xfrm>
            <a:off x="1631504" y="1398375"/>
            <a:ext cx="8229600" cy="4713387"/>
          </a:xfrm>
        </p:spPr>
        <p:txBody>
          <a:bodyPr>
            <a:normAutofit/>
          </a:bodyPr>
          <a:lstStyle/>
          <a:p>
            <a:pPr marL="914400" lvl="1" indent="-514350"/>
            <a:r>
              <a:rPr lang="nb-NO" sz="2000" dirty="0">
                <a:solidFill>
                  <a:srgbClr val="000000"/>
                </a:solidFill>
                <a:latin typeface="Georgia" panose="02040502050405020303" pitchFamily="18" charset="0"/>
              </a:rPr>
              <a:t>Nøtter og frø </a:t>
            </a:r>
          </a:p>
          <a:p>
            <a:pPr marL="1314450" lvl="2" indent="-514350"/>
            <a:r>
              <a:rPr lang="nb-NO" sz="1800" dirty="0">
                <a:solidFill>
                  <a:srgbClr val="000000"/>
                </a:solidFill>
                <a:latin typeface="Georgia" panose="02040502050405020303" pitchFamily="18" charset="0"/>
              </a:rPr>
              <a:t>20-30 g usaltede nøtter daglig tilsvarende ca. en liten håndfull</a:t>
            </a:r>
          </a:p>
          <a:p>
            <a:pPr marL="914400" lvl="1" indent="-514350"/>
            <a:r>
              <a:rPr lang="nb-NO" sz="2000" dirty="0">
                <a:solidFill>
                  <a:srgbClr val="000000"/>
                </a:solidFill>
                <a:latin typeface="Georgia" panose="02040502050405020303" pitchFamily="18" charset="0"/>
              </a:rPr>
              <a:t>Avokado og oliven</a:t>
            </a:r>
          </a:p>
        </p:txBody>
      </p:sp>
      <p:pic>
        <p:nvPicPr>
          <p:cNvPr id="6" name="Bilde 5">
            <a:extLst>
              <a:ext uri="{FF2B5EF4-FFF2-40B4-BE49-F238E27FC236}">
                <a16:creationId xmlns:a16="http://schemas.microsoft.com/office/drawing/2014/main" id="{4F89FCB5-8FE1-A235-88BC-4FF2CFF80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201" y="3890922"/>
            <a:ext cx="3779912" cy="2519941"/>
          </a:xfrm>
          <a:prstGeom prst="rect">
            <a:avLst/>
          </a:prstGeom>
        </p:spPr>
      </p:pic>
      <p:pic>
        <p:nvPicPr>
          <p:cNvPr id="9" name="Bilde 8">
            <a:extLst>
              <a:ext uri="{FF2B5EF4-FFF2-40B4-BE49-F238E27FC236}">
                <a16:creationId xmlns:a16="http://schemas.microsoft.com/office/drawing/2014/main" id="{A0C1858C-09C1-EFBB-984E-E4B3E841C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3768" y="2810190"/>
            <a:ext cx="3466728" cy="2467712"/>
          </a:xfrm>
          <a:prstGeom prst="rect">
            <a:avLst/>
          </a:prstGeom>
        </p:spPr>
      </p:pic>
      <p:grpSp>
        <p:nvGrpSpPr>
          <p:cNvPr id="12" name="Gruppe 11">
            <a:extLst>
              <a:ext uri="{FF2B5EF4-FFF2-40B4-BE49-F238E27FC236}">
                <a16:creationId xmlns:a16="http://schemas.microsoft.com/office/drawing/2014/main" id="{2B1BE741-4B06-03CE-FEDB-09EB5CEC77DA}"/>
              </a:ext>
            </a:extLst>
          </p:cNvPr>
          <p:cNvGrpSpPr/>
          <p:nvPr/>
        </p:nvGrpSpPr>
        <p:grpSpPr>
          <a:xfrm>
            <a:off x="1735655" y="2519386"/>
            <a:ext cx="2696692" cy="3861943"/>
            <a:chOff x="6534406" y="956913"/>
            <a:chExt cx="2696692" cy="3861943"/>
          </a:xfrm>
        </p:grpSpPr>
        <p:pic>
          <p:nvPicPr>
            <p:cNvPr id="5" name="Picture 7">
              <a:extLst>
                <a:ext uri="{FF2B5EF4-FFF2-40B4-BE49-F238E27FC236}">
                  <a16:creationId xmlns:a16="http://schemas.microsoft.com/office/drawing/2014/main" id="{4E5CB0B2-2C37-AF19-3C3F-E40133CB8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4406" y="3262708"/>
              <a:ext cx="1133938" cy="1556148"/>
            </a:xfrm>
            <a:prstGeom prst="rect">
              <a:avLst/>
            </a:prstGeom>
          </p:spPr>
        </p:pic>
        <p:sp>
          <p:nvSpPr>
            <p:cNvPr id="10" name="Oval Callout 25">
              <a:extLst>
                <a:ext uri="{FF2B5EF4-FFF2-40B4-BE49-F238E27FC236}">
                  <a16:creationId xmlns:a16="http://schemas.microsoft.com/office/drawing/2014/main" id="{D6F640F4-0AB2-1B1F-8698-32A8BDAEF287}"/>
                </a:ext>
              </a:extLst>
            </p:cNvPr>
            <p:cNvSpPr/>
            <p:nvPr/>
          </p:nvSpPr>
          <p:spPr>
            <a:xfrm rot="1566833">
              <a:off x="6780275" y="1166448"/>
              <a:ext cx="2296793" cy="2457598"/>
            </a:xfrm>
            <a:prstGeom prst="wedgeEllipseCallout">
              <a:avLst>
                <a:gd name="adj1" fmla="val -636"/>
                <a:gd name="adj2" fmla="val 68861"/>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26">
              <a:extLst>
                <a:ext uri="{FF2B5EF4-FFF2-40B4-BE49-F238E27FC236}">
                  <a16:creationId xmlns:a16="http://schemas.microsoft.com/office/drawing/2014/main" id="{6BE6F2C1-F85C-5784-84DF-462DFFD60F93}"/>
                </a:ext>
              </a:extLst>
            </p:cNvPr>
            <p:cNvSpPr txBox="1"/>
            <p:nvPr/>
          </p:nvSpPr>
          <p:spPr>
            <a:xfrm>
              <a:off x="6581784" y="956913"/>
              <a:ext cx="2649314" cy="2899708"/>
            </a:xfrm>
            <a:prstGeom prst="ellipse">
              <a:avLst/>
            </a:prstGeom>
            <a:noFill/>
            <a:ln>
              <a:noFill/>
            </a:ln>
          </p:spPr>
          <p:txBody>
            <a:bodyPr wrap="square" rtlCol="0">
              <a:spAutoFit/>
            </a:bodyPr>
            <a:lstStyle/>
            <a:p>
              <a:pPr algn="ctr"/>
              <a:r>
                <a:rPr lang="nb-NO" sz="1600" i="1" dirty="0">
                  <a:latin typeface="Georgia" panose="02040502050405020303" pitchFamily="18" charset="0"/>
                </a:rPr>
                <a:t>Det billigste og beste nøttesmøret lager du selv med 500 g valgfrie usaltede nøtter/mandler og en liten klype salt i en blender</a:t>
              </a:r>
            </a:p>
          </p:txBody>
        </p:sp>
      </p:grpSp>
      <p:sp>
        <p:nvSpPr>
          <p:cNvPr id="16" name="Rectangle 4">
            <a:extLst>
              <a:ext uri="{FF2B5EF4-FFF2-40B4-BE49-F238E27FC236}">
                <a16:creationId xmlns:a16="http://schemas.microsoft.com/office/drawing/2014/main" id="{BB60E716-C279-769F-7969-4D6FD933498F}"/>
              </a:ext>
            </a:extLst>
          </p:cNvPr>
          <p:cNvSpPr/>
          <p:nvPr/>
        </p:nvSpPr>
        <p:spPr>
          <a:xfrm>
            <a:off x="1527725" y="6586526"/>
            <a:ext cx="9180512" cy="270123"/>
          </a:xfrm>
          <a:prstGeom prst="rect">
            <a:avLst/>
          </a:prstGeom>
          <a:solidFill>
            <a:srgbClr val="5C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nb-NO" sz="1600" dirty="0">
                <a:ln>
                  <a:solidFill>
                    <a:schemeClr val="bg1"/>
                  </a:solidFill>
                </a:ln>
                <a:latin typeface="Georgia" panose="02040502050405020303" pitchFamily="18" charset="0"/>
              </a:rPr>
              <a:t>Mindre mettet fett, mer umettet - Planteoljer				</a:t>
            </a:r>
            <a:endParaRPr lang="nb-NO" sz="1100" dirty="0">
              <a:ln>
                <a:solidFill>
                  <a:prstClr val="white"/>
                </a:solidFill>
              </a:ln>
              <a:solidFill>
                <a:prstClr val="white"/>
              </a:solidFill>
              <a:latin typeface="Georgia" panose="02040502050405020303" pitchFamily="18" charset="0"/>
            </a:endParaRPr>
          </a:p>
        </p:txBody>
      </p:sp>
      <p:pic>
        <p:nvPicPr>
          <p:cNvPr id="19" name="Picture 3">
            <a:extLst>
              <a:ext uri="{FF2B5EF4-FFF2-40B4-BE49-F238E27FC236}">
                <a16:creationId xmlns:a16="http://schemas.microsoft.com/office/drawing/2014/main" id="{DA7BCC5F-A1E1-A7BA-B29F-EBA1AB523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0071" y="6353696"/>
            <a:ext cx="1027914" cy="222810"/>
          </a:xfrm>
          <a:prstGeom prst="rect">
            <a:avLst/>
          </a:prstGeom>
        </p:spPr>
      </p:pic>
      <p:sp>
        <p:nvSpPr>
          <p:cNvPr id="17" name="Rektangel 16">
            <a:extLst>
              <a:ext uri="{FF2B5EF4-FFF2-40B4-BE49-F238E27FC236}">
                <a16:creationId xmlns:a16="http://schemas.microsoft.com/office/drawing/2014/main" id="{40B10A8E-3438-E9F1-4DD0-3E7777D637FC}"/>
              </a:ext>
            </a:extLst>
          </p:cNvPr>
          <p:cNvSpPr/>
          <p:nvPr/>
        </p:nvSpPr>
        <p:spPr>
          <a:xfrm>
            <a:off x="9587913" y="6600747"/>
            <a:ext cx="1103187" cy="230832"/>
          </a:xfrm>
          <a:prstGeom prst="rect">
            <a:avLst/>
          </a:prstGeom>
          <a:ln>
            <a:noFill/>
          </a:ln>
        </p:spPr>
        <p:txBody>
          <a:bodyPr wrap="none">
            <a:spAutoFit/>
          </a:bodyPr>
          <a:lstStyle/>
          <a:p>
            <a:pPr lvl="0">
              <a:defRPr/>
            </a:pPr>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r>
              <a:rPr lang="nb-NO" sz="900" dirty="0">
                <a:solidFill>
                  <a:schemeClr val="bg1"/>
                </a:solidFill>
                <a:latin typeface="Georgia" panose="02040502050405020303" pitchFamily="18" charset="0"/>
              </a:rPr>
              <a:t> </a:t>
            </a:r>
            <a:endParaRPr lang="nb-NO" sz="700" dirty="0">
              <a:solidFill>
                <a:schemeClr val="bg1"/>
              </a:solidFill>
              <a:latin typeface="Georgia" panose="02040502050405020303" pitchFamily="18" charset="0"/>
            </a:endParaRPr>
          </a:p>
        </p:txBody>
      </p:sp>
      <p:pic>
        <p:nvPicPr>
          <p:cNvPr id="15" name="Grafikk 14">
            <a:extLst>
              <a:ext uri="{FF2B5EF4-FFF2-40B4-BE49-F238E27FC236}">
                <a16:creationId xmlns:a16="http://schemas.microsoft.com/office/drawing/2014/main" id="{F39BADB9-68C6-1CA5-A7E0-A898BEF29C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20137" y="6399253"/>
            <a:ext cx="2455191" cy="180402"/>
          </a:xfrm>
          <a:prstGeom prst="rect">
            <a:avLst/>
          </a:prstGeom>
        </p:spPr>
      </p:pic>
      <p:pic>
        <p:nvPicPr>
          <p:cNvPr id="4" name="Bilde 3" descr="Lipidhefte 19.02.16.pdf">
            <a:extLst>
              <a:ext uri="{FF2B5EF4-FFF2-40B4-BE49-F238E27FC236}">
                <a16:creationId xmlns:a16="http://schemas.microsoft.com/office/drawing/2014/main" id="{3AD0574C-B94E-53DE-BC59-EB6C1D9A9140}"/>
              </a:ext>
            </a:extLst>
          </p:cNvPr>
          <p:cNvPicPr>
            <a:picLocks noChangeAspect="1"/>
          </p:cNvPicPr>
          <p:nvPr/>
        </p:nvPicPr>
        <p:blipFill rotWithShape="1">
          <a:blip r:embed="rId8">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2791454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17410" name="Picture 2" descr="https://stream3.imageshop.no/imageWithFallbacKAndMagikAndS3.aspx?d=1&amp;t=638696736000000000&amp;c=image%2fpng&amp;base=353&amp;h=50D75832337A0D0C936A78BDAFFB6B46&amp;x=0&amp;y=0&amp;real=&amp;img=75276515-1d60-4555-a98f-90aa08a164e6-v-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66" y="300955"/>
            <a:ext cx="11146681" cy="6270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95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796F1-C136-C927-906D-7B6566124205}"/>
            </a:ext>
          </a:extLst>
        </p:cNvPr>
        <p:cNvGrpSpPr/>
        <p:nvPr/>
      </p:nvGrpSpPr>
      <p:grpSpPr>
        <a:xfrm>
          <a:off x="0" y="0"/>
          <a:ext cx="0" cy="0"/>
          <a:chOff x="0" y="0"/>
          <a:chExt cx="0" cy="0"/>
        </a:xfrm>
      </p:grpSpPr>
      <p:pic>
        <p:nvPicPr>
          <p:cNvPr id="35" name="Bilde 34">
            <a:extLst>
              <a:ext uri="{FF2B5EF4-FFF2-40B4-BE49-F238E27FC236}">
                <a16:creationId xmlns:a16="http://schemas.microsoft.com/office/drawing/2014/main" id="{BC5BABC4-204C-9B6E-DE17-00AF76DF3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775" y="2125791"/>
            <a:ext cx="1440736" cy="960490"/>
          </a:xfrm>
          <a:prstGeom prst="rect">
            <a:avLst/>
          </a:prstGeom>
        </p:spPr>
      </p:pic>
      <p:sp>
        <p:nvSpPr>
          <p:cNvPr id="2" name="Title 1">
            <a:extLst>
              <a:ext uri="{FF2B5EF4-FFF2-40B4-BE49-F238E27FC236}">
                <a16:creationId xmlns:a16="http://schemas.microsoft.com/office/drawing/2014/main" id="{9FCE4EFB-2D56-EEFE-EC4D-3C0CF90611A1}"/>
              </a:ext>
            </a:extLst>
          </p:cNvPr>
          <p:cNvSpPr>
            <a:spLocks noGrp="1"/>
          </p:cNvSpPr>
          <p:nvPr>
            <p:ph type="title"/>
          </p:nvPr>
        </p:nvSpPr>
        <p:spPr>
          <a:xfrm>
            <a:off x="1981200" y="260648"/>
            <a:ext cx="8229600" cy="1143000"/>
          </a:xfrm>
        </p:spPr>
        <p:txBody>
          <a:bodyPr>
            <a:normAutofit/>
          </a:bodyPr>
          <a:lstStyle/>
          <a:p>
            <a:r>
              <a:rPr lang="nb-NO" sz="3200" dirty="0">
                <a:solidFill>
                  <a:srgbClr val="C30053"/>
                </a:solidFill>
                <a:latin typeface="Georgia" panose="02040502050405020303" pitchFamily="18" charset="0"/>
              </a:rPr>
              <a:t>Bedre valg: Godteri og snacks</a:t>
            </a:r>
            <a:endParaRPr lang="nb-NO" sz="3200" dirty="0">
              <a:solidFill>
                <a:srgbClr val="C30053"/>
              </a:solidFill>
            </a:endParaRPr>
          </a:p>
        </p:txBody>
      </p:sp>
      <p:sp>
        <p:nvSpPr>
          <p:cNvPr id="4" name="Rectangle 3">
            <a:extLst>
              <a:ext uri="{FF2B5EF4-FFF2-40B4-BE49-F238E27FC236}">
                <a16:creationId xmlns:a16="http://schemas.microsoft.com/office/drawing/2014/main" id="{3E50B7DC-F962-E5AF-5A91-139E4BFD74F7}"/>
              </a:ext>
            </a:extLst>
          </p:cNvPr>
          <p:cNvSpPr/>
          <p:nvPr/>
        </p:nvSpPr>
        <p:spPr>
          <a:xfrm>
            <a:off x="1524000" y="6590321"/>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solidFill>
                  <a:schemeClr val="bg1"/>
                </a:solidFill>
                <a:latin typeface="Georgia" panose="02040502050405020303" pitchFamily="18" charset="0"/>
              </a:rPr>
              <a:t>Gjør helgekosen sunnere						</a:t>
            </a:r>
            <a:endParaRPr lang="nb-NO" sz="1200" dirty="0">
              <a:ln>
                <a:solidFill>
                  <a:schemeClr val="bg1"/>
                </a:solidFill>
              </a:ln>
              <a:solidFill>
                <a:schemeClr val="bg1"/>
              </a:solidFill>
              <a:latin typeface="Georgia" panose="02040502050405020303" pitchFamily="18" charset="0"/>
            </a:endParaRPr>
          </a:p>
        </p:txBody>
      </p:sp>
      <p:pic>
        <p:nvPicPr>
          <p:cNvPr id="8" name="Picture 3">
            <a:extLst>
              <a:ext uri="{FF2B5EF4-FFF2-40B4-BE49-F238E27FC236}">
                <a16:creationId xmlns:a16="http://schemas.microsoft.com/office/drawing/2014/main" id="{CCAEDE82-7864-B731-9C6C-E04722C353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8686" y="6357044"/>
            <a:ext cx="1027914" cy="222810"/>
          </a:xfrm>
          <a:prstGeom prst="rect">
            <a:avLst/>
          </a:prstGeom>
        </p:spPr>
      </p:pic>
      <p:sp>
        <p:nvSpPr>
          <p:cNvPr id="11" name="Rektangel 10">
            <a:extLst>
              <a:ext uri="{FF2B5EF4-FFF2-40B4-BE49-F238E27FC236}">
                <a16:creationId xmlns:a16="http://schemas.microsoft.com/office/drawing/2014/main" id="{3E7CE983-3B58-4FA4-D226-242E5CB31A0F}"/>
              </a:ext>
            </a:extLst>
          </p:cNvPr>
          <p:cNvSpPr/>
          <p:nvPr/>
        </p:nvSpPr>
        <p:spPr>
          <a:xfrm>
            <a:off x="9579850" y="6626206"/>
            <a:ext cx="1090363" cy="230832"/>
          </a:xfrm>
          <a:prstGeom prst="rect">
            <a:avLst/>
          </a:prstGeom>
          <a:ln>
            <a:noFill/>
          </a:ln>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pic>
        <p:nvPicPr>
          <p:cNvPr id="3" name="Bilde 2">
            <a:extLst>
              <a:ext uri="{FF2B5EF4-FFF2-40B4-BE49-F238E27FC236}">
                <a16:creationId xmlns:a16="http://schemas.microsoft.com/office/drawing/2014/main" id="{40AEDF40-D88E-4ACA-0224-D8A779EDF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40" r="9853"/>
          <a:stretch/>
        </p:blipFill>
        <p:spPr>
          <a:xfrm>
            <a:off x="1703512" y="2261771"/>
            <a:ext cx="1368152" cy="1147186"/>
          </a:xfrm>
          <a:prstGeom prst="rect">
            <a:avLst/>
          </a:prstGeom>
        </p:spPr>
      </p:pic>
      <p:pic>
        <p:nvPicPr>
          <p:cNvPr id="5" name="Bilde 4">
            <a:extLst>
              <a:ext uri="{FF2B5EF4-FFF2-40B4-BE49-F238E27FC236}">
                <a16:creationId xmlns:a16="http://schemas.microsoft.com/office/drawing/2014/main" id="{6142908B-462B-DD9B-01A6-4AB453198E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1851" y="4385761"/>
            <a:ext cx="1482054" cy="988036"/>
          </a:xfrm>
          <a:prstGeom prst="rect">
            <a:avLst/>
          </a:prstGeom>
        </p:spPr>
      </p:pic>
      <p:pic>
        <p:nvPicPr>
          <p:cNvPr id="6" name="Bilde 5">
            <a:extLst>
              <a:ext uri="{FF2B5EF4-FFF2-40B4-BE49-F238E27FC236}">
                <a16:creationId xmlns:a16="http://schemas.microsoft.com/office/drawing/2014/main" id="{BCBC28DC-26AF-1D07-64AD-BF11FD39B0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3278" y="4151691"/>
            <a:ext cx="1016986" cy="1525479"/>
          </a:xfrm>
          <a:prstGeom prst="rect">
            <a:avLst/>
          </a:prstGeom>
        </p:spPr>
      </p:pic>
      <p:pic>
        <p:nvPicPr>
          <p:cNvPr id="15" name="Bilde 14">
            <a:extLst>
              <a:ext uri="{FF2B5EF4-FFF2-40B4-BE49-F238E27FC236}">
                <a16:creationId xmlns:a16="http://schemas.microsoft.com/office/drawing/2014/main" id="{3D40E73C-04A5-78DC-9902-B67ABA5718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6549" y="1961795"/>
            <a:ext cx="1430087" cy="1135400"/>
          </a:xfrm>
          <a:prstGeom prst="rect">
            <a:avLst/>
          </a:prstGeom>
        </p:spPr>
      </p:pic>
      <p:pic>
        <p:nvPicPr>
          <p:cNvPr id="17" name="Bilde 16">
            <a:extLst>
              <a:ext uri="{FF2B5EF4-FFF2-40B4-BE49-F238E27FC236}">
                <a16:creationId xmlns:a16="http://schemas.microsoft.com/office/drawing/2014/main" id="{D27E4A2C-390B-A340-8A98-37CB840CC4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0518" y="4435329"/>
            <a:ext cx="1556437" cy="1160733"/>
          </a:xfrm>
          <a:prstGeom prst="rect">
            <a:avLst/>
          </a:prstGeom>
        </p:spPr>
      </p:pic>
      <p:sp>
        <p:nvSpPr>
          <p:cNvPr id="18" name="Pil høyre 17">
            <a:extLst>
              <a:ext uri="{FF2B5EF4-FFF2-40B4-BE49-F238E27FC236}">
                <a16:creationId xmlns:a16="http://schemas.microsoft.com/office/drawing/2014/main" id="{FB971DD2-7EF2-28FC-3004-74BC4BAB6DBF}"/>
              </a:ext>
            </a:extLst>
          </p:cNvPr>
          <p:cNvSpPr/>
          <p:nvPr/>
        </p:nvSpPr>
        <p:spPr>
          <a:xfrm>
            <a:off x="3359696" y="2602239"/>
            <a:ext cx="1080120" cy="423559"/>
          </a:xfrm>
          <a:prstGeom prst="rightArrow">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a:extLst>
              <a:ext uri="{FF2B5EF4-FFF2-40B4-BE49-F238E27FC236}">
                <a16:creationId xmlns:a16="http://schemas.microsoft.com/office/drawing/2014/main" id="{17F6D587-6888-C922-0F13-13E25876CB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38881" y="2004990"/>
            <a:ext cx="1766943" cy="1177962"/>
          </a:xfrm>
          <a:prstGeom prst="rect">
            <a:avLst/>
          </a:prstGeom>
        </p:spPr>
      </p:pic>
      <p:sp>
        <p:nvSpPr>
          <p:cNvPr id="20" name="Pil høyre 19">
            <a:extLst>
              <a:ext uri="{FF2B5EF4-FFF2-40B4-BE49-F238E27FC236}">
                <a16:creationId xmlns:a16="http://schemas.microsoft.com/office/drawing/2014/main" id="{FEC2AD54-02AB-2918-F8B7-CDE27F9B1761}"/>
              </a:ext>
            </a:extLst>
          </p:cNvPr>
          <p:cNvSpPr/>
          <p:nvPr/>
        </p:nvSpPr>
        <p:spPr>
          <a:xfrm>
            <a:off x="3359696" y="4803917"/>
            <a:ext cx="1080120" cy="423559"/>
          </a:xfrm>
          <a:prstGeom prst="rightArrow">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8">
            <a:extLst>
              <a:ext uri="{FF2B5EF4-FFF2-40B4-BE49-F238E27FC236}">
                <a16:creationId xmlns:a16="http://schemas.microsoft.com/office/drawing/2014/main" id="{FA597CBC-F5A8-6690-6AC0-EF0D0CEB5ADE}"/>
              </a:ext>
            </a:extLst>
          </p:cNvPr>
          <p:cNvSpPr/>
          <p:nvPr/>
        </p:nvSpPr>
        <p:spPr>
          <a:xfrm>
            <a:off x="1647330" y="3070219"/>
            <a:ext cx="1640358" cy="304732"/>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000000"/>
                </a:solidFill>
                <a:latin typeface="Georgia" panose="02040502050405020303" pitchFamily="18" charset="0"/>
              </a:rPr>
              <a:t>Ren sjokolade</a:t>
            </a:r>
          </a:p>
        </p:txBody>
      </p:sp>
      <p:sp>
        <p:nvSpPr>
          <p:cNvPr id="23" name="Rectangle 18">
            <a:extLst>
              <a:ext uri="{FF2B5EF4-FFF2-40B4-BE49-F238E27FC236}">
                <a16:creationId xmlns:a16="http://schemas.microsoft.com/office/drawing/2014/main" id="{E97CBE10-E2E5-F7E3-9FE3-0B9ED411DD67}"/>
              </a:ext>
            </a:extLst>
          </p:cNvPr>
          <p:cNvSpPr/>
          <p:nvPr/>
        </p:nvSpPr>
        <p:spPr>
          <a:xfrm>
            <a:off x="4799856" y="2905343"/>
            <a:ext cx="2106170" cy="485948"/>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000000"/>
                </a:solidFill>
                <a:latin typeface="Georgia" panose="02040502050405020303" pitchFamily="18" charset="0"/>
              </a:rPr>
              <a:t>Sjokolade m/marsipan, skum, gele eller mint</a:t>
            </a:r>
          </a:p>
        </p:txBody>
      </p:sp>
      <p:sp>
        <p:nvSpPr>
          <p:cNvPr id="24" name="Rectangle 18">
            <a:extLst>
              <a:ext uri="{FF2B5EF4-FFF2-40B4-BE49-F238E27FC236}">
                <a16:creationId xmlns:a16="http://schemas.microsoft.com/office/drawing/2014/main" id="{B3D3065D-4B65-B764-F3DA-8323E2BAA649}"/>
              </a:ext>
            </a:extLst>
          </p:cNvPr>
          <p:cNvSpPr/>
          <p:nvPr/>
        </p:nvSpPr>
        <p:spPr>
          <a:xfrm>
            <a:off x="1647330" y="5272574"/>
            <a:ext cx="1640358" cy="304732"/>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000000"/>
                </a:solidFill>
                <a:latin typeface="Georgia" panose="02040502050405020303" pitchFamily="18" charset="0"/>
              </a:rPr>
              <a:t>Potetgull</a:t>
            </a:r>
          </a:p>
        </p:txBody>
      </p:sp>
      <p:sp>
        <p:nvSpPr>
          <p:cNvPr id="25" name="Rectangle 18">
            <a:extLst>
              <a:ext uri="{FF2B5EF4-FFF2-40B4-BE49-F238E27FC236}">
                <a16:creationId xmlns:a16="http://schemas.microsoft.com/office/drawing/2014/main" id="{C6F54ACA-2D28-C0D3-A50A-C10A876765ED}"/>
              </a:ext>
            </a:extLst>
          </p:cNvPr>
          <p:cNvSpPr/>
          <p:nvPr/>
        </p:nvSpPr>
        <p:spPr>
          <a:xfrm>
            <a:off x="4951691" y="5272574"/>
            <a:ext cx="1296120" cy="988036"/>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000000"/>
                </a:solidFill>
                <a:latin typeface="Georgia" panose="02040502050405020303" pitchFamily="18" charset="0"/>
              </a:rPr>
              <a:t>Selvpoppet popcorn m/ planteolje</a:t>
            </a:r>
          </a:p>
          <a:p>
            <a:pPr algn="ctr"/>
            <a:r>
              <a:rPr lang="nb-NO" sz="1000" dirty="0">
                <a:solidFill>
                  <a:srgbClr val="000000"/>
                </a:solidFill>
                <a:latin typeface="Georgia" panose="02040502050405020303" pitchFamily="18" charset="0"/>
              </a:rPr>
              <a:t>(2/3 mindre fett enn potetgull)</a:t>
            </a:r>
            <a:endParaRPr lang="nb-NO" sz="1400" dirty="0">
              <a:solidFill>
                <a:srgbClr val="000000"/>
              </a:solidFill>
              <a:latin typeface="Georgia" panose="02040502050405020303" pitchFamily="18" charset="0"/>
            </a:endParaRPr>
          </a:p>
        </p:txBody>
      </p:sp>
      <p:sp>
        <p:nvSpPr>
          <p:cNvPr id="26" name="Rectangle 18">
            <a:extLst>
              <a:ext uri="{FF2B5EF4-FFF2-40B4-BE49-F238E27FC236}">
                <a16:creationId xmlns:a16="http://schemas.microsoft.com/office/drawing/2014/main" id="{29528529-6051-A0C9-F74F-C970CEE7F5BC}"/>
              </a:ext>
            </a:extLst>
          </p:cNvPr>
          <p:cNvSpPr/>
          <p:nvPr/>
        </p:nvSpPr>
        <p:spPr>
          <a:xfrm>
            <a:off x="6428276" y="5277126"/>
            <a:ext cx="1482054" cy="983484"/>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000000"/>
                </a:solidFill>
                <a:latin typeface="Georgia" panose="02040502050405020303" pitchFamily="18" charset="0"/>
              </a:rPr>
              <a:t>Nøtter uten salt </a:t>
            </a:r>
            <a:r>
              <a:rPr lang="nb-NO" sz="1000" dirty="0">
                <a:solidFill>
                  <a:srgbClr val="000000"/>
                </a:solidFill>
                <a:latin typeface="Georgia" panose="02040502050405020303" pitchFamily="18" charset="0"/>
              </a:rPr>
              <a:t>(umettet fett, begrens til 30 g per dag)</a:t>
            </a:r>
            <a:endParaRPr lang="nb-NO" sz="1400" dirty="0">
              <a:solidFill>
                <a:srgbClr val="000000"/>
              </a:solidFill>
              <a:latin typeface="Georgia" panose="02040502050405020303" pitchFamily="18" charset="0"/>
            </a:endParaRPr>
          </a:p>
        </p:txBody>
      </p:sp>
      <p:sp>
        <p:nvSpPr>
          <p:cNvPr id="34" name="Rectangle 18">
            <a:extLst>
              <a:ext uri="{FF2B5EF4-FFF2-40B4-BE49-F238E27FC236}">
                <a16:creationId xmlns:a16="http://schemas.microsoft.com/office/drawing/2014/main" id="{AF647797-FDB3-C1B0-88BF-DC1A817606A2}"/>
              </a:ext>
            </a:extLst>
          </p:cNvPr>
          <p:cNvSpPr/>
          <p:nvPr/>
        </p:nvSpPr>
        <p:spPr>
          <a:xfrm>
            <a:off x="7391739" y="2905344"/>
            <a:ext cx="2123101" cy="485947"/>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000000"/>
                </a:solidFill>
                <a:latin typeface="Georgia" panose="02040502050405020303" pitchFamily="18" charset="0"/>
              </a:rPr>
              <a:t>Skum- eller gelegodteri, lakris eller sukkertøy</a:t>
            </a:r>
          </a:p>
        </p:txBody>
      </p:sp>
      <p:pic>
        <p:nvPicPr>
          <p:cNvPr id="39" name="Bilde 38">
            <a:extLst>
              <a:ext uri="{FF2B5EF4-FFF2-40B4-BE49-F238E27FC236}">
                <a16:creationId xmlns:a16="http://schemas.microsoft.com/office/drawing/2014/main" id="{CD7E05CD-E2E3-8911-6439-A1B3A6D081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71685" y="4211117"/>
            <a:ext cx="1527324" cy="1527324"/>
          </a:xfrm>
          <a:prstGeom prst="rect">
            <a:avLst/>
          </a:prstGeom>
        </p:spPr>
      </p:pic>
      <p:sp>
        <p:nvSpPr>
          <p:cNvPr id="40" name="Rectangle 18">
            <a:extLst>
              <a:ext uri="{FF2B5EF4-FFF2-40B4-BE49-F238E27FC236}">
                <a16:creationId xmlns:a16="http://schemas.microsoft.com/office/drawing/2014/main" id="{AFC22679-4616-24D4-C20F-2AB2ACF73A76}"/>
              </a:ext>
            </a:extLst>
          </p:cNvPr>
          <p:cNvSpPr/>
          <p:nvPr/>
        </p:nvSpPr>
        <p:spPr>
          <a:xfrm>
            <a:off x="8070330" y="5272574"/>
            <a:ext cx="1482054" cy="983484"/>
          </a:xfrm>
          <a:prstGeom prst="rect">
            <a:avLst/>
          </a:prstGeom>
          <a:solidFill>
            <a:schemeClr val="bg1">
              <a:alpha val="69804"/>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000000"/>
                </a:solidFill>
                <a:latin typeface="Georgia" panose="02040502050405020303" pitchFamily="18" charset="0"/>
              </a:rPr>
              <a:t>Grønnsaker m/</a:t>
            </a:r>
            <a:r>
              <a:rPr lang="nb-NO" sz="1400" dirty="0" err="1">
                <a:solidFill>
                  <a:srgbClr val="000000"/>
                </a:solidFill>
                <a:latin typeface="Georgia" panose="02040502050405020303" pitchFamily="18" charset="0"/>
              </a:rPr>
              <a:t>kesamdip</a:t>
            </a:r>
            <a:r>
              <a:rPr lang="nb-NO" sz="1400" dirty="0">
                <a:solidFill>
                  <a:srgbClr val="000000"/>
                </a:solidFill>
                <a:latin typeface="Georgia" panose="02040502050405020303" pitchFamily="18" charset="0"/>
              </a:rPr>
              <a:t> eller </a:t>
            </a:r>
            <a:r>
              <a:rPr lang="nb-NO" sz="1400" dirty="0" err="1">
                <a:solidFill>
                  <a:srgbClr val="000000"/>
                </a:solidFill>
                <a:latin typeface="Georgia" panose="02040502050405020303" pitchFamily="18" charset="0"/>
              </a:rPr>
              <a:t>hummus</a:t>
            </a:r>
            <a:endParaRPr lang="nb-NO" sz="1400" dirty="0">
              <a:solidFill>
                <a:srgbClr val="000000"/>
              </a:solidFill>
              <a:latin typeface="Georgia" panose="02040502050405020303" pitchFamily="18" charset="0"/>
            </a:endParaRPr>
          </a:p>
        </p:txBody>
      </p:sp>
      <p:pic>
        <p:nvPicPr>
          <p:cNvPr id="27" name="Grafikk 26">
            <a:extLst>
              <a:ext uri="{FF2B5EF4-FFF2-40B4-BE49-F238E27FC236}">
                <a16:creationId xmlns:a16="http://schemas.microsoft.com/office/drawing/2014/main" id="{761130E3-7BD8-3784-1C0A-D0A96F17827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20137" y="6399253"/>
            <a:ext cx="2455191" cy="180402"/>
          </a:xfrm>
          <a:prstGeom prst="rect">
            <a:avLst/>
          </a:prstGeom>
        </p:spPr>
      </p:pic>
      <p:pic>
        <p:nvPicPr>
          <p:cNvPr id="7" name="Bilde 3" descr="Lipidhefte 19.02.16.pdf">
            <a:extLst>
              <a:ext uri="{FF2B5EF4-FFF2-40B4-BE49-F238E27FC236}">
                <a16:creationId xmlns:a16="http://schemas.microsoft.com/office/drawing/2014/main" id="{555C139B-64A4-689F-043B-681950ED072B}"/>
              </a:ext>
            </a:extLst>
          </p:cNvPr>
          <p:cNvPicPr>
            <a:picLocks noChangeAspect="1"/>
          </p:cNvPicPr>
          <p:nvPr/>
        </p:nvPicPr>
        <p:blipFill rotWithShape="1">
          <a:blip r:embed="rId14">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2790213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A5A7E-C6D4-D894-CC05-DD165128BE6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DB47E-77FA-707F-0195-3F00E88133DF}"/>
              </a:ext>
            </a:extLst>
          </p:cNvPr>
          <p:cNvSpPr>
            <a:spLocks noGrp="1"/>
          </p:cNvSpPr>
          <p:nvPr>
            <p:ph idx="1"/>
          </p:nvPr>
        </p:nvSpPr>
        <p:spPr/>
        <p:txBody>
          <a:bodyPr/>
          <a:lstStyle/>
          <a:p>
            <a:endParaRPr lang="nb-NO" dirty="0"/>
          </a:p>
          <a:p>
            <a:endParaRPr lang="nb-NO" dirty="0"/>
          </a:p>
        </p:txBody>
      </p:sp>
      <p:sp>
        <p:nvSpPr>
          <p:cNvPr id="8" name="Rectangle 7">
            <a:extLst>
              <a:ext uri="{FF2B5EF4-FFF2-40B4-BE49-F238E27FC236}">
                <a16:creationId xmlns:a16="http://schemas.microsoft.com/office/drawing/2014/main" id="{2E22E294-0FE3-3543-5BEE-7C8986F84C47}"/>
              </a:ext>
            </a:extLst>
          </p:cNvPr>
          <p:cNvSpPr/>
          <p:nvPr/>
        </p:nvSpPr>
        <p:spPr>
          <a:xfrm>
            <a:off x="1522023" y="6591888"/>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Gjør helgekosen sunnere 					</a:t>
            </a:r>
            <a:endParaRPr lang="nb-NO" sz="1200" dirty="0">
              <a:ln>
                <a:solidFill>
                  <a:schemeClr val="bg1"/>
                </a:solidFill>
              </a:ln>
              <a:latin typeface="Georgia" panose="02040502050405020303" pitchFamily="18" charset="0"/>
            </a:endParaRPr>
          </a:p>
        </p:txBody>
      </p:sp>
      <p:sp>
        <p:nvSpPr>
          <p:cNvPr id="19" name="Title 1">
            <a:extLst>
              <a:ext uri="{FF2B5EF4-FFF2-40B4-BE49-F238E27FC236}">
                <a16:creationId xmlns:a16="http://schemas.microsoft.com/office/drawing/2014/main" id="{B65D0522-629B-3B99-3D2F-FE3844038E8C}"/>
              </a:ext>
            </a:extLst>
          </p:cNvPr>
          <p:cNvSpPr txBox="1">
            <a:spLocks/>
          </p:cNvSpPr>
          <p:nvPr/>
        </p:nvSpPr>
        <p:spPr>
          <a:xfrm>
            <a:off x="6096000" y="3284984"/>
            <a:ext cx="4536504" cy="24208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sz="1800" dirty="0">
                <a:solidFill>
                  <a:srgbClr val="C30053"/>
                </a:solidFill>
                <a:latin typeface="Georgia" panose="02040502050405020303" pitchFamily="18" charset="0"/>
              </a:rPr>
              <a:t>Næringsinnhold per 100 g: </a:t>
            </a:r>
          </a:p>
          <a:p>
            <a:r>
              <a:rPr lang="nb-NO" sz="1800" dirty="0">
                <a:solidFill>
                  <a:srgbClr val="C30053"/>
                </a:solidFill>
                <a:latin typeface="Georgia" panose="02040502050405020303" pitchFamily="18" charset="0"/>
              </a:rPr>
              <a:t>Energi: 541 kcal</a:t>
            </a:r>
          </a:p>
          <a:p>
            <a:r>
              <a:rPr lang="nb-NO" sz="1800" dirty="0">
                <a:solidFill>
                  <a:srgbClr val="C30053"/>
                </a:solidFill>
                <a:latin typeface="Georgia" panose="02040502050405020303" pitchFamily="18" charset="0"/>
              </a:rPr>
              <a:t>Karbohydrat: 53 g</a:t>
            </a:r>
          </a:p>
          <a:p>
            <a:r>
              <a:rPr lang="nb-NO" sz="1800" dirty="0">
                <a:solidFill>
                  <a:srgbClr val="C30053"/>
                </a:solidFill>
                <a:latin typeface="Georgia" panose="02040502050405020303" pitchFamily="18" charset="0"/>
              </a:rPr>
              <a:t>Tilsatt sukker: 45 g</a:t>
            </a:r>
          </a:p>
          <a:p>
            <a:r>
              <a:rPr lang="nb-NO" sz="1800" dirty="0">
                <a:solidFill>
                  <a:srgbClr val="C30053"/>
                </a:solidFill>
                <a:latin typeface="Georgia" panose="02040502050405020303" pitchFamily="18" charset="0"/>
              </a:rPr>
              <a:t>Fett: 32 g</a:t>
            </a:r>
          </a:p>
          <a:p>
            <a:r>
              <a:rPr lang="nb-NO" sz="1800" dirty="0">
                <a:solidFill>
                  <a:srgbClr val="C30053"/>
                </a:solidFill>
                <a:latin typeface="Georgia" panose="02040502050405020303" pitchFamily="18" charset="0"/>
              </a:rPr>
              <a:t>Mettet fett: 20 g</a:t>
            </a:r>
          </a:p>
        </p:txBody>
      </p:sp>
      <p:pic>
        <p:nvPicPr>
          <p:cNvPr id="2" name="Picture 1">
            <a:extLst>
              <a:ext uri="{FF2B5EF4-FFF2-40B4-BE49-F238E27FC236}">
                <a16:creationId xmlns:a16="http://schemas.microsoft.com/office/drawing/2014/main" id="{E1BC68DE-1130-E468-5231-0D8E5A0E0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468" y="1106167"/>
            <a:ext cx="3418240" cy="2560056"/>
          </a:xfrm>
          <a:prstGeom prst="rect">
            <a:avLst/>
          </a:prstGeom>
        </p:spPr>
      </p:pic>
      <p:sp>
        <p:nvSpPr>
          <p:cNvPr id="20" name="Title 1">
            <a:extLst>
              <a:ext uri="{FF2B5EF4-FFF2-40B4-BE49-F238E27FC236}">
                <a16:creationId xmlns:a16="http://schemas.microsoft.com/office/drawing/2014/main" id="{4CBBDB2E-EBAC-60E6-D695-6A9A7519A32C}"/>
              </a:ext>
            </a:extLst>
          </p:cNvPr>
          <p:cNvSpPr txBox="1">
            <a:spLocks/>
          </p:cNvSpPr>
          <p:nvPr/>
        </p:nvSpPr>
        <p:spPr>
          <a:xfrm>
            <a:off x="1869988" y="2606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sz="3200" dirty="0">
                <a:solidFill>
                  <a:srgbClr val="C30053"/>
                </a:solidFill>
                <a:latin typeface="Georgia" panose="02040502050405020303" pitchFamily="18" charset="0"/>
              </a:rPr>
              <a:t>Sjokolade </a:t>
            </a:r>
            <a:br>
              <a:rPr lang="nb-NO" sz="3200" dirty="0">
                <a:solidFill>
                  <a:srgbClr val="C30053"/>
                </a:solidFill>
                <a:latin typeface="Georgia" panose="02040502050405020303" pitchFamily="18" charset="0"/>
              </a:rPr>
            </a:br>
            <a:r>
              <a:rPr lang="nb-NO" sz="2000" dirty="0">
                <a:solidFill>
                  <a:srgbClr val="C30053"/>
                </a:solidFill>
                <a:latin typeface="Georgia" panose="02040502050405020303" pitchFamily="18" charset="0"/>
              </a:rPr>
              <a:t>Mørk vs. lys</a:t>
            </a:r>
            <a:endParaRPr lang="nb-NO" sz="3200" dirty="0">
              <a:solidFill>
                <a:srgbClr val="C30053"/>
              </a:solidFill>
            </a:endParaRPr>
          </a:p>
        </p:txBody>
      </p:sp>
      <p:sp>
        <p:nvSpPr>
          <p:cNvPr id="21" name="Title 1">
            <a:extLst>
              <a:ext uri="{FF2B5EF4-FFF2-40B4-BE49-F238E27FC236}">
                <a16:creationId xmlns:a16="http://schemas.microsoft.com/office/drawing/2014/main" id="{7E608421-8501-2333-A737-7682B4A6E825}"/>
              </a:ext>
            </a:extLst>
          </p:cNvPr>
          <p:cNvSpPr txBox="1">
            <a:spLocks/>
          </p:cNvSpPr>
          <p:nvPr/>
        </p:nvSpPr>
        <p:spPr>
          <a:xfrm>
            <a:off x="1137792" y="3313509"/>
            <a:ext cx="4536504" cy="24208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sz="1800" dirty="0">
                <a:solidFill>
                  <a:srgbClr val="C30053"/>
                </a:solidFill>
                <a:latin typeface="Georgia" panose="02040502050405020303" pitchFamily="18" charset="0"/>
              </a:rPr>
              <a:t>Næringsinnhold per 100 g: </a:t>
            </a:r>
          </a:p>
          <a:p>
            <a:r>
              <a:rPr lang="nb-NO" sz="1800" dirty="0">
                <a:solidFill>
                  <a:srgbClr val="C30053"/>
                </a:solidFill>
                <a:latin typeface="Georgia" panose="02040502050405020303" pitchFamily="18" charset="0"/>
              </a:rPr>
              <a:t>Energi: 584 kcal</a:t>
            </a:r>
          </a:p>
          <a:p>
            <a:r>
              <a:rPr lang="nb-NO" sz="1800" dirty="0">
                <a:solidFill>
                  <a:srgbClr val="C30053"/>
                </a:solidFill>
                <a:latin typeface="Georgia" panose="02040502050405020303" pitchFamily="18" charset="0"/>
              </a:rPr>
              <a:t>Karbohydrat: 33 g</a:t>
            </a:r>
          </a:p>
          <a:p>
            <a:r>
              <a:rPr lang="nb-NO" sz="1800" dirty="0">
                <a:solidFill>
                  <a:srgbClr val="C30053"/>
                </a:solidFill>
                <a:latin typeface="Georgia" panose="02040502050405020303" pitchFamily="18" charset="0"/>
              </a:rPr>
              <a:t>Tilsatt sukker: 28 g</a:t>
            </a:r>
          </a:p>
          <a:p>
            <a:r>
              <a:rPr lang="nb-NO" sz="1800" dirty="0">
                <a:solidFill>
                  <a:srgbClr val="C30053"/>
                </a:solidFill>
                <a:latin typeface="Georgia" panose="02040502050405020303" pitchFamily="18" charset="0"/>
              </a:rPr>
              <a:t>Fett: 47 g</a:t>
            </a:r>
          </a:p>
          <a:p>
            <a:r>
              <a:rPr lang="nb-NO" sz="1800" dirty="0">
                <a:solidFill>
                  <a:srgbClr val="C30053"/>
                </a:solidFill>
                <a:latin typeface="Georgia" panose="02040502050405020303" pitchFamily="18" charset="0"/>
              </a:rPr>
              <a:t>Mettet fett: 27 g</a:t>
            </a:r>
          </a:p>
        </p:txBody>
      </p:sp>
      <p:pic>
        <p:nvPicPr>
          <p:cNvPr id="6" name="Picture 5">
            <a:extLst>
              <a:ext uri="{FF2B5EF4-FFF2-40B4-BE49-F238E27FC236}">
                <a16:creationId xmlns:a16="http://schemas.microsoft.com/office/drawing/2014/main" id="{56459103-AD92-ED35-85E1-FAE62FDEE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88" y="1477334"/>
            <a:ext cx="2927498" cy="1951666"/>
          </a:xfrm>
          <a:prstGeom prst="rect">
            <a:avLst/>
          </a:prstGeom>
        </p:spPr>
      </p:pic>
      <p:pic>
        <p:nvPicPr>
          <p:cNvPr id="28" name="Picture 3">
            <a:extLst>
              <a:ext uri="{FF2B5EF4-FFF2-40B4-BE49-F238E27FC236}">
                <a16:creationId xmlns:a16="http://schemas.microsoft.com/office/drawing/2014/main" id="{CCB23B69-701B-6785-0B53-6B232C20F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6314" y="6352185"/>
            <a:ext cx="1027914" cy="222810"/>
          </a:xfrm>
          <a:prstGeom prst="rect">
            <a:avLst/>
          </a:prstGeom>
        </p:spPr>
      </p:pic>
      <p:sp>
        <p:nvSpPr>
          <p:cNvPr id="22" name="Rektangel 21">
            <a:extLst>
              <a:ext uri="{FF2B5EF4-FFF2-40B4-BE49-F238E27FC236}">
                <a16:creationId xmlns:a16="http://schemas.microsoft.com/office/drawing/2014/main" id="{AB07C422-8BA8-35F1-36E2-044AFB52A17F}"/>
              </a:ext>
            </a:extLst>
          </p:cNvPr>
          <p:cNvSpPr/>
          <p:nvPr/>
        </p:nvSpPr>
        <p:spPr>
          <a:xfrm>
            <a:off x="9672832" y="6638674"/>
            <a:ext cx="1075936" cy="230832"/>
          </a:xfrm>
          <a:prstGeom prst="rect">
            <a:avLst/>
          </a:prstGeom>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cxnSp>
        <p:nvCxnSpPr>
          <p:cNvPr id="9" name="Straight Connector 13">
            <a:extLst>
              <a:ext uri="{FF2B5EF4-FFF2-40B4-BE49-F238E27FC236}">
                <a16:creationId xmlns:a16="http://schemas.microsoft.com/office/drawing/2014/main" id="{6084B163-E301-0710-9C2D-CE3FD0A20B2B}"/>
              </a:ext>
            </a:extLst>
          </p:cNvPr>
          <p:cNvCxnSpPr/>
          <p:nvPr/>
        </p:nvCxnSpPr>
        <p:spPr>
          <a:xfrm flipH="1">
            <a:off x="6023992" y="1412776"/>
            <a:ext cx="10344" cy="511256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0" name="Grafikk 29">
            <a:extLst>
              <a:ext uri="{FF2B5EF4-FFF2-40B4-BE49-F238E27FC236}">
                <a16:creationId xmlns:a16="http://schemas.microsoft.com/office/drawing/2014/main" id="{02983375-1FE7-A550-940F-12A0028D193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0137" y="6387455"/>
            <a:ext cx="2455191" cy="180402"/>
          </a:xfrm>
          <a:prstGeom prst="rect">
            <a:avLst/>
          </a:prstGeom>
        </p:spPr>
      </p:pic>
      <p:pic>
        <p:nvPicPr>
          <p:cNvPr id="4" name="Bilde 3" descr="Lipidhefte 19.02.16.pdf">
            <a:extLst>
              <a:ext uri="{FF2B5EF4-FFF2-40B4-BE49-F238E27FC236}">
                <a16:creationId xmlns:a16="http://schemas.microsoft.com/office/drawing/2014/main" id="{B5DAC07E-F38D-087B-36BF-8CC83CF67A6A}"/>
              </a:ext>
            </a:extLst>
          </p:cNvPr>
          <p:cNvPicPr>
            <a:picLocks noChangeAspect="1"/>
          </p:cNvPicPr>
          <p:nvPr/>
        </p:nvPicPr>
        <p:blipFill rotWithShape="1">
          <a:blip r:embed="rId7">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1366310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A3AA2-CB05-09CF-B08F-68EE56DAD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E166E6-C3A3-98E4-D82B-B117D581DC85}"/>
              </a:ext>
            </a:extLst>
          </p:cNvPr>
          <p:cNvSpPr>
            <a:spLocks noGrp="1"/>
          </p:cNvSpPr>
          <p:nvPr>
            <p:ph type="title"/>
          </p:nvPr>
        </p:nvSpPr>
        <p:spPr>
          <a:xfrm>
            <a:off x="1991544" y="269776"/>
            <a:ext cx="8229600" cy="1143000"/>
          </a:xfrm>
        </p:spPr>
        <p:txBody>
          <a:bodyPr>
            <a:normAutofit/>
          </a:bodyPr>
          <a:lstStyle/>
          <a:p>
            <a:r>
              <a:rPr lang="nb-NO" sz="3200" b="1" dirty="0">
                <a:solidFill>
                  <a:srgbClr val="EA8D00"/>
                </a:solidFill>
                <a:latin typeface="Georgia" panose="02040502050405020303" pitchFamily="18" charset="0"/>
              </a:rPr>
              <a:t>Drikk vann!</a:t>
            </a:r>
            <a:endParaRPr lang="nb-NO" sz="3200" b="1" dirty="0">
              <a:solidFill>
                <a:srgbClr val="EA8D00"/>
              </a:solidFill>
            </a:endParaRPr>
          </a:p>
        </p:txBody>
      </p:sp>
      <p:sp>
        <p:nvSpPr>
          <p:cNvPr id="3" name="Content Placeholder 2">
            <a:extLst>
              <a:ext uri="{FF2B5EF4-FFF2-40B4-BE49-F238E27FC236}">
                <a16:creationId xmlns:a16="http://schemas.microsoft.com/office/drawing/2014/main" id="{FD7C3737-21AF-F158-1692-00DD64CEF846}"/>
              </a:ext>
            </a:extLst>
          </p:cNvPr>
          <p:cNvSpPr>
            <a:spLocks noGrp="1"/>
          </p:cNvSpPr>
          <p:nvPr>
            <p:ph idx="1"/>
          </p:nvPr>
        </p:nvSpPr>
        <p:spPr>
          <a:xfrm>
            <a:off x="1991544" y="1567334"/>
            <a:ext cx="8229600" cy="4453955"/>
          </a:xfrm>
        </p:spPr>
        <p:txBody>
          <a:bodyPr>
            <a:normAutofit/>
          </a:bodyPr>
          <a:lstStyle/>
          <a:p>
            <a:pPr>
              <a:spcBef>
                <a:spcPts val="1200"/>
              </a:spcBef>
            </a:pPr>
            <a:r>
              <a:rPr lang="nb-NO" sz="2000" dirty="0">
                <a:latin typeface="Georgia" panose="02040502050405020303" pitchFamily="18" charset="0"/>
              </a:rPr>
              <a:t>Vann som tørstedrikk</a:t>
            </a:r>
          </a:p>
          <a:p>
            <a:pPr>
              <a:spcBef>
                <a:spcPts val="1200"/>
              </a:spcBef>
            </a:pPr>
            <a:r>
              <a:rPr lang="nb-NO" sz="2000" dirty="0">
                <a:latin typeface="Georgia" panose="02040502050405020303" pitchFamily="18" charset="0"/>
              </a:rPr>
              <a:t>Skummet melk (søt eller sur)</a:t>
            </a:r>
          </a:p>
          <a:p>
            <a:pPr>
              <a:spcBef>
                <a:spcPts val="1200"/>
              </a:spcBef>
            </a:pPr>
            <a:r>
              <a:rPr lang="nb-NO" sz="2000" dirty="0">
                <a:latin typeface="Georgia" panose="02040502050405020303" pitchFamily="18" charset="0"/>
              </a:rPr>
              <a:t>Te, traktekaffe og pulverkaffe </a:t>
            </a:r>
          </a:p>
          <a:p>
            <a:pPr>
              <a:spcBef>
                <a:spcPts val="1200"/>
              </a:spcBef>
            </a:pPr>
            <a:r>
              <a:rPr lang="nb-NO" sz="2000" dirty="0">
                <a:latin typeface="Georgia" panose="02040502050405020303" pitchFamily="18" charset="0"/>
              </a:rPr>
              <a:t>Sukkerfrie drikker: brus,                                                                 kullsyreholdig vann og saft uten tilsatt                                                    sukker </a:t>
            </a:r>
          </a:p>
          <a:p>
            <a:endParaRPr lang="nb-NO" sz="1600" dirty="0">
              <a:latin typeface="Georgia" panose="02040502050405020303" pitchFamily="18" charset="0"/>
            </a:endParaRPr>
          </a:p>
          <a:p>
            <a:pPr marL="0" indent="0">
              <a:buNone/>
            </a:pPr>
            <a:endParaRPr lang="nb-NO" sz="1600" dirty="0">
              <a:latin typeface="Georgia" panose="02040502050405020303" pitchFamily="18" charset="0"/>
            </a:endParaRPr>
          </a:p>
        </p:txBody>
      </p:sp>
      <p:pic>
        <p:nvPicPr>
          <p:cNvPr id="7" name="Picture 6">
            <a:extLst>
              <a:ext uri="{FF2B5EF4-FFF2-40B4-BE49-F238E27FC236}">
                <a16:creationId xmlns:a16="http://schemas.microsoft.com/office/drawing/2014/main" id="{66911733-C99A-D913-8DC8-366695F24C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01" t="15085" r="9979"/>
          <a:stretch/>
        </p:blipFill>
        <p:spPr>
          <a:xfrm>
            <a:off x="6960097" y="1051116"/>
            <a:ext cx="3683717" cy="2743194"/>
          </a:xfrm>
          <a:prstGeom prst="rect">
            <a:avLst/>
          </a:prstGeom>
        </p:spPr>
      </p:pic>
      <p:sp>
        <p:nvSpPr>
          <p:cNvPr id="10" name="Rectangle 9">
            <a:extLst>
              <a:ext uri="{FF2B5EF4-FFF2-40B4-BE49-F238E27FC236}">
                <a16:creationId xmlns:a16="http://schemas.microsoft.com/office/drawing/2014/main" id="{E4214A82-9B5C-6235-D673-D325E59A61D5}"/>
              </a:ext>
            </a:extLst>
          </p:cNvPr>
          <p:cNvSpPr/>
          <p:nvPr/>
        </p:nvSpPr>
        <p:spPr>
          <a:xfrm>
            <a:off x="1522536" y="6589325"/>
            <a:ext cx="9180512" cy="270123"/>
          </a:xfrm>
          <a:prstGeom prst="rect">
            <a:avLst/>
          </a:prstGeom>
          <a:solidFill>
            <a:srgbClr val="EA8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Drikk vann! – Gode valg				</a:t>
            </a:r>
            <a:endParaRPr lang="nb-NO" sz="1200" dirty="0">
              <a:ln>
                <a:solidFill>
                  <a:schemeClr val="bg1"/>
                </a:solidFill>
              </a:ln>
              <a:latin typeface="Georgia" panose="02040502050405020303" pitchFamily="18" charset="0"/>
            </a:endParaRPr>
          </a:p>
        </p:txBody>
      </p:sp>
      <p:grpSp>
        <p:nvGrpSpPr>
          <p:cNvPr id="20" name="Gruppe 19">
            <a:extLst>
              <a:ext uri="{FF2B5EF4-FFF2-40B4-BE49-F238E27FC236}">
                <a16:creationId xmlns:a16="http://schemas.microsoft.com/office/drawing/2014/main" id="{ED6CA59A-0097-D108-E460-CDB4566725C6}"/>
              </a:ext>
            </a:extLst>
          </p:cNvPr>
          <p:cNvGrpSpPr/>
          <p:nvPr/>
        </p:nvGrpSpPr>
        <p:grpSpPr>
          <a:xfrm>
            <a:off x="6237873" y="4507725"/>
            <a:ext cx="1744916" cy="1669312"/>
            <a:chOff x="6952227" y="1139590"/>
            <a:chExt cx="1744916" cy="1669312"/>
          </a:xfrm>
        </p:grpSpPr>
        <p:pic>
          <p:nvPicPr>
            <p:cNvPr id="5" name="Bilde 4">
              <a:extLst>
                <a:ext uri="{FF2B5EF4-FFF2-40B4-BE49-F238E27FC236}">
                  <a16:creationId xmlns:a16="http://schemas.microsoft.com/office/drawing/2014/main" id="{EAB82687-CCEF-AD98-18C6-512D23DFA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2227" y="1215332"/>
              <a:ext cx="730638" cy="1517829"/>
            </a:xfrm>
            <a:prstGeom prst="rect">
              <a:avLst/>
            </a:prstGeom>
          </p:spPr>
        </p:pic>
        <p:pic>
          <p:nvPicPr>
            <p:cNvPr id="8" name="Bilde 7">
              <a:extLst>
                <a:ext uri="{FF2B5EF4-FFF2-40B4-BE49-F238E27FC236}">
                  <a16:creationId xmlns:a16="http://schemas.microsoft.com/office/drawing/2014/main" id="{A3C914BC-E949-B651-6DF1-8732F59ACE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159" y="1139590"/>
              <a:ext cx="1251984" cy="1669312"/>
            </a:xfrm>
            <a:prstGeom prst="rect">
              <a:avLst/>
            </a:prstGeom>
          </p:spPr>
        </p:pic>
      </p:grpSp>
      <p:grpSp>
        <p:nvGrpSpPr>
          <p:cNvPr id="9" name="Gruppe 8">
            <a:extLst>
              <a:ext uri="{FF2B5EF4-FFF2-40B4-BE49-F238E27FC236}">
                <a16:creationId xmlns:a16="http://schemas.microsoft.com/office/drawing/2014/main" id="{ABCA0B8E-4102-87F9-E648-998C9BECF8DA}"/>
              </a:ext>
            </a:extLst>
          </p:cNvPr>
          <p:cNvGrpSpPr/>
          <p:nvPr/>
        </p:nvGrpSpPr>
        <p:grpSpPr>
          <a:xfrm>
            <a:off x="8079433" y="4018153"/>
            <a:ext cx="1765901" cy="2114697"/>
            <a:chOff x="6660232" y="2990537"/>
            <a:chExt cx="2260574" cy="2895175"/>
          </a:xfrm>
        </p:grpSpPr>
        <p:pic>
          <p:nvPicPr>
            <p:cNvPr id="11" name="Bilde 10">
              <a:extLst>
                <a:ext uri="{FF2B5EF4-FFF2-40B4-BE49-F238E27FC236}">
                  <a16:creationId xmlns:a16="http://schemas.microsoft.com/office/drawing/2014/main" id="{8F91620E-7393-1866-E8F5-38D9E34DA4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407" r="36333"/>
            <a:stretch/>
          </p:blipFill>
          <p:spPr>
            <a:xfrm>
              <a:off x="6660232" y="2990537"/>
              <a:ext cx="936104" cy="2891573"/>
            </a:xfrm>
            <a:prstGeom prst="rect">
              <a:avLst/>
            </a:prstGeom>
          </p:spPr>
        </p:pic>
        <p:grpSp>
          <p:nvGrpSpPr>
            <p:cNvPr id="6" name="Gruppe 5">
              <a:extLst>
                <a:ext uri="{FF2B5EF4-FFF2-40B4-BE49-F238E27FC236}">
                  <a16:creationId xmlns:a16="http://schemas.microsoft.com/office/drawing/2014/main" id="{A55E67A8-FEA7-39E4-E844-F7EF26090F00}"/>
                </a:ext>
              </a:extLst>
            </p:cNvPr>
            <p:cNvGrpSpPr/>
            <p:nvPr/>
          </p:nvGrpSpPr>
          <p:grpSpPr>
            <a:xfrm>
              <a:off x="7301458" y="2990537"/>
              <a:ext cx="1619348" cy="2895175"/>
              <a:chOff x="7308304" y="2990537"/>
              <a:chExt cx="1619348" cy="2895175"/>
            </a:xfrm>
          </p:grpSpPr>
          <p:pic>
            <p:nvPicPr>
              <p:cNvPr id="12" name="Bilde 11">
                <a:extLst>
                  <a:ext uri="{FF2B5EF4-FFF2-40B4-BE49-F238E27FC236}">
                    <a16:creationId xmlns:a16="http://schemas.microsoft.com/office/drawing/2014/main" id="{3E8EEDC8-4DAE-B1EE-801E-CE415E613B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744" r="37093"/>
              <a:stretch/>
            </p:blipFill>
            <p:spPr>
              <a:xfrm>
                <a:off x="7308304" y="2990537"/>
                <a:ext cx="864096" cy="2891573"/>
              </a:xfrm>
              <a:prstGeom prst="rect">
                <a:avLst/>
              </a:prstGeom>
            </p:spPr>
          </p:pic>
          <p:pic>
            <p:nvPicPr>
              <p:cNvPr id="13" name="Bilde 12">
                <a:extLst>
                  <a:ext uri="{FF2B5EF4-FFF2-40B4-BE49-F238E27FC236}">
                    <a16:creationId xmlns:a16="http://schemas.microsoft.com/office/drawing/2014/main" id="{012C047D-E13B-1663-F7CD-C15911C0AAB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093" r="33550"/>
              <a:stretch/>
            </p:blipFill>
            <p:spPr>
              <a:xfrm>
                <a:off x="7919540" y="2994139"/>
                <a:ext cx="1008112" cy="2891573"/>
              </a:xfrm>
              <a:prstGeom prst="rect">
                <a:avLst/>
              </a:prstGeom>
            </p:spPr>
          </p:pic>
        </p:grpSp>
      </p:grpSp>
      <p:grpSp>
        <p:nvGrpSpPr>
          <p:cNvPr id="21" name="Gruppe 20">
            <a:extLst>
              <a:ext uri="{FF2B5EF4-FFF2-40B4-BE49-F238E27FC236}">
                <a16:creationId xmlns:a16="http://schemas.microsoft.com/office/drawing/2014/main" id="{CE33BB0C-FB15-2EA0-0CE9-D8854FFB7B91}"/>
              </a:ext>
            </a:extLst>
          </p:cNvPr>
          <p:cNvGrpSpPr/>
          <p:nvPr/>
        </p:nvGrpSpPr>
        <p:grpSpPr>
          <a:xfrm>
            <a:off x="2194144" y="3898814"/>
            <a:ext cx="2611511" cy="2450510"/>
            <a:chOff x="4327328" y="3202658"/>
            <a:chExt cx="3049266" cy="2964884"/>
          </a:xfrm>
        </p:grpSpPr>
        <p:pic>
          <p:nvPicPr>
            <p:cNvPr id="17" name="Bilde 16" descr="Et bilde som inneholder tekst, plast, alkoholfri drikk, Husholdningsforsyninger&#10;&#10;KI-generert innhold kan være feil.">
              <a:extLst>
                <a:ext uri="{FF2B5EF4-FFF2-40B4-BE49-F238E27FC236}">
                  <a16:creationId xmlns:a16="http://schemas.microsoft.com/office/drawing/2014/main" id="{4640B916-2353-2BC7-4A2F-BC14AA9CA5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1710" y="3202658"/>
              <a:ext cx="2964884" cy="2964884"/>
            </a:xfrm>
            <a:prstGeom prst="rect">
              <a:avLst/>
            </a:prstGeom>
          </p:spPr>
        </p:pic>
        <p:pic>
          <p:nvPicPr>
            <p:cNvPr id="19" name="Bilde 18" descr="Et bilde som inneholder tekst, Pakking og merking, mat&#10;&#10;KI-generert innhold kan være feil.">
              <a:extLst>
                <a:ext uri="{FF2B5EF4-FFF2-40B4-BE49-F238E27FC236}">
                  <a16:creationId xmlns:a16="http://schemas.microsoft.com/office/drawing/2014/main" id="{D0A9C183-FC71-FB40-CEA2-81E0E728CB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7328" y="3546663"/>
              <a:ext cx="1061791" cy="2590393"/>
            </a:xfrm>
            <a:prstGeom prst="rect">
              <a:avLst/>
            </a:prstGeom>
          </p:spPr>
        </p:pic>
      </p:grpSp>
      <p:pic>
        <p:nvPicPr>
          <p:cNvPr id="23" name="Bilde 22" descr="Et bilde som inneholder Dekketøy, kaffekopp, tallerken, tekopp&#10;&#10;KI-generert innhold kan være feil.">
            <a:extLst>
              <a:ext uri="{FF2B5EF4-FFF2-40B4-BE49-F238E27FC236}">
                <a16:creationId xmlns:a16="http://schemas.microsoft.com/office/drawing/2014/main" id="{14562EFC-90F3-D27A-0419-39588808B1A4}"/>
              </a:ext>
            </a:extLst>
          </p:cNvPr>
          <p:cNvPicPr>
            <a:picLocks noChangeAspect="1"/>
          </p:cNvPicPr>
          <p:nvPr/>
        </p:nvPicPr>
        <p:blipFill>
          <a:blip r:embed="rId10"/>
          <a:stretch>
            <a:fillRect/>
          </a:stretch>
        </p:blipFill>
        <p:spPr>
          <a:xfrm>
            <a:off x="4508386" y="5238642"/>
            <a:ext cx="1461957" cy="1006931"/>
          </a:xfrm>
          <a:prstGeom prst="rect">
            <a:avLst/>
          </a:prstGeom>
        </p:spPr>
      </p:pic>
      <p:pic>
        <p:nvPicPr>
          <p:cNvPr id="38" name="Bilde 37" descr="Et bilde som inneholder kaffekopp, Kopper og glass, Dekketøy, te&#10;&#10;KI-generert innhold kan være feil.">
            <a:extLst>
              <a:ext uri="{FF2B5EF4-FFF2-40B4-BE49-F238E27FC236}">
                <a16:creationId xmlns:a16="http://schemas.microsoft.com/office/drawing/2014/main" id="{37241A8E-6308-BDF6-BED9-8754B460F3BA}"/>
              </a:ext>
            </a:extLst>
          </p:cNvPr>
          <p:cNvPicPr>
            <a:picLocks noChangeAspect="1"/>
          </p:cNvPicPr>
          <p:nvPr/>
        </p:nvPicPr>
        <p:blipFill>
          <a:blip r:embed="rId11"/>
          <a:srcRect l="20863" t="30704" r="48503" b="16921"/>
          <a:stretch/>
        </p:blipFill>
        <p:spPr>
          <a:xfrm rot="224226">
            <a:off x="4482926" y="4092120"/>
            <a:ext cx="1151858" cy="1125170"/>
          </a:xfrm>
          <a:prstGeom prst="rect">
            <a:avLst/>
          </a:prstGeom>
        </p:spPr>
      </p:pic>
      <p:pic>
        <p:nvPicPr>
          <p:cNvPr id="16" name="Picture 3">
            <a:extLst>
              <a:ext uri="{FF2B5EF4-FFF2-40B4-BE49-F238E27FC236}">
                <a16:creationId xmlns:a16="http://schemas.microsoft.com/office/drawing/2014/main" id="{841E57D7-26F1-B60D-C5DD-99C6223C70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31918" y="6345964"/>
            <a:ext cx="1027914" cy="222810"/>
          </a:xfrm>
          <a:prstGeom prst="rect">
            <a:avLst/>
          </a:prstGeom>
        </p:spPr>
      </p:pic>
      <p:sp>
        <p:nvSpPr>
          <p:cNvPr id="14" name="Rektangel 13">
            <a:extLst>
              <a:ext uri="{FF2B5EF4-FFF2-40B4-BE49-F238E27FC236}">
                <a16:creationId xmlns:a16="http://schemas.microsoft.com/office/drawing/2014/main" id="{A962DADD-AAA7-90B8-B472-0BA7C1870C8E}"/>
              </a:ext>
            </a:extLst>
          </p:cNvPr>
          <p:cNvSpPr/>
          <p:nvPr/>
        </p:nvSpPr>
        <p:spPr>
          <a:xfrm>
            <a:off x="8020545" y="6627577"/>
            <a:ext cx="2862064" cy="230832"/>
          </a:xfrm>
          <a:prstGeom prst="rect">
            <a:avLst/>
          </a:prstGeom>
        </p:spPr>
        <p:txBody>
          <a:bodyPr wrap="squar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r>
              <a:rPr lang="nb-NO" sz="900" dirty="0">
                <a:solidFill>
                  <a:schemeClr val="bg1"/>
                </a:solidFill>
                <a:latin typeface="Georgia" panose="02040502050405020303" pitchFamily="18" charset="0"/>
              </a:rPr>
              <a:t>, Q-meieriene, Ringnes og Orkla</a:t>
            </a:r>
            <a:endParaRPr lang="nb-NO" sz="900" dirty="0">
              <a:solidFill>
                <a:schemeClr val="bg1"/>
              </a:solidFill>
            </a:endParaRPr>
          </a:p>
        </p:txBody>
      </p:sp>
      <p:pic>
        <p:nvPicPr>
          <p:cNvPr id="24" name="Grafikk 23">
            <a:extLst>
              <a:ext uri="{FF2B5EF4-FFF2-40B4-BE49-F238E27FC236}">
                <a16:creationId xmlns:a16="http://schemas.microsoft.com/office/drawing/2014/main" id="{9D890455-F84A-3B96-A879-550682C6B39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20137" y="6393354"/>
            <a:ext cx="2455191" cy="180402"/>
          </a:xfrm>
          <a:prstGeom prst="rect">
            <a:avLst/>
          </a:prstGeom>
        </p:spPr>
      </p:pic>
      <p:pic>
        <p:nvPicPr>
          <p:cNvPr id="4" name="Bilde 3" descr="Lipidhefte 19.02.16.pdf">
            <a:extLst>
              <a:ext uri="{FF2B5EF4-FFF2-40B4-BE49-F238E27FC236}">
                <a16:creationId xmlns:a16="http://schemas.microsoft.com/office/drawing/2014/main" id="{B23AAC3E-0CF8-6212-D79E-C4ABE3459C59}"/>
              </a:ext>
            </a:extLst>
          </p:cNvPr>
          <p:cNvPicPr>
            <a:picLocks noChangeAspect="1"/>
          </p:cNvPicPr>
          <p:nvPr/>
        </p:nvPicPr>
        <p:blipFill rotWithShape="1">
          <a:blip r:embed="rId15">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3683949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BBD69-E93F-3093-176B-E70B9E5F0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6DC6F-CEA8-6F51-970C-FA32DF48B791}"/>
              </a:ext>
            </a:extLst>
          </p:cNvPr>
          <p:cNvSpPr>
            <a:spLocks noGrp="1"/>
          </p:cNvSpPr>
          <p:nvPr>
            <p:ph type="title"/>
          </p:nvPr>
        </p:nvSpPr>
        <p:spPr>
          <a:xfrm>
            <a:off x="1981200" y="327794"/>
            <a:ext cx="8229600" cy="1012974"/>
          </a:xfrm>
        </p:spPr>
        <p:txBody>
          <a:bodyPr>
            <a:normAutofit/>
          </a:bodyPr>
          <a:lstStyle/>
          <a:p>
            <a:pPr marL="514350" indent="-514350"/>
            <a:r>
              <a:rPr lang="nb-NO" sz="3200" b="1" dirty="0">
                <a:solidFill>
                  <a:srgbClr val="5C257F"/>
                </a:solidFill>
                <a:latin typeface="Georgia" panose="02040502050405020303" pitchFamily="18" charset="0"/>
              </a:rPr>
              <a:t>Drikk minst mulig alkohol</a:t>
            </a:r>
            <a:endParaRPr lang="nb-NO" sz="2000" b="1" dirty="0">
              <a:solidFill>
                <a:srgbClr val="5C257F"/>
              </a:solidFill>
            </a:endParaRPr>
          </a:p>
        </p:txBody>
      </p:sp>
      <p:sp>
        <p:nvSpPr>
          <p:cNvPr id="3" name="Content Placeholder 2">
            <a:extLst>
              <a:ext uri="{FF2B5EF4-FFF2-40B4-BE49-F238E27FC236}">
                <a16:creationId xmlns:a16="http://schemas.microsoft.com/office/drawing/2014/main" id="{5D4E3B80-2F61-C932-AE03-69F18B832F89}"/>
              </a:ext>
            </a:extLst>
          </p:cNvPr>
          <p:cNvSpPr>
            <a:spLocks noGrp="1"/>
          </p:cNvSpPr>
          <p:nvPr>
            <p:ph idx="1"/>
          </p:nvPr>
        </p:nvSpPr>
        <p:spPr>
          <a:xfrm>
            <a:off x="1981200" y="1700809"/>
            <a:ext cx="8229600" cy="4281339"/>
          </a:xfrm>
        </p:spPr>
        <p:txBody>
          <a:bodyPr>
            <a:normAutofit/>
          </a:bodyPr>
          <a:lstStyle/>
          <a:p>
            <a:pPr>
              <a:spcBef>
                <a:spcPts val="1200"/>
              </a:spcBef>
            </a:pPr>
            <a:r>
              <a:rPr lang="nb-NO" sz="2000" dirty="0">
                <a:solidFill>
                  <a:srgbClr val="000000"/>
                </a:solidFill>
                <a:latin typeface="Georgia" panose="02040502050405020303" pitchFamily="18" charset="0"/>
              </a:rPr>
              <a:t>Gir mye kalorier og øker triglyseridene</a:t>
            </a:r>
          </a:p>
          <a:p>
            <a:pPr>
              <a:spcBef>
                <a:spcPts val="1200"/>
              </a:spcBef>
            </a:pPr>
            <a:r>
              <a:rPr lang="nb-NO" sz="2000" dirty="0">
                <a:solidFill>
                  <a:srgbClr val="000000"/>
                </a:solidFill>
                <a:latin typeface="Georgia" panose="02040502050405020303" pitchFamily="18" charset="0"/>
              </a:rPr>
              <a:t>Drikk minst mulig alkohol for helsens skyld</a:t>
            </a:r>
          </a:p>
          <a:p>
            <a:pPr>
              <a:spcBef>
                <a:spcPts val="1200"/>
              </a:spcBef>
            </a:pPr>
            <a:r>
              <a:rPr lang="nb-NO" sz="2000" dirty="0">
                <a:solidFill>
                  <a:srgbClr val="000000"/>
                </a:solidFill>
                <a:latin typeface="Georgia" panose="02040502050405020303" pitchFamily="18" charset="0"/>
              </a:rPr>
              <a:t>Finn alkoholfrie alternativer</a:t>
            </a:r>
          </a:p>
          <a:p>
            <a:pPr>
              <a:spcBef>
                <a:spcPts val="1200"/>
              </a:spcBef>
            </a:pPr>
            <a:r>
              <a:rPr lang="nb-NO" sz="2000" dirty="0">
                <a:solidFill>
                  <a:srgbClr val="000000"/>
                </a:solidFill>
                <a:latin typeface="Georgia" panose="02040502050405020303" pitchFamily="18" charset="0"/>
              </a:rPr>
              <a:t>Hvis du drikker alkohol, drikk vann samtidig</a:t>
            </a:r>
          </a:p>
          <a:p>
            <a:pPr>
              <a:spcBef>
                <a:spcPts val="1200"/>
              </a:spcBef>
            </a:pPr>
            <a:r>
              <a:rPr lang="nb-NO" sz="2000" dirty="0">
                <a:solidFill>
                  <a:srgbClr val="000000"/>
                </a:solidFill>
                <a:latin typeface="Georgia" panose="02040502050405020303" pitchFamily="18" charset="0"/>
              </a:rPr>
              <a:t>Totalavhold ved </a:t>
            </a:r>
            <a:r>
              <a:rPr lang="nb-NO" sz="2000" dirty="0" err="1">
                <a:solidFill>
                  <a:srgbClr val="000000"/>
                </a:solidFill>
                <a:latin typeface="Georgia" panose="02040502050405020303" pitchFamily="18" charset="0"/>
              </a:rPr>
              <a:t>triglyserider</a:t>
            </a:r>
            <a:r>
              <a:rPr lang="nb-NO" sz="2000" dirty="0">
                <a:solidFill>
                  <a:srgbClr val="000000"/>
                </a:solidFill>
                <a:latin typeface="Georgia" panose="02040502050405020303" pitchFamily="18" charset="0"/>
              </a:rPr>
              <a:t> over 10 </a:t>
            </a:r>
            <a:r>
              <a:rPr lang="nb-NO" sz="2000" dirty="0" err="1">
                <a:solidFill>
                  <a:srgbClr val="000000"/>
                </a:solidFill>
                <a:latin typeface="Georgia" panose="02040502050405020303" pitchFamily="18" charset="0"/>
              </a:rPr>
              <a:t>mmol</a:t>
            </a:r>
            <a:r>
              <a:rPr lang="nb-NO" sz="2000" dirty="0">
                <a:solidFill>
                  <a:srgbClr val="000000"/>
                </a:solidFill>
                <a:latin typeface="Georgia" panose="02040502050405020303" pitchFamily="18" charset="0"/>
              </a:rPr>
              <a:t>/l</a:t>
            </a:r>
          </a:p>
        </p:txBody>
      </p:sp>
      <p:sp>
        <p:nvSpPr>
          <p:cNvPr id="4" name="Rectangle 3">
            <a:extLst>
              <a:ext uri="{FF2B5EF4-FFF2-40B4-BE49-F238E27FC236}">
                <a16:creationId xmlns:a16="http://schemas.microsoft.com/office/drawing/2014/main" id="{600737C0-C4A0-B3B4-A443-ACC08478A2F7}"/>
              </a:ext>
            </a:extLst>
          </p:cNvPr>
          <p:cNvSpPr/>
          <p:nvPr/>
        </p:nvSpPr>
        <p:spPr>
          <a:xfrm>
            <a:off x="1529862" y="6591888"/>
            <a:ext cx="9180512" cy="270123"/>
          </a:xfrm>
          <a:prstGeom prst="rect">
            <a:avLst/>
          </a:prstGeom>
          <a:solidFill>
            <a:srgbClr val="5C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Drikk minst mulig alkohol						</a:t>
            </a:r>
            <a:endParaRPr lang="nb-NO" sz="1200" dirty="0">
              <a:ln>
                <a:solidFill>
                  <a:schemeClr val="bg1"/>
                </a:solidFill>
              </a:ln>
              <a:latin typeface="Georgia" panose="02040502050405020303" pitchFamily="18" charset="0"/>
            </a:endParaRPr>
          </a:p>
        </p:txBody>
      </p:sp>
      <p:pic>
        <p:nvPicPr>
          <p:cNvPr id="7" name="Picture 6">
            <a:extLst>
              <a:ext uri="{FF2B5EF4-FFF2-40B4-BE49-F238E27FC236}">
                <a16:creationId xmlns:a16="http://schemas.microsoft.com/office/drawing/2014/main" id="{7048C671-7B20-BF03-53B6-E3ED92F40F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9489" y="4145236"/>
            <a:ext cx="2525970" cy="2233235"/>
          </a:xfrm>
          <a:prstGeom prst="rect">
            <a:avLst/>
          </a:prstGeom>
        </p:spPr>
      </p:pic>
      <p:pic>
        <p:nvPicPr>
          <p:cNvPr id="6" name="Picture 3">
            <a:extLst>
              <a:ext uri="{FF2B5EF4-FFF2-40B4-BE49-F238E27FC236}">
                <a16:creationId xmlns:a16="http://schemas.microsoft.com/office/drawing/2014/main" id="{7385719E-18A6-28E3-EE54-17C6A64AA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8362" y="6358141"/>
            <a:ext cx="1027914" cy="222810"/>
          </a:xfrm>
          <a:prstGeom prst="rect">
            <a:avLst/>
          </a:prstGeom>
        </p:spPr>
      </p:pic>
      <p:sp>
        <p:nvSpPr>
          <p:cNvPr id="9" name="Rektangel 8">
            <a:extLst>
              <a:ext uri="{FF2B5EF4-FFF2-40B4-BE49-F238E27FC236}">
                <a16:creationId xmlns:a16="http://schemas.microsoft.com/office/drawing/2014/main" id="{E2F57815-4C59-38D3-56BA-6DC6CC1C4739}"/>
              </a:ext>
            </a:extLst>
          </p:cNvPr>
          <p:cNvSpPr/>
          <p:nvPr/>
        </p:nvSpPr>
        <p:spPr>
          <a:xfrm>
            <a:off x="9672832" y="6638674"/>
            <a:ext cx="1075936" cy="230832"/>
          </a:xfrm>
          <a:prstGeom prst="rect">
            <a:avLst/>
          </a:prstGeom>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pic>
        <p:nvPicPr>
          <p:cNvPr id="11" name="Grafikk 10">
            <a:extLst>
              <a:ext uri="{FF2B5EF4-FFF2-40B4-BE49-F238E27FC236}">
                <a16:creationId xmlns:a16="http://schemas.microsoft.com/office/drawing/2014/main" id="{8459157B-0DD5-0EA1-7CE9-30A61B5735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137" y="6393354"/>
            <a:ext cx="2455191" cy="180402"/>
          </a:xfrm>
          <a:prstGeom prst="rect">
            <a:avLst/>
          </a:prstGeom>
        </p:spPr>
      </p:pic>
      <p:pic>
        <p:nvPicPr>
          <p:cNvPr id="5" name="Bilde 3" descr="Lipidhefte 19.02.16.pdf">
            <a:extLst>
              <a:ext uri="{FF2B5EF4-FFF2-40B4-BE49-F238E27FC236}">
                <a16:creationId xmlns:a16="http://schemas.microsoft.com/office/drawing/2014/main" id="{7A85541D-9029-F4C3-0F20-7F295A4147BD}"/>
              </a:ext>
            </a:extLst>
          </p:cNvPr>
          <p:cNvPicPr>
            <a:picLocks noChangeAspect="1"/>
          </p:cNvPicPr>
          <p:nvPr/>
        </p:nvPicPr>
        <p:blipFill rotWithShape="1">
          <a:blip r:embed="rId6">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1844374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0648"/>
            <a:ext cx="8229600" cy="1143000"/>
          </a:xfrm>
        </p:spPr>
        <p:txBody>
          <a:bodyPr>
            <a:normAutofit/>
          </a:bodyPr>
          <a:lstStyle/>
          <a:p>
            <a:r>
              <a:rPr lang="nb-NO" sz="3200" b="1" dirty="0">
                <a:solidFill>
                  <a:srgbClr val="C30053"/>
                </a:solidFill>
                <a:latin typeface="Georgia" panose="02040502050405020303" pitchFamily="18" charset="0"/>
              </a:rPr>
              <a:t>Opphavsrett</a:t>
            </a:r>
            <a:endParaRPr lang="nb-NO" sz="3200" b="1" dirty="0"/>
          </a:p>
        </p:txBody>
      </p:sp>
      <p:sp>
        <p:nvSpPr>
          <p:cNvPr id="3" name="Content Placeholder 2"/>
          <p:cNvSpPr>
            <a:spLocks noGrp="1"/>
          </p:cNvSpPr>
          <p:nvPr>
            <p:ph idx="1"/>
          </p:nvPr>
        </p:nvSpPr>
        <p:spPr>
          <a:xfrm>
            <a:off x="513347" y="1329490"/>
            <a:ext cx="3898776" cy="4525963"/>
          </a:xfrm>
        </p:spPr>
        <p:txBody>
          <a:bodyPr>
            <a:normAutofit/>
          </a:bodyPr>
          <a:lstStyle/>
          <a:p>
            <a:pPr marL="0" indent="0">
              <a:buNone/>
            </a:pPr>
            <a:r>
              <a:rPr lang="nb-NO" sz="2400" dirty="0">
                <a:latin typeface="Georgia" panose="02040502050405020303" pitchFamily="18" charset="0"/>
              </a:rPr>
              <a:t>Nasjonalt kvalitets- og kompetansenettverk for familiær hyperkolesterolemi og Lipidklinikken ved Oslo universitetssykehus har utarbeidet undervisningsmateriellet og har enerett til å lage eksemplarer av dette</a:t>
            </a:r>
          </a:p>
          <a:p>
            <a:pPr marL="0" indent="0">
              <a:buNone/>
            </a:pPr>
            <a:r>
              <a:rPr lang="nb-NO" sz="2400" dirty="0">
                <a:latin typeface="Georgia" panose="02040502050405020303" pitchFamily="18" charset="0"/>
              </a:rPr>
              <a:t>www.nktforfh.no</a:t>
            </a:r>
          </a:p>
          <a:p>
            <a:pPr marL="0" indent="0">
              <a:buNone/>
            </a:pPr>
            <a:endParaRPr lang="nb-NO" sz="2400" dirty="0">
              <a:latin typeface="Georgia" panose="02040502050405020303" pitchFamily="18" charset="0"/>
            </a:endParaRPr>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520" y="5951968"/>
            <a:ext cx="3605420" cy="741495"/>
          </a:xfrm>
          <a:prstGeom prst="rect">
            <a:avLst/>
          </a:prstGeom>
        </p:spPr>
      </p:pic>
      <p:pic>
        <p:nvPicPr>
          <p:cNvPr id="13" name="Grafikk 12">
            <a:extLst>
              <a:ext uri="{FF2B5EF4-FFF2-40B4-BE49-F238E27FC236}">
                <a16:creationId xmlns:a16="http://schemas.microsoft.com/office/drawing/2014/main" id="{9D0AB6E3-E5EF-4C40-9CD9-8AC8B2D99F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9976" y="6130663"/>
            <a:ext cx="5227452" cy="384102"/>
          </a:xfrm>
          <a:prstGeom prst="rect">
            <a:avLst/>
          </a:prstGeom>
        </p:spPr>
      </p:pic>
      <p:pic>
        <p:nvPicPr>
          <p:cNvPr id="4" name="Bilde 3" descr="Lipidhefte 19.02.16.pdf">
            <a:extLst>
              <a:ext uri="{FF2B5EF4-FFF2-40B4-BE49-F238E27FC236}">
                <a16:creationId xmlns:a16="http://schemas.microsoft.com/office/drawing/2014/main" id="{58E36D8E-7880-D473-23EB-61DA495C0C5C}"/>
              </a:ext>
            </a:extLst>
          </p:cNvPr>
          <p:cNvPicPr>
            <a:picLocks noChangeAspect="1"/>
          </p:cNvPicPr>
          <p:nvPr/>
        </p:nvPicPr>
        <p:blipFill rotWithShape="1">
          <a:blip r:embed="rId5">
            <a:extLst>
              <a:ext uri="{28A0092B-C50C-407E-A947-70E740481C1C}">
                <a14:useLocalDpi xmlns:a14="http://schemas.microsoft.com/office/drawing/2010/main" val="0"/>
              </a:ext>
            </a:extLst>
          </a:blip>
          <a:srcRect t="12157" b="2208"/>
          <a:stretch/>
        </p:blipFill>
        <p:spPr>
          <a:xfrm>
            <a:off x="6472061" y="343235"/>
            <a:ext cx="5206592" cy="5601888"/>
          </a:xfrm>
          <a:prstGeom prst="rect">
            <a:avLst/>
          </a:prstGeom>
          <a:ln>
            <a:solidFill>
              <a:schemeClr val="tx1"/>
            </a:solidFill>
          </a:ln>
        </p:spPr>
      </p:pic>
    </p:spTree>
    <p:extLst>
      <p:ext uri="{BB962C8B-B14F-4D97-AF65-F5344CB8AC3E}">
        <p14:creationId xmlns:p14="http://schemas.microsoft.com/office/powerpoint/2010/main" val="1727542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14AD9-0538-A6AB-CC68-E762BAAF2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CB8D4-70B2-63AB-B758-A5A8561AE257}"/>
              </a:ext>
            </a:extLst>
          </p:cNvPr>
          <p:cNvSpPr>
            <a:spLocks noGrp="1"/>
          </p:cNvSpPr>
          <p:nvPr>
            <p:ph type="title"/>
          </p:nvPr>
        </p:nvSpPr>
        <p:spPr>
          <a:xfrm>
            <a:off x="1920838" y="110926"/>
            <a:ext cx="8363272" cy="1282154"/>
          </a:xfrm>
        </p:spPr>
        <p:txBody>
          <a:bodyPr>
            <a:normAutofit/>
          </a:bodyPr>
          <a:lstStyle/>
          <a:p>
            <a:r>
              <a:rPr lang="nb-NO" sz="3200" b="1" dirty="0">
                <a:solidFill>
                  <a:srgbClr val="007683"/>
                </a:solidFill>
                <a:latin typeface="Georgia" panose="02040502050405020303" pitchFamily="18" charset="0"/>
              </a:rPr>
              <a:t>Velg filtrert kaffe</a:t>
            </a:r>
            <a:endParaRPr lang="nb-NO" sz="2000" b="1" dirty="0">
              <a:solidFill>
                <a:srgbClr val="007683"/>
              </a:solidFill>
            </a:endParaRPr>
          </a:p>
        </p:txBody>
      </p:sp>
      <p:sp>
        <p:nvSpPr>
          <p:cNvPr id="3" name="Content Placeholder 2">
            <a:extLst>
              <a:ext uri="{FF2B5EF4-FFF2-40B4-BE49-F238E27FC236}">
                <a16:creationId xmlns:a16="http://schemas.microsoft.com/office/drawing/2014/main" id="{98049FC6-B27C-2397-B3A1-7AE671BD9235}"/>
              </a:ext>
            </a:extLst>
          </p:cNvPr>
          <p:cNvSpPr>
            <a:spLocks noGrp="1"/>
          </p:cNvSpPr>
          <p:nvPr>
            <p:ph idx="1"/>
          </p:nvPr>
        </p:nvSpPr>
        <p:spPr>
          <a:xfrm>
            <a:off x="1847528" y="1324335"/>
            <a:ext cx="8795320" cy="4209331"/>
          </a:xfrm>
        </p:spPr>
        <p:txBody>
          <a:bodyPr>
            <a:normAutofit/>
          </a:bodyPr>
          <a:lstStyle/>
          <a:p>
            <a:pPr>
              <a:spcBef>
                <a:spcPts val="1200"/>
              </a:spcBef>
            </a:pPr>
            <a:r>
              <a:rPr lang="nb-NO" sz="2000" dirty="0">
                <a:solidFill>
                  <a:srgbClr val="000000"/>
                </a:solidFill>
                <a:latin typeface="Georgia" panose="02040502050405020303" pitchFamily="18" charset="0"/>
              </a:rPr>
              <a:t>Ufiltrert kaffe øker kolesterolet</a:t>
            </a:r>
          </a:p>
          <a:p>
            <a:pPr lvl="1">
              <a:spcBef>
                <a:spcPts val="1200"/>
              </a:spcBef>
            </a:pPr>
            <a:r>
              <a:rPr lang="nb-NO" sz="1800" dirty="0">
                <a:solidFill>
                  <a:srgbClr val="000000"/>
                </a:solidFill>
                <a:latin typeface="Georgia" panose="02040502050405020303" pitchFamily="18" charset="0"/>
              </a:rPr>
              <a:t>Kaffe fra: maskiner som kverner bønner (espresso, </a:t>
            </a:r>
            <a:r>
              <a:rPr lang="nb-NO" sz="1800" dirty="0" err="1">
                <a:solidFill>
                  <a:srgbClr val="000000"/>
                </a:solidFill>
                <a:latin typeface="Georgia" panose="02040502050405020303" pitchFamily="18" charset="0"/>
              </a:rPr>
              <a:t>americano</a:t>
            </a:r>
            <a:r>
              <a:rPr lang="nb-NO" sz="1800" dirty="0">
                <a:solidFill>
                  <a:srgbClr val="000000"/>
                </a:solidFill>
                <a:latin typeface="Georgia" panose="02040502050405020303" pitchFamily="18" charset="0"/>
              </a:rPr>
              <a:t>, </a:t>
            </a:r>
            <a:r>
              <a:rPr lang="nb-NO" sz="1800" dirty="0" err="1">
                <a:solidFill>
                  <a:srgbClr val="000000"/>
                </a:solidFill>
                <a:latin typeface="Georgia" panose="02040502050405020303" pitchFamily="18" charset="0"/>
              </a:rPr>
              <a:t>etc</a:t>
            </a:r>
            <a:r>
              <a:rPr lang="nb-NO" sz="1800" dirty="0">
                <a:solidFill>
                  <a:srgbClr val="000000"/>
                </a:solidFill>
                <a:latin typeface="Georgia" panose="02040502050405020303" pitchFamily="18" charset="0"/>
              </a:rPr>
              <a:t>), presskanne, kapsler og kokekjele (kokekaffe)</a:t>
            </a:r>
          </a:p>
          <a:p>
            <a:pPr>
              <a:spcBef>
                <a:spcPts val="1200"/>
              </a:spcBef>
            </a:pPr>
            <a:r>
              <a:rPr lang="nb-NO" sz="2000" dirty="0" err="1">
                <a:solidFill>
                  <a:srgbClr val="000000"/>
                </a:solidFill>
                <a:latin typeface="Georgia" panose="02040502050405020303" pitchFamily="18" charset="0"/>
              </a:rPr>
              <a:t>Caffè</a:t>
            </a:r>
            <a:r>
              <a:rPr lang="nb-NO" sz="2000" dirty="0">
                <a:solidFill>
                  <a:srgbClr val="000000"/>
                </a:solidFill>
                <a:latin typeface="Georgia" panose="02040502050405020303" pitchFamily="18" charset="0"/>
              </a:rPr>
              <a:t> latte og cappuccino: 1-3 % fett (fra lett- eller helmelk) </a:t>
            </a:r>
          </a:p>
          <a:p>
            <a:pPr lvl="1">
              <a:spcBef>
                <a:spcPts val="1200"/>
              </a:spcBef>
            </a:pPr>
            <a:r>
              <a:rPr lang="nb-NO" sz="1800" dirty="0">
                <a:solidFill>
                  <a:srgbClr val="000000"/>
                </a:solidFill>
                <a:latin typeface="Georgia" panose="02040502050405020303" pitchFamily="18" charset="0"/>
              </a:rPr>
              <a:t>Kaffedrikker tilsatt krem/iskrem inneholder enda mer fett</a:t>
            </a:r>
          </a:p>
          <a:p>
            <a:pPr>
              <a:spcBef>
                <a:spcPts val="1200"/>
              </a:spcBef>
            </a:pPr>
            <a:r>
              <a:rPr lang="nb-NO" sz="2000" dirty="0">
                <a:solidFill>
                  <a:srgbClr val="000000"/>
                </a:solidFill>
                <a:latin typeface="Georgia" panose="02040502050405020303" pitchFamily="18" charset="0"/>
              </a:rPr>
              <a:t>Unngå tilsetning av mye sukker eller sirup </a:t>
            </a:r>
          </a:p>
          <a:p>
            <a:pPr>
              <a:spcBef>
                <a:spcPts val="1200"/>
              </a:spcBef>
            </a:pPr>
            <a:r>
              <a:rPr lang="nb-NO" sz="2000" dirty="0">
                <a:solidFill>
                  <a:srgbClr val="000000"/>
                </a:solidFill>
                <a:latin typeface="Georgia" panose="02040502050405020303" pitchFamily="18" charset="0"/>
              </a:rPr>
              <a:t>Pulver- og filterkaffe</a:t>
            </a:r>
            <a:r>
              <a:rPr lang="nb-NO" sz="2000" dirty="0">
                <a:latin typeface="Georgia" panose="02040502050405020303" pitchFamily="18" charset="0"/>
              </a:rPr>
              <a:t> øker ikke kolesterolet</a:t>
            </a:r>
          </a:p>
        </p:txBody>
      </p:sp>
      <p:sp>
        <p:nvSpPr>
          <p:cNvPr id="4" name="Rectangle 3">
            <a:extLst>
              <a:ext uri="{FF2B5EF4-FFF2-40B4-BE49-F238E27FC236}">
                <a16:creationId xmlns:a16="http://schemas.microsoft.com/office/drawing/2014/main" id="{FDB753AD-28E6-15D1-3910-1A5414443E38}"/>
              </a:ext>
            </a:extLst>
          </p:cNvPr>
          <p:cNvSpPr/>
          <p:nvPr/>
        </p:nvSpPr>
        <p:spPr>
          <a:xfrm>
            <a:off x="1523963" y="6593596"/>
            <a:ext cx="9180512" cy="270123"/>
          </a:xfrm>
          <a:prstGeom prst="rect">
            <a:avLst/>
          </a:prstGeom>
          <a:solidFill>
            <a:srgbClr val="007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Velg filtrert kaffe							</a:t>
            </a:r>
            <a:endParaRPr lang="nb-NO" sz="1200" dirty="0">
              <a:ln>
                <a:solidFill>
                  <a:schemeClr val="bg1"/>
                </a:solidFill>
              </a:ln>
              <a:latin typeface="Georgia" panose="02040502050405020303" pitchFamily="18" charset="0"/>
            </a:endParaRPr>
          </a:p>
        </p:txBody>
      </p:sp>
      <p:pic>
        <p:nvPicPr>
          <p:cNvPr id="11" name="Bilde 10" descr="Et bilde som inneholder grunn, utendørs&#10;&#10;KI-generert innhold kan være feil.">
            <a:extLst>
              <a:ext uri="{FF2B5EF4-FFF2-40B4-BE49-F238E27FC236}">
                <a16:creationId xmlns:a16="http://schemas.microsoft.com/office/drawing/2014/main" id="{56FBEE52-3BB1-5915-703F-A8CA9951BD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8537" y="4497963"/>
            <a:ext cx="5634927" cy="1433997"/>
          </a:xfrm>
          <a:prstGeom prst="rect">
            <a:avLst/>
          </a:prstGeom>
        </p:spPr>
      </p:pic>
      <p:pic>
        <p:nvPicPr>
          <p:cNvPr id="6" name="Picture 3">
            <a:extLst>
              <a:ext uri="{FF2B5EF4-FFF2-40B4-BE49-F238E27FC236}">
                <a16:creationId xmlns:a16="http://schemas.microsoft.com/office/drawing/2014/main" id="{E9B139A8-96B1-AAD1-5F89-7AC0F01D36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0580" y="6358987"/>
            <a:ext cx="1027914" cy="222810"/>
          </a:xfrm>
          <a:prstGeom prst="rect">
            <a:avLst/>
          </a:prstGeom>
        </p:spPr>
      </p:pic>
      <p:sp>
        <p:nvSpPr>
          <p:cNvPr id="10" name="Rektangel 9">
            <a:extLst>
              <a:ext uri="{FF2B5EF4-FFF2-40B4-BE49-F238E27FC236}">
                <a16:creationId xmlns:a16="http://schemas.microsoft.com/office/drawing/2014/main" id="{47785240-F698-8DCB-32C7-7EA369D0C102}"/>
              </a:ext>
            </a:extLst>
          </p:cNvPr>
          <p:cNvSpPr/>
          <p:nvPr/>
        </p:nvSpPr>
        <p:spPr>
          <a:xfrm>
            <a:off x="9672832" y="6638674"/>
            <a:ext cx="1075936" cy="230832"/>
          </a:xfrm>
          <a:prstGeom prst="rect">
            <a:avLst/>
          </a:prstGeom>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pic>
        <p:nvPicPr>
          <p:cNvPr id="12" name="Grafikk 11">
            <a:extLst>
              <a:ext uri="{FF2B5EF4-FFF2-40B4-BE49-F238E27FC236}">
                <a16:creationId xmlns:a16="http://schemas.microsoft.com/office/drawing/2014/main" id="{68709325-1CB4-CAAD-737D-9D35AA8EE6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137" y="6393354"/>
            <a:ext cx="2455191" cy="180402"/>
          </a:xfrm>
          <a:prstGeom prst="rect">
            <a:avLst/>
          </a:prstGeom>
        </p:spPr>
      </p:pic>
      <p:pic>
        <p:nvPicPr>
          <p:cNvPr id="5" name="Bilde 3" descr="Lipidhefte 19.02.16.pdf">
            <a:extLst>
              <a:ext uri="{FF2B5EF4-FFF2-40B4-BE49-F238E27FC236}">
                <a16:creationId xmlns:a16="http://schemas.microsoft.com/office/drawing/2014/main" id="{DA49BF46-5A9C-05EA-9007-585AE0DDF002}"/>
              </a:ext>
            </a:extLst>
          </p:cNvPr>
          <p:cNvPicPr>
            <a:picLocks noChangeAspect="1"/>
          </p:cNvPicPr>
          <p:nvPr/>
        </p:nvPicPr>
        <p:blipFill rotWithShape="1">
          <a:blip r:embed="rId6">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4221705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2EBE1-7B04-EC0F-5B76-AB7184198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3DFBE-3EEE-DFDA-F010-8E3F8BD1FB83}"/>
              </a:ext>
            </a:extLst>
          </p:cNvPr>
          <p:cNvSpPr>
            <a:spLocks noGrp="1"/>
          </p:cNvSpPr>
          <p:nvPr>
            <p:ph type="title"/>
          </p:nvPr>
        </p:nvSpPr>
        <p:spPr>
          <a:xfrm>
            <a:off x="1981200" y="269776"/>
            <a:ext cx="8229600" cy="1143000"/>
          </a:xfrm>
        </p:spPr>
        <p:txBody>
          <a:bodyPr>
            <a:normAutofit/>
          </a:bodyPr>
          <a:lstStyle/>
          <a:p>
            <a:r>
              <a:rPr lang="nb-NO" sz="2000" b="1" dirty="0">
                <a:solidFill>
                  <a:srgbClr val="C30053"/>
                </a:solidFill>
                <a:latin typeface="Georgia" panose="02040502050405020303" pitchFamily="18" charset="0"/>
              </a:rPr>
              <a:t>Andre hjertevennlige råd:</a:t>
            </a:r>
            <a:br>
              <a:rPr lang="nb-NO" sz="2200" b="1" dirty="0">
                <a:solidFill>
                  <a:srgbClr val="C30053"/>
                </a:solidFill>
                <a:latin typeface="Georgia" panose="02040502050405020303" pitchFamily="18" charset="0"/>
              </a:rPr>
            </a:br>
            <a:r>
              <a:rPr lang="nb-NO" sz="3200" b="1" dirty="0">
                <a:solidFill>
                  <a:srgbClr val="C30053"/>
                </a:solidFill>
                <a:latin typeface="Georgia" panose="02040502050405020303" pitchFamily="18" charset="0"/>
              </a:rPr>
              <a:t>Salt</a:t>
            </a:r>
            <a:endParaRPr lang="nb-NO" sz="3200" b="1" dirty="0">
              <a:solidFill>
                <a:srgbClr val="C30053"/>
              </a:solidFill>
            </a:endParaRPr>
          </a:p>
        </p:txBody>
      </p:sp>
      <p:sp>
        <p:nvSpPr>
          <p:cNvPr id="3" name="Content Placeholder 2">
            <a:extLst>
              <a:ext uri="{FF2B5EF4-FFF2-40B4-BE49-F238E27FC236}">
                <a16:creationId xmlns:a16="http://schemas.microsoft.com/office/drawing/2014/main" id="{48197250-24A7-7241-EE39-34AEF241E901}"/>
              </a:ext>
            </a:extLst>
          </p:cNvPr>
          <p:cNvSpPr>
            <a:spLocks noGrp="1"/>
          </p:cNvSpPr>
          <p:nvPr>
            <p:ph idx="1"/>
          </p:nvPr>
        </p:nvSpPr>
        <p:spPr>
          <a:xfrm>
            <a:off x="1981200" y="1772817"/>
            <a:ext cx="8229600" cy="4353347"/>
          </a:xfrm>
        </p:spPr>
        <p:txBody>
          <a:bodyPr>
            <a:normAutofit/>
          </a:bodyPr>
          <a:lstStyle/>
          <a:p>
            <a:pPr>
              <a:spcBef>
                <a:spcPts val="1800"/>
              </a:spcBef>
            </a:pPr>
            <a:r>
              <a:rPr lang="nb-NO" sz="2000" dirty="0">
                <a:latin typeface="Georgia" panose="02040502050405020303" pitchFamily="18" charset="0"/>
              </a:rPr>
              <a:t>Høyt saltinntak kan øke blodtrykket, som er en risikofaktor for hjerte- og karsykdommer</a:t>
            </a:r>
          </a:p>
          <a:p>
            <a:pPr>
              <a:spcBef>
                <a:spcPts val="1800"/>
              </a:spcBef>
            </a:pPr>
            <a:r>
              <a:rPr lang="nb-NO" sz="2000" dirty="0">
                <a:latin typeface="Georgia" panose="02040502050405020303" pitchFamily="18" charset="0"/>
              </a:rPr>
              <a:t>Industribearbeidede matvarer bidrar med 70-80 % av saltinntaket</a:t>
            </a:r>
          </a:p>
          <a:p>
            <a:pPr>
              <a:spcBef>
                <a:spcPts val="1800"/>
              </a:spcBef>
            </a:pPr>
            <a:r>
              <a:rPr lang="nb-NO" sz="2000" dirty="0">
                <a:latin typeface="Georgia" panose="02040502050405020303" pitchFamily="18" charset="0"/>
              </a:rPr>
              <a:t>Tacokrydder, mange blandingskrydder, soyasaus, buljongterninger eller -pulver og noen typer mineralvann inneholder mye salt</a:t>
            </a:r>
          </a:p>
          <a:p>
            <a:pPr>
              <a:spcBef>
                <a:spcPts val="1800"/>
              </a:spcBef>
            </a:pPr>
            <a:r>
              <a:rPr lang="nb-NO" sz="2000" dirty="0">
                <a:latin typeface="Georgia" panose="02040502050405020303" pitchFamily="18" charset="0"/>
              </a:rPr>
              <a:t>Velg </a:t>
            </a:r>
            <a:r>
              <a:rPr lang="nb-NO" sz="2000" dirty="0" err="1">
                <a:latin typeface="Georgia" panose="02040502050405020303" pitchFamily="18" charset="0"/>
              </a:rPr>
              <a:t>nøkkelhullsmerkede</a:t>
            </a:r>
            <a:r>
              <a:rPr lang="nb-NO" sz="2000" dirty="0">
                <a:latin typeface="Georgia" panose="02040502050405020303" pitchFamily="18" charset="0"/>
              </a:rPr>
              <a:t> matvarer og lag mat fra bunnen av </a:t>
            </a:r>
          </a:p>
          <a:p>
            <a:pPr>
              <a:spcBef>
                <a:spcPts val="2400"/>
              </a:spcBef>
            </a:pPr>
            <a:endParaRPr lang="nb-NO" sz="2000" dirty="0">
              <a:latin typeface="Georgia" panose="02040502050405020303" pitchFamily="18" charset="0"/>
            </a:endParaRPr>
          </a:p>
          <a:p>
            <a:pPr>
              <a:spcBef>
                <a:spcPts val="2400"/>
              </a:spcBef>
            </a:pPr>
            <a:endParaRPr lang="nb-NO" sz="2000" dirty="0">
              <a:latin typeface="Georgia" panose="02040502050405020303" pitchFamily="18" charset="0"/>
            </a:endParaRPr>
          </a:p>
        </p:txBody>
      </p:sp>
      <p:sp>
        <p:nvSpPr>
          <p:cNvPr id="4" name="Rectangle 3">
            <a:extLst>
              <a:ext uri="{FF2B5EF4-FFF2-40B4-BE49-F238E27FC236}">
                <a16:creationId xmlns:a16="http://schemas.microsoft.com/office/drawing/2014/main" id="{F2F6D07E-86BF-4FAA-B8C5-A503A8BEF123}"/>
              </a:ext>
            </a:extLst>
          </p:cNvPr>
          <p:cNvSpPr/>
          <p:nvPr/>
        </p:nvSpPr>
        <p:spPr>
          <a:xfrm>
            <a:off x="1526558" y="6593146"/>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Andre hjertevennlige råd: Salt</a:t>
            </a:r>
            <a:endParaRPr lang="nb-NO" sz="1200" dirty="0">
              <a:ln>
                <a:solidFill>
                  <a:schemeClr val="bg1"/>
                </a:solidFill>
              </a:ln>
              <a:latin typeface="Georgia" panose="02040502050405020303" pitchFamily="18" charset="0"/>
            </a:endParaRPr>
          </a:p>
        </p:txBody>
      </p:sp>
      <p:pic>
        <p:nvPicPr>
          <p:cNvPr id="7" name="Picture 6">
            <a:extLst>
              <a:ext uri="{FF2B5EF4-FFF2-40B4-BE49-F238E27FC236}">
                <a16:creationId xmlns:a16="http://schemas.microsoft.com/office/drawing/2014/main" id="{1E52A03C-9052-A0BE-E4B6-720564FB9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0681" y="4419873"/>
            <a:ext cx="2403586" cy="2132856"/>
          </a:xfrm>
          <a:prstGeom prst="rect">
            <a:avLst/>
          </a:prstGeom>
        </p:spPr>
      </p:pic>
      <p:pic>
        <p:nvPicPr>
          <p:cNvPr id="6" name="Picture 3">
            <a:extLst>
              <a:ext uri="{FF2B5EF4-FFF2-40B4-BE49-F238E27FC236}">
                <a16:creationId xmlns:a16="http://schemas.microsoft.com/office/drawing/2014/main" id="{4EE5EC20-4002-F71F-7566-1B10BDE82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0650" y="6340863"/>
            <a:ext cx="1027914" cy="222810"/>
          </a:xfrm>
          <a:prstGeom prst="rect">
            <a:avLst/>
          </a:prstGeom>
        </p:spPr>
      </p:pic>
      <p:sp>
        <p:nvSpPr>
          <p:cNvPr id="9" name="Rektangel 8">
            <a:extLst>
              <a:ext uri="{FF2B5EF4-FFF2-40B4-BE49-F238E27FC236}">
                <a16:creationId xmlns:a16="http://schemas.microsoft.com/office/drawing/2014/main" id="{94BA1250-639A-F6BD-7A3A-845FE6795034}"/>
              </a:ext>
            </a:extLst>
          </p:cNvPr>
          <p:cNvSpPr/>
          <p:nvPr/>
        </p:nvSpPr>
        <p:spPr>
          <a:xfrm>
            <a:off x="9614150" y="6633558"/>
            <a:ext cx="1090363" cy="230832"/>
          </a:xfrm>
          <a:prstGeom prst="rect">
            <a:avLst/>
          </a:prstGeom>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pic>
        <p:nvPicPr>
          <p:cNvPr id="11" name="Grafikk 10">
            <a:extLst>
              <a:ext uri="{FF2B5EF4-FFF2-40B4-BE49-F238E27FC236}">
                <a16:creationId xmlns:a16="http://schemas.microsoft.com/office/drawing/2014/main" id="{82CBA7C0-F828-DA3A-4026-B81B357B0B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137" y="6393354"/>
            <a:ext cx="2455191" cy="180402"/>
          </a:xfrm>
          <a:prstGeom prst="rect">
            <a:avLst/>
          </a:prstGeom>
        </p:spPr>
      </p:pic>
      <p:pic>
        <p:nvPicPr>
          <p:cNvPr id="5" name="Bilde 3" descr="Lipidhefte 19.02.16.pdf">
            <a:extLst>
              <a:ext uri="{FF2B5EF4-FFF2-40B4-BE49-F238E27FC236}">
                <a16:creationId xmlns:a16="http://schemas.microsoft.com/office/drawing/2014/main" id="{AC90C2F5-69F2-7F99-AC19-2D8AF978448E}"/>
              </a:ext>
            </a:extLst>
          </p:cNvPr>
          <p:cNvPicPr>
            <a:picLocks noChangeAspect="1"/>
          </p:cNvPicPr>
          <p:nvPr/>
        </p:nvPicPr>
        <p:blipFill rotWithShape="1">
          <a:blip r:embed="rId6">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184495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970EC-BDAE-33D2-EF1A-A0E5379583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1D8C3-358E-3FEA-CF62-5D903E707739}"/>
              </a:ext>
            </a:extLst>
          </p:cNvPr>
          <p:cNvSpPr>
            <a:spLocks noGrp="1"/>
          </p:cNvSpPr>
          <p:nvPr>
            <p:ph type="title"/>
          </p:nvPr>
        </p:nvSpPr>
        <p:spPr/>
        <p:txBody>
          <a:bodyPr>
            <a:normAutofit/>
          </a:bodyPr>
          <a:lstStyle/>
          <a:p>
            <a:r>
              <a:rPr lang="nb-NO" sz="2000" b="1" dirty="0">
                <a:solidFill>
                  <a:srgbClr val="C30053"/>
                </a:solidFill>
                <a:latin typeface="Georgia" panose="02040502050405020303" pitchFamily="18" charset="0"/>
              </a:rPr>
              <a:t>Andre hjertevennlige råd:</a:t>
            </a:r>
            <a:br>
              <a:rPr lang="nb-NO" sz="2000" b="1" dirty="0">
                <a:solidFill>
                  <a:srgbClr val="C30053"/>
                </a:solidFill>
                <a:latin typeface="Georgia" panose="02040502050405020303" pitchFamily="18" charset="0"/>
              </a:rPr>
            </a:br>
            <a:r>
              <a:rPr lang="nb-NO" sz="3200" b="1" dirty="0">
                <a:solidFill>
                  <a:srgbClr val="C30053"/>
                </a:solidFill>
                <a:latin typeface="Georgia" panose="02040502050405020303" pitchFamily="18" charset="0"/>
              </a:rPr>
              <a:t>Kosttilskudd</a:t>
            </a:r>
            <a:endParaRPr lang="nb-NO" sz="3200" b="1" dirty="0">
              <a:solidFill>
                <a:srgbClr val="C30053"/>
              </a:solidFill>
            </a:endParaRPr>
          </a:p>
        </p:txBody>
      </p:sp>
      <p:sp>
        <p:nvSpPr>
          <p:cNvPr id="8" name="Rectangle 7">
            <a:extLst>
              <a:ext uri="{FF2B5EF4-FFF2-40B4-BE49-F238E27FC236}">
                <a16:creationId xmlns:a16="http://schemas.microsoft.com/office/drawing/2014/main" id="{F74B25A1-3431-543C-5165-01DDC651FC0B}"/>
              </a:ext>
            </a:extLst>
          </p:cNvPr>
          <p:cNvSpPr/>
          <p:nvPr/>
        </p:nvSpPr>
        <p:spPr>
          <a:xfrm>
            <a:off x="1524287" y="6589573"/>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Andre hjertevennlige råd: Kosttilskudd</a:t>
            </a:r>
            <a:endParaRPr lang="nb-NO" sz="1200" dirty="0">
              <a:ln>
                <a:solidFill>
                  <a:schemeClr val="bg1"/>
                </a:solidFill>
              </a:ln>
              <a:latin typeface="Georgia" panose="02040502050405020303" pitchFamily="18" charset="0"/>
            </a:endParaRPr>
          </a:p>
        </p:txBody>
      </p:sp>
      <p:pic>
        <p:nvPicPr>
          <p:cNvPr id="3" name="Picture 2">
            <a:extLst>
              <a:ext uri="{FF2B5EF4-FFF2-40B4-BE49-F238E27FC236}">
                <a16:creationId xmlns:a16="http://schemas.microsoft.com/office/drawing/2014/main" id="{D7838569-EF5D-4F12-D362-79E698612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2024" y="3261674"/>
            <a:ext cx="4355976" cy="2903630"/>
          </a:xfrm>
          <a:prstGeom prst="rect">
            <a:avLst/>
          </a:prstGeom>
        </p:spPr>
      </p:pic>
      <p:sp>
        <p:nvSpPr>
          <p:cNvPr id="9" name="Content Placeholder 2">
            <a:extLst>
              <a:ext uri="{FF2B5EF4-FFF2-40B4-BE49-F238E27FC236}">
                <a16:creationId xmlns:a16="http://schemas.microsoft.com/office/drawing/2014/main" id="{A3F6E526-2BDA-1E82-B488-A416B563E1F8}"/>
              </a:ext>
            </a:extLst>
          </p:cNvPr>
          <p:cNvSpPr txBox="1">
            <a:spLocks/>
          </p:cNvSpPr>
          <p:nvPr/>
        </p:nvSpPr>
        <p:spPr>
          <a:xfrm>
            <a:off x="1991544" y="1700809"/>
            <a:ext cx="8426896" cy="43617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nb-NO" sz="2000" dirty="0">
                <a:latin typeface="Georgia" panose="02040502050405020303" pitchFamily="18" charset="0"/>
              </a:rPr>
              <a:t>Gjennom et variert kosthold får du dekket behovet for vitaminer, mineraler og antioksidanter. Tilskudd er da ikke nødvendig</a:t>
            </a:r>
          </a:p>
          <a:p>
            <a:pPr>
              <a:spcBef>
                <a:spcPts val="1200"/>
              </a:spcBef>
            </a:pPr>
            <a:r>
              <a:rPr lang="nb-NO" sz="2000" dirty="0">
                <a:latin typeface="Georgia" panose="02040502050405020303" pitchFamily="18" charset="0"/>
              </a:rPr>
              <a:t>Noen har likevel behov for ekstra vitaminer eller                                  mineraler og de kan få råd fra lege eller                                                         klinisk ernæringsfysiolog om ekstra tilskudd</a:t>
            </a:r>
          </a:p>
          <a:p>
            <a:endParaRPr lang="nb-NO" sz="2000" dirty="0">
              <a:latin typeface="Georgia" panose="02040502050405020303" pitchFamily="18" charset="0"/>
            </a:endParaRPr>
          </a:p>
        </p:txBody>
      </p:sp>
      <p:pic>
        <p:nvPicPr>
          <p:cNvPr id="5" name="Picture 3">
            <a:extLst>
              <a:ext uri="{FF2B5EF4-FFF2-40B4-BE49-F238E27FC236}">
                <a16:creationId xmlns:a16="http://schemas.microsoft.com/office/drawing/2014/main" id="{411D2ECE-D3DB-7B82-E10B-A8E6EB9AA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2500" y="6346646"/>
            <a:ext cx="1027914" cy="222810"/>
          </a:xfrm>
          <a:prstGeom prst="rect">
            <a:avLst/>
          </a:prstGeom>
        </p:spPr>
      </p:pic>
      <p:sp>
        <p:nvSpPr>
          <p:cNvPr id="10" name="Rektangel 9">
            <a:extLst>
              <a:ext uri="{FF2B5EF4-FFF2-40B4-BE49-F238E27FC236}">
                <a16:creationId xmlns:a16="http://schemas.microsoft.com/office/drawing/2014/main" id="{53A9C3FB-92BC-ACC0-A2F7-9F9C472808EE}"/>
              </a:ext>
            </a:extLst>
          </p:cNvPr>
          <p:cNvSpPr/>
          <p:nvPr/>
        </p:nvSpPr>
        <p:spPr>
          <a:xfrm>
            <a:off x="9614150" y="6633558"/>
            <a:ext cx="1090363" cy="230832"/>
          </a:xfrm>
          <a:prstGeom prst="rect">
            <a:avLst/>
          </a:prstGeom>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pic>
        <p:nvPicPr>
          <p:cNvPr id="11" name="Grafikk 10">
            <a:extLst>
              <a:ext uri="{FF2B5EF4-FFF2-40B4-BE49-F238E27FC236}">
                <a16:creationId xmlns:a16="http://schemas.microsoft.com/office/drawing/2014/main" id="{C120C022-D9F0-BACB-5E3F-499C818459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137" y="6393354"/>
            <a:ext cx="2455191" cy="180402"/>
          </a:xfrm>
          <a:prstGeom prst="rect">
            <a:avLst/>
          </a:prstGeom>
        </p:spPr>
      </p:pic>
      <p:pic>
        <p:nvPicPr>
          <p:cNvPr id="4" name="Bilde 3" descr="Lipidhefte 19.02.16.pdf">
            <a:extLst>
              <a:ext uri="{FF2B5EF4-FFF2-40B4-BE49-F238E27FC236}">
                <a16:creationId xmlns:a16="http://schemas.microsoft.com/office/drawing/2014/main" id="{0D3F9C64-18C8-246D-A951-27AC0A484D20}"/>
              </a:ext>
            </a:extLst>
          </p:cNvPr>
          <p:cNvPicPr>
            <a:picLocks noChangeAspect="1"/>
          </p:cNvPicPr>
          <p:nvPr/>
        </p:nvPicPr>
        <p:blipFill rotWithShape="1">
          <a:blip r:embed="rId6">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4087507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FF930-553D-90FB-2E44-3817E0C7F99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A0321C3-90B5-4031-62EA-E3813F9D8451}"/>
              </a:ext>
            </a:extLst>
          </p:cNvPr>
          <p:cNvSpPr>
            <a:spLocks noGrp="1"/>
          </p:cNvSpPr>
          <p:nvPr>
            <p:ph type="title"/>
          </p:nvPr>
        </p:nvSpPr>
        <p:spPr>
          <a:xfrm>
            <a:off x="1776822" y="1772816"/>
            <a:ext cx="8651304" cy="2160240"/>
          </a:xfrm>
        </p:spPr>
        <p:txBody>
          <a:bodyPr>
            <a:normAutofit/>
          </a:bodyPr>
          <a:lstStyle/>
          <a:p>
            <a:pPr>
              <a:lnSpc>
                <a:spcPct val="150000"/>
              </a:lnSpc>
            </a:pPr>
            <a:r>
              <a:rPr lang="nb-NO" sz="4000" b="1" dirty="0">
                <a:solidFill>
                  <a:srgbClr val="C30053"/>
                </a:solidFill>
                <a:latin typeface="Georgia" panose="02040502050405020303" pitchFamily="18" charset="0"/>
              </a:rPr>
              <a:t>Vegetarisk og </a:t>
            </a:r>
            <a:r>
              <a:rPr lang="nb-NO" sz="4000" b="1" dirty="0" err="1">
                <a:solidFill>
                  <a:srgbClr val="C30053"/>
                </a:solidFill>
                <a:latin typeface="Georgia" panose="02040502050405020303" pitchFamily="18" charset="0"/>
              </a:rPr>
              <a:t>vegansk</a:t>
            </a:r>
            <a:r>
              <a:rPr lang="nb-NO" sz="4000" b="1" dirty="0">
                <a:solidFill>
                  <a:srgbClr val="C30053"/>
                </a:solidFill>
                <a:latin typeface="Georgia" panose="02040502050405020303" pitchFamily="18" charset="0"/>
              </a:rPr>
              <a:t> kosthold </a:t>
            </a:r>
            <a:br>
              <a:rPr lang="nb-NO" sz="3600" b="1" dirty="0">
                <a:solidFill>
                  <a:srgbClr val="C30053"/>
                </a:solidFill>
                <a:latin typeface="Georgia" panose="02040502050405020303" pitchFamily="18" charset="0"/>
              </a:rPr>
            </a:br>
            <a:r>
              <a:rPr lang="nb-NO" sz="3100" dirty="0">
                <a:solidFill>
                  <a:srgbClr val="C30053"/>
                </a:solidFill>
                <a:latin typeface="Georgia" panose="02040502050405020303" pitchFamily="18" charset="0"/>
              </a:rPr>
              <a:t>ved høye blodlipider</a:t>
            </a:r>
            <a:endParaRPr lang="nb-NO" sz="2000" dirty="0">
              <a:solidFill>
                <a:srgbClr val="C30053"/>
              </a:solidFill>
            </a:endParaRPr>
          </a:p>
        </p:txBody>
      </p:sp>
      <p:sp>
        <p:nvSpPr>
          <p:cNvPr id="6" name="Rectangle 5">
            <a:extLst>
              <a:ext uri="{FF2B5EF4-FFF2-40B4-BE49-F238E27FC236}">
                <a16:creationId xmlns:a16="http://schemas.microsoft.com/office/drawing/2014/main" id="{80A63B73-4D3F-9F7E-285E-9E728DFAA137}"/>
              </a:ext>
            </a:extLst>
          </p:cNvPr>
          <p:cNvSpPr/>
          <p:nvPr/>
        </p:nvSpPr>
        <p:spPr>
          <a:xfrm>
            <a:off x="1523942" y="6591851"/>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b-NO" sz="1600" dirty="0">
                <a:ln>
                  <a:solidFill>
                    <a:prstClr val="white"/>
                  </a:solidFill>
                </a:ln>
                <a:solidFill>
                  <a:prstClr val="white"/>
                </a:solidFill>
                <a:latin typeface="Georgia" panose="02040502050405020303" pitchFamily="18" charset="0"/>
              </a:rPr>
              <a:t>Vegetarisk og </a:t>
            </a:r>
            <a:r>
              <a:rPr lang="nb-NO" sz="1600" dirty="0" err="1">
                <a:ln>
                  <a:solidFill>
                    <a:prstClr val="white"/>
                  </a:solidFill>
                </a:ln>
                <a:solidFill>
                  <a:prstClr val="white"/>
                </a:solidFill>
                <a:latin typeface="Georgia" panose="02040502050405020303" pitchFamily="18" charset="0"/>
              </a:rPr>
              <a:t>vegansk</a:t>
            </a:r>
            <a:endParaRPr lang="nb-NO" sz="1200" dirty="0">
              <a:ln>
                <a:solidFill>
                  <a:prstClr val="white"/>
                </a:solidFill>
              </a:ln>
              <a:solidFill>
                <a:prstClr val="white"/>
              </a:solidFill>
              <a:latin typeface="Georgia" panose="02040502050405020303" pitchFamily="18" charset="0"/>
            </a:endParaRPr>
          </a:p>
        </p:txBody>
      </p:sp>
      <p:pic>
        <p:nvPicPr>
          <p:cNvPr id="10" name="Picture 3">
            <a:extLst>
              <a:ext uri="{FF2B5EF4-FFF2-40B4-BE49-F238E27FC236}">
                <a16:creationId xmlns:a16="http://schemas.microsoft.com/office/drawing/2014/main" id="{A9FA610D-1337-1253-5E70-8E4700EA71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4392" y="6338548"/>
            <a:ext cx="1027914" cy="222810"/>
          </a:xfrm>
          <a:prstGeom prst="rect">
            <a:avLst/>
          </a:prstGeom>
        </p:spPr>
      </p:pic>
      <p:pic>
        <p:nvPicPr>
          <p:cNvPr id="8" name="Grafikk 7">
            <a:extLst>
              <a:ext uri="{FF2B5EF4-FFF2-40B4-BE49-F238E27FC236}">
                <a16:creationId xmlns:a16="http://schemas.microsoft.com/office/drawing/2014/main" id="{E2D79BE8-A687-9141-6CEF-0EB5239F16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0137" y="6393354"/>
            <a:ext cx="2455191" cy="180402"/>
          </a:xfrm>
          <a:prstGeom prst="rect">
            <a:avLst/>
          </a:prstGeom>
        </p:spPr>
      </p:pic>
      <p:pic>
        <p:nvPicPr>
          <p:cNvPr id="2" name="Bilde 3" descr="Lipidhefte 19.02.16.pdf">
            <a:extLst>
              <a:ext uri="{FF2B5EF4-FFF2-40B4-BE49-F238E27FC236}">
                <a16:creationId xmlns:a16="http://schemas.microsoft.com/office/drawing/2014/main" id="{66D306B9-71F3-2AD9-7A3E-2C9EAC549E56}"/>
              </a:ext>
            </a:extLst>
          </p:cNvPr>
          <p:cNvPicPr>
            <a:picLocks noChangeAspect="1"/>
          </p:cNvPicPr>
          <p:nvPr/>
        </p:nvPicPr>
        <p:blipFill rotWithShape="1">
          <a:blip r:embed="rId5">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3563784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352BB-D2C2-100D-FA2C-DDFB9DC5938F}"/>
            </a:ext>
          </a:extLst>
        </p:cNvPr>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4BE3AEEF-1F62-B9AD-A3BB-00CE388165FE}"/>
              </a:ext>
            </a:extLst>
          </p:cNvPr>
          <p:cNvSpPr>
            <a:spLocks noGrp="1"/>
          </p:cNvSpPr>
          <p:nvPr>
            <p:ph idx="1"/>
          </p:nvPr>
        </p:nvSpPr>
        <p:spPr>
          <a:xfrm>
            <a:off x="1987674" y="1268761"/>
            <a:ext cx="8401053" cy="4525963"/>
          </a:xfrm>
        </p:spPr>
        <p:txBody>
          <a:bodyPr>
            <a:noAutofit/>
          </a:bodyPr>
          <a:lstStyle/>
          <a:p>
            <a:pPr>
              <a:spcBef>
                <a:spcPts val="1200"/>
              </a:spcBef>
            </a:pPr>
            <a:r>
              <a:rPr lang="nb-NO" sz="2000" dirty="0">
                <a:latin typeface="Georgia" panose="02040502050405020303" pitchFamily="18" charset="0"/>
              </a:rPr>
              <a:t>Belgvekster: bønner, linser, kikerter, erter og produkter av disse (</a:t>
            </a:r>
            <a:r>
              <a:rPr lang="nb-NO" sz="2000" dirty="0" err="1">
                <a:latin typeface="Georgia" panose="02040502050405020303" pitchFamily="18" charset="0"/>
              </a:rPr>
              <a:t>tofu</a:t>
            </a:r>
            <a:r>
              <a:rPr lang="nb-NO" sz="2000" dirty="0">
                <a:latin typeface="Georgia" panose="02040502050405020303" pitchFamily="18" charset="0"/>
              </a:rPr>
              <a:t>)</a:t>
            </a:r>
          </a:p>
          <a:p>
            <a:pPr>
              <a:spcBef>
                <a:spcPts val="1200"/>
              </a:spcBef>
            </a:pPr>
            <a:r>
              <a:rPr lang="nb-NO" sz="2000" dirty="0">
                <a:latin typeface="Georgia" panose="02040502050405020303" pitchFamily="18" charset="0"/>
              </a:rPr>
              <a:t>Grove kornprodukter: brød, knekkebrød, </a:t>
            </a:r>
            <a:r>
              <a:rPr lang="nb-NO" sz="2000" dirty="0" err="1">
                <a:latin typeface="Georgia" panose="02040502050405020303" pitchFamily="18" charset="0"/>
              </a:rPr>
              <a:t>fullkornsris</a:t>
            </a:r>
            <a:r>
              <a:rPr lang="nb-NO" sz="2000" dirty="0">
                <a:latin typeface="Georgia" panose="02040502050405020303" pitchFamily="18" charset="0"/>
              </a:rPr>
              <a:t> og -pasta, quinoa, byggryn, couscous, </a:t>
            </a:r>
            <a:r>
              <a:rPr lang="nb-NO" sz="2000" dirty="0" err="1">
                <a:latin typeface="Georgia" panose="02040502050405020303" pitchFamily="18" charset="0"/>
              </a:rPr>
              <a:t>bulgur</a:t>
            </a:r>
            <a:endParaRPr lang="nb-NO" sz="2000" dirty="0">
              <a:latin typeface="Georgia" panose="02040502050405020303" pitchFamily="18" charset="0"/>
            </a:endParaRPr>
          </a:p>
          <a:p>
            <a:pPr>
              <a:spcBef>
                <a:spcPts val="1200"/>
              </a:spcBef>
            </a:pPr>
            <a:r>
              <a:rPr lang="nb-NO" sz="2000" dirty="0">
                <a:latin typeface="Georgia" panose="02040502050405020303" pitchFamily="18" charset="0"/>
              </a:rPr>
              <a:t>Grønnsaker, sopp, frukt og bær</a:t>
            </a:r>
          </a:p>
          <a:p>
            <a:pPr>
              <a:spcBef>
                <a:spcPts val="1200"/>
              </a:spcBef>
            </a:pPr>
            <a:r>
              <a:rPr lang="nb-NO" sz="2000" dirty="0">
                <a:latin typeface="Georgia" panose="02040502050405020303" pitchFamily="18" charset="0"/>
              </a:rPr>
              <a:t>Usaltede nøtter og frø</a:t>
            </a:r>
          </a:p>
          <a:p>
            <a:pPr>
              <a:spcBef>
                <a:spcPts val="1200"/>
              </a:spcBef>
            </a:pPr>
            <a:r>
              <a:rPr lang="nb-NO" sz="2000" dirty="0">
                <a:latin typeface="Georgia" panose="02040502050405020303" pitchFamily="18" charset="0"/>
              </a:rPr>
              <a:t>Skummet-/lettmelk/plantedrikker tilsatt kalsium, </a:t>
            </a:r>
            <a:br>
              <a:rPr lang="nb-NO" sz="2000" dirty="0">
                <a:latin typeface="Georgia" panose="02040502050405020303" pitchFamily="18" charset="0"/>
              </a:rPr>
            </a:br>
            <a:r>
              <a:rPr lang="nb-NO" sz="2000" dirty="0">
                <a:latin typeface="Georgia" panose="02040502050405020303" pitchFamily="18" charset="0"/>
              </a:rPr>
              <a:t>magre meieriprodukter/meierierstatninger</a:t>
            </a:r>
          </a:p>
          <a:p>
            <a:pPr>
              <a:spcBef>
                <a:spcPts val="1200"/>
              </a:spcBef>
            </a:pPr>
            <a:r>
              <a:rPr lang="nb-NO" sz="2000" dirty="0">
                <a:latin typeface="Georgia" panose="02040502050405020303" pitchFamily="18" charset="0"/>
              </a:rPr>
              <a:t>Planteoljer som oliven-, raps-, solsikke- og soyaolje</a:t>
            </a:r>
          </a:p>
        </p:txBody>
      </p:sp>
      <p:sp>
        <p:nvSpPr>
          <p:cNvPr id="2" name="Title 1">
            <a:extLst>
              <a:ext uri="{FF2B5EF4-FFF2-40B4-BE49-F238E27FC236}">
                <a16:creationId xmlns:a16="http://schemas.microsoft.com/office/drawing/2014/main" id="{933AFCEE-1F21-F92E-B0F0-8836FB8E6FEF}"/>
              </a:ext>
            </a:extLst>
          </p:cNvPr>
          <p:cNvSpPr>
            <a:spLocks noGrp="1"/>
          </p:cNvSpPr>
          <p:nvPr>
            <p:ph type="title"/>
          </p:nvPr>
        </p:nvSpPr>
        <p:spPr>
          <a:xfrm>
            <a:off x="1932719" y="249194"/>
            <a:ext cx="8435280" cy="1143000"/>
          </a:xfrm>
        </p:spPr>
        <p:txBody>
          <a:bodyPr>
            <a:noAutofit/>
          </a:bodyPr>
          <a:lstStyle/>
          <a:p>
            <a:r>
              <a:rPr lang="nb-NO" sz="3200" dirty="0">
                <a:solidFill>
                  <a:srgbClr val="C30053"/>
                </a:solidFill>
                <a:latin typeface="Georgia" panose="02040502050405020303" pitchFamily="18" charset="0"/>
              </a:rPr>
              <a:t>Vegetariske og </a:t>
            </a:r>
            <a:r>
              <a:rPr lang="nb-NO" sz="3200" dirty="0" err="1">
                <a:solidFill>
                  <a:srgbClr val="C30053"/>
                </a:solidFill>
                <a:latin typeface="Georgia" panose="02040502050405020303" pitchFamily="18" charset="0"/>
              </a:rPr>
              <a:t>veganske</a:t>
            </a:r>
            <a:r>
              <a:rPr lang="nb-NO" sz="3200" dirty="0">
                <a:solidFill>
                  <a:srgbClr val="C30053"/>
                </a:solidFill>
                <a:latin typeface="Georgia" panose="02040502050405020303" pitchFamily="18" charset="0"/>
              </a:rPr>
              <a:t> basismatvarer</a:t>
            </a:r>
            <a:br>
              <a:rPr lang="nb-NO" sz="3200" dirty="0">
                <a:solidFill>
                  <a:srgbClr val="C30053"/>
                </a:solidFill>
                <a:latin typeface="Georgia" panose="02040502050405020303" pitchFamily="18" charset="0"/>
              </a:rPr>
            </a:br>
            <a:r>
              <a:rPr lang="nb-NO" sz="2000" dirty="0">
                <a:solidFill>
                  <a:srgbClr val="C30053"/>
                </a:solidFill>
                <a:latin typeface="Georgia" panose="02040502050405020303" pitchFamily="18" charset="0"/>
              </a:rPr>
              <a:t>- det beste er hjemmelaget mat - </a:t>
            </a:r>
            <a:endParaRPr lang="nb-NO" sz="2800" dirty="0">
              <a:solidFill>
                <a:srgbClr val="C30053"/>
              </a:solidFill>
            </a:endParaRPr>
          </a:p>
        </p:txBody>
      </p:sp>
      <p:sp>
        <p:nvSpPr>
          <p:cNvPr id="14" name="Rectangle 13">
            <a:extLst>
              <a:ext uri="{FF2B5EF4-FFF2-40B4-BE49-F238E27FC236}">
                <a16:creationId xmlns:a16="http://schemas.microsoft.com/office/drawing/2014/main" id="{8E751F06-D42E-3CF1-22F3-5D4E3B5FD9D7}"/>
              </a:ext>
            </a:extLst>
          </p:cNvPr>
          <p:cNvSpPr/>
          <p:nvPr/>
        </p:nvSpPr>
        <p:spPr>
          <a:xfrm>
            <a:off x="1524000" y="6588443"/>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b-NO" sz="1600" dirty="0">
                <a:ln>
                  <a:solidFill>
                    <a:prstClr val="white"/>
                  </a:solidFill>
                </a:ln>
                <a:solidFill>
                  <a:prstClr val="white"/>
                </a:solidFill>
                <a:latin typeface="Georgia" panose="02040502050405020303" pitchFamily="18" charset="0"/>
              </a:rPr>
              <a:t>Vegetarisk og </a:t>
            </a:r>
            <a:r>
              <a:rPr lang="nb-NO" sz="1600" dirty="0" err="1">
                <a:ln>
                  <a:solidFill>
                    <a:prstClr val="white"/>
                  </a:solidFill>
                </a:ln>
                <a:solidFill>
                  <a:prstClr val="white"/>
                </a:solidFill>
                <a:latin typeface="Georgia" panose="02040502050405020303" pitchFamily="18" charset="0"/>
              </a:rPr>
              <a:t>vegansk</a:t>
            </a:r>
            <a:r>
              <a:rPr lang="nb-NO" sz="1600" dirty="0">
                <a:ln>
                  <a:solidFill>
                    <a:prstClr val="white"/>
                  </a:solidFill>
                </a:ln>
                <a:solidFill>
                  <a:prstClr val="white"/>
                </a:solidFill>
                <a:latin typeface="Georgia" panose="02040502050405020303" pitchFamily="18" charset="0"/>
              </a:rPr>
              <a:t> – Introduksjon 	                           			</a:t>
            </a:r>
            <a:endParaRPr lang="nb-NO" sz="1200" dirty="0">
              <a:ln>
                <a:solidFill>
                  <a:prstClr val="white"/>
                </a:solidFill>
              </a:ln>
              <a:solidFill>
                <a:prstClr val="white"/>
              </a:solidFill>
              <a:latin typeface="Georgia" panose="02040502050405020303" pitchFamily="18" charset="0"/>
            </a:endParaRPr>
          </a:p>
        </p:txBody>
      </p:sp>
      <p:pic>
        <p:nvPicPr>
          <p:cNvPr id="25" name="Picture 8">
            <a:extLst>
              <a:ext uri="{FF2B5EF4-FFF2-40B4-BE49-F238E27FC236}">
                <a16:creationId xmlns:a16="http://schemas.microsoft.com/office/drawing/2014/main" id="{4A8C4A94-F293-BBC7-FE0C-723F00379C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41" t="11271" r="16604" b="15640"/>
          <a:stretch/>
        </p:blipFill>
        <p:spPr>
          <a:xfrm>
            <a:off x="1775520" y="4971649"/>
            <a:ext cx="1551628" cy="1018938"/>
          </a:xfrm>
          <a:prstGeom prst="rect">
            <a:avLst/>
          </a:prstGeom>
        </p:spPr>
      </p:pic>
      <p:pic>
        <p:nvPicPr>
          <p:cNvPr id="15" name="Picture 4">
            <a:extLst>
              <a:ext uri="{FF2B5EF4-FFF2-40B4-BE49-F238E27FC236}">
                <a16:creationId xmlns:a16="http://schemas.microsoft.com/office/drawing/2014/main" id="{7AD9D0CD-552E-2C8D-8DAF-C24E560AB2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225" y="4959392"/>
            <a:ext cx="2276501" cy="1517667"/>
          </a:xfrm>
          <a:prstGeom prst="rect">
            <a:avLst/>
          </a:prstGeom>
        </p:spPr>
      </p:pic>
      <p:pic>
        <p:nvPicPr>
          <p:cNvPr id="12" name="Picture 3">
            <a:extLst>
              <a:ext uri="{FF2B5EF4-FFF2-40B4-BE49-F238E27FC236}">
                <a16:creationId xmlns:a16="http://schemas.microsoft.com/office/drawing/2014/main" id="{C9DC93FE-B81C-5F37-57EE-CC9A0D3C8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6717" y="6357428"/>
            <a:ext cx="1027914" cy="222810"/>
          </a:xfrm>
          <a:prstGeom prst="rect">
            <a:avLst/>
          </a:prstGeom>
        </p:spPr>
      </p:pic>
      <p:pic>
        <p:nvPicPr>
          <p:cNvPr id="17" name="Picture 10">
            <a:extLst>
              <a:ext uri="{FF2B5EF4-FFF2-40B4-BE49-F238E27FC236}">
                <a16:creationId xmlns:a16="http://schemas.microsoft.com/office/drawing/2014/main" id="{B866E826-EED2-4B5E-92EB-19ABF4D82E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92" r="9750"/>
          <a:stretch/>
        </p:blipFill>
        <p:spPr>
          <a:xfrm>
            <a:off x="3791745" y="4974835"/>
            <a:ext cx="3319777" cy="1581622"/>
          </a:xfrm>
          <a:prstGeom prst="rect">
            <a:avLst/>
          </a:prstGeom>
        </p:spPr>
      </p:pic>
      <p:sp>
        <p:nvSpPr>
          <p:cNvPr id="16" name="Rektangel 15">
            <a:extLst>
              <a:ext uri="{FF2B5EF4-FFF2-40B4-BE49-F238E27FC236}">
                <a16:creationId xmlns:a16="http://schemas.microsoft.com/office/drawing/2014/main" id="{B4E4CA6D-ADE8-6F18-E50E-3EAAF6A1C4BC}"/>
              </a:ext>
            </a:extLst>
          </p:cNvPr>
          <p:cNvSpPr/>
          <p:nvPr/>
        </p:nvSpPr>
        <p:spPr>
          <a:xfrm>
            <a:off x="9614150" y="6633558"/>
            <a:ext cx="1090363" cy="230832"/>
          </a:xfrm>
          <a:prstGeom prst="rect">
            <a:avLst/>
          </a:prstGeom>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pic>
        <p:nvPicPr>
          <p:cNvPr id="18" name="Grafikk 17">
            <a:extLst>
              <a:ext uri="{FF2B5EF4-FFF2-40B4-BE49-F238E27FC236}">
                <a16:creationId xmlns:a16="http://schemas.microsoft.com/office/drawing/2014/main" id="{D82B9856-CBF6-DF74-B63D-E46CAB7A676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0137" y="6393354"/>
            <a:ext cx="2455191" cy="180402"/>
          </a:xfrm>
          <a:prstGeom prst="rect">
            <a:avLst/>
          </a:prstGeom>
        </p:spPr>
      </p:pic>
      <p:pic>
        <p:nvPicPr>
          <p:cNvPr id="3" name="Bilde 3" descr="Lipidhefte 19.02.16.pdf">
            <a:extLst>
              <a:ext uri="{FF2B5EF4-FFF2-40B4-BE49-F238E27FC236}">
                <a16:creationId xmlns:a16="http://schemas.microsoft.com/office/drawing/2014/main" id="{F91A39A8-F22C-DF89-84FD-3F1CBE84D40C}"/>
              </a:ext>
            </a:extLst>
          </p:cNvPr>
          <p:cNvPicPr>
            <a:picLocks noChangeAspect="1"/>
          </p:cNvPicPr>
          <p:nvPr/>
        </p:nvPicPr>
        <p:blipFill rotWithShape="1">
          <a:blip r:embed="rId9">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452452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266FB-9213-413D-5C7B-FFE7A7A0735C}"/>
            </a:ext>
          </a:extLst>
        </p:cNvPr>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1FFB38AC-A045-845A-CC36-55B9674930A1}"/>
              </a:ext>
            </a:extLst>
          </p:cNvPr>
          <p:cNvSpPr>
            <a:spLocks noGrp="1"/>
          </p:cNvSpPr>
          <p:nvPr>
            <p:ph idx="1"/>
          </p:nvPr>
        </p:nvSpPr>
        <p:spPr>
          <a:xfrm>
            <a:off x="1919536" y="1268760"/>
            <a:ext cx="7344816" cy="4968552"/>
          </a:xfrm>
        </p:spPr>
        <p:txBody>
          <a:bodyPr>
            <a:noAutofit/>
          </a:bodyPr>
          <a:lstStyle/>
          <a:p>
            <a:pPr>
              <a:spcBef>
                <a:spcPts val="1200"/>
              </a:spcBef>
            </a:pPr>
            <a:r>
              <a:rPr lang="nb-NO" sz="1800" dirty="0">
                <a:latin typeface="Georgia" panose="02040502050405020303" pitchFamily="18" charset="0"/>
              </a:rPr>
              <a:t>Vegetariske og veganske matvarer kan se sunne ut, men hvis de er laget av kokosfett, inneholder de mye mettet fett</a:t>
            </a:r>
          </a:p>
          <a:p>
            <a:pPr>
              <a:spcBef>
                <a:spcPts val="1200"/>
              </a:spcBef>
            </a:pPr>
            <a:r>
              <a:rPr lang="nb-NO" sz="1800" dirty="0">
                <a:latin typeface="Georgia" panose="02040502050405020303" pitchFamily="18" charset="0"/>
              </a:rPr>
              <a:t>«Vegetabilsk olje» kan være kokosolje eller palmeolje som inneholder mye mettet fett</a:t>
            </a:r>
          </a:p>
          <a:p>
            <a:pPr>
              <a:spcBef>
                <a:spcPts val="1200"/>
              </a:spcBef>
            </a:pPr>
            <a:r>
              <a:rPr lang="nb-NO" sz="1800" dirty="0">
                <a:latin typeface="Georgia" panose="02040502050405020303" pitchFamily="18" charset="0"/>
              </a:rPr>
              <a:t>Matvarer som ofte er tilsatt kokosfett/palmeolje:</a:t>
            </a:r>
          </a:p>
          <a:p>
            <a:pPr lvl="1">
              <a:spcBef>
                <a:spcPts val="1200"/>
              </a:spcBef>
            </a:pPr>
            <a:r>
              <a:rPr lang="nb-NO" sz="1600" dirty="0">
                <a:latin typeface="Georgia" panose="02040502050405020303" pitchFamily="18" charset="0"/>
              </a:rPr>
              <a:t>Kjeks, kaker, chips</a:t>
            </a:r>
          </a:p>
          <a:p>
            <a:pPr lvl="1">
              <a:spcBef>
                <a:spcPts val="1200"/>
              </a:spcBef>
            </a:pPr>
            <a:r>
              <a:rPr lang="nb-NO" sz="1600" dirty="0">
                <a:latin typeface="Georgia" panose="02040502050405020303" pitchFamily="18" charset="0"/>
              </a:rPr>
              <a:t>Ferdigprodukter og kjøtterstatninger</a:t>
            </a:r>
          </a:p>
          <a:p>
            <a:pPr lvl="1">
              <a:spcBef>
                <a:spcPts val="1200"/>
              </a:spcBef>
            </a:pPr>
            <a:r>
              <a:rPr lang="nb-NO" sz="1600" dirty="0">
                <a:latin typeface="Georgia" panose="02040502050405020303" pitchFamily="18" charset="0"/>
              </a:rPr>
              <a:t>Vegansk ost, yoghurt, is og noen typer margarin</a:t>
            </a:r>
          </a:p>
          <a:p>
            <a:pPr>
              <a:spcBef>
                <a:spcPts val="1200"/>
              </a:spcBef>
            </a:pPr>
            <a:r>
              <a:rPr lang="nb-NO" sz="1800" dirty="0">
                <a:latin typeface="Georgia" panose="02040502050405020303" pitchFamily="18" charset="0"/>
              </a:rPr>
              <a:t>Det er anbefalt at du oftest velger produkter som er laget uten kokosfett</a:t>
            </a:r>
          </a:p>
          <a:p>
            <a:pPr>
              <a:spcBef>
                <a:spcPts val="1200"/>
              </a:spcBef>
            </a:pPr>
            <a:endParaRPr lang="nb-NO" sz="2000" dirty="0">
              <a:latin typeface="Georgia" panose="02040502050405020303" pitchFamily="18" charset="0"/>
            </a:endParaRPr>
          </a:p>
        </p:txBody>
      </p:sp>
      <p:sp>
        <p:nvSpPr>
          <p:cNvPr id="2" name="Title 1">
            <a:extLst>
              <a:ext uri="{FF2B5EF4-FFF2-40B4-BE49-F238E27FC236}">
                <a16:creationId xmlns:a16="http://schemas.microsoft.com/office/drawing/2014/main" id="{97182F80-FFF0-ADD4-D826-F8E38642B1DF}"/>
              </a:ext>
            </a:extLst>
          </p:cNvPr>
          <p:cNvSpPr>
            <a:spLocks noGrp="1"/>
          </p:cNvSpPr>
          <p:nvPr>
            <p:ph type="title"/>
          </p:nvPr>
        </p:nvSpPr>
        <p:spPr>
          <a:xfrm>
            <a:off x="1932719" y="249194"/>
            <a:ext cx="8435280" cy="1143000"/>
          </a:xfrm>
        </p:spPr>
        <p:txBody>
          <a:bodyPr>
            <a:noAutofit/>
          </a:bodyPr>
          <a:lstStyle/>
          <a:p>
            <a:r>
              <a:rPr lang="nb-NO" sz="3200" dirty="0">
                <a:solidFill>
                  <a:srgbClr val="C30053"/>
                </a:solidFill>
                <a:latin typeface="Georgia" panose="02040502050405020303" pitchFamily="18" charset="0"/>
              </a:rPr>
              <a:t>Kokos- og palmeolje</a:t>
            </a:r>
            <a:endParaRPr lang="nb-NO" sz="2000" dirty="0">
              <a:solidFill>
                <a:srgbClr val="C30053"/>
              </a:solidFill>
            </a:endParaRPr>
          </a:p>
        </p:txBody>
      </p:sp>
      <p:sp>
        <p:nvSpPr>
          <p:cNvPr id="11" name="Rectangle 13">
            <a:extLst>
              <a:ext uri="{FF2B5EF4-FFF2-40B4-BE49-F238E27FC236}">
                <a16:creationId xmlns:a16="http://schemas.microsoft.com/office/drawing/2014/main" id="{87A7E96F-1C94-D505-4611-402A1F3C16A4}"/>
              </a:ext>
            </a:extLst>
          </p:cNvPr>
          <p:cNvSpPr/>
          <p:nvPr/>
        </p:nvSpPr>
        <p:spPr>
          <a:xfrm>
            <a:off x="1525742" y="6591888"/>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b-NO" sz="1600" dirty="0">
                <a:ln>
                  <a:solidFill>
                    <a:prstClr val="white"/>
                  </a:solidFill>
                </a:ln>
                <a:solidFill>
                  <a:prstClr val="white"/>
                </a:solidFill>
                <a:latin typeface="Georgia" panose="02040502050405020303" pitchFamily="18" charset="0"/>
              </a:rPr>
              <a:t>Vegetarisk og </a:t>
            </a:r>
            <a:r>
              <a:rPr lang="nb-NO" sz="1600" dirty="0" err="1">
                <a:ln>
                  <a:solidFill>
                    <a:prstClr val="white"/>
                  </a:solidFill>
                </a:ln>
                <a:solidFill>
                  <a:prstClr val="white"/>
                </a:solidFill>
                <a:latin typeface="Georgia" panose="02040502050405020303" pitchFamily="18" charset="0"/>
              </a:rPr>
              <a:t>vegansk</a:t>
            </a:r>
            <a:r>
              <a:rPr lang="nb-NO" sz="1600" dirty="0">
                <a:ln>
                  <a:solidFill>
                    <a:prstClr val="white"/>
                  </a:solidFill>
                </a:ln>
                <a:solidFill>
                  <a:prstClr val="white"/>
                </a:solidFill>
                <a:latin typeface="Georgia" panose="02040502050405020303" pitchFamily="18" charset="0"/>
              </a:rPr>
              <a:t> – Introduksjon 	                           			</a:t>
            </a:r>
            <a:endParaRPr lang="nb-NO" sz="1200" dirty="0">
              <a:ln>
                <a:solidFill>
                  <a:prstClr val="white"/>
                </a:solidFill>
              </a:ln>
              <a:solidFill>
                <a:prstClr val="white"/>
              </a:solidFill>
              <a:latin typeface="Georgia" panose="02040502050405020303" pitchFamily="18" charset="0"/>
            </a:endParaRPr>
          </a:p>
        </p:txBody>
      </p:sp>
      <p:pic>
        <p:nvPicPr>
          <p:cNvPr id="13" name="Picture 3">
            <a:extLst>
              <a:ext uri="{FF2B5EF4-FFF2-40B4-BE49-F238E27FC236}">
                <a16:creationId xmlns:a16="http://schemas.microsoft.com/office/drawing/2014/main" id="{11B26240-6EED-3BEF-0051-F2F91AE0D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2500" y="6354515"/>
            <a:ext cx="1027914" cy="222810"/>
          </a:xfrm>
          <a:prstGeom prst="rect">
            <a:avLst/>
          </a:prstGeom>
        </p:spPr>
      </p:pic>
      <p:pic>
        <p:nvPicPr>
          <p:cNvPr id="8" name="Bilde 7" descr="Et bilde som inneholder frukt, kokosnøtt&#10;&#10;KI-generert innhold kan være feil.">
            <a:extLst>
              <a:ext uri="{FF2B5EF4-FFF2-40B4-BE49-F238E27FC236}">
                <a16:creationId xmlns:a16="http://schemas.microsoft.com/office/drawing/2014/main" id="{A15DCC52-D0AF-91F3-DFAF-19AC16BBFFE8}"/>
              </a:ext>
            </a:extLst>
          </p:cNvPr>
          <p:cNvPicPr>
            <a:picLocks noChangeAspect="1"/>
          </p:cNvPicPr>
          <p:nvPr/>
        </p:nvPicPr>
        <p:blipFill>
          <a:blip r:embed="rId4"/>
          <a:stretch>
            <a:fillRect/>
          </a:stretch>
        </p:blipFill>
        <p:spPr>
          <a:xfrm>
            <a:off x="4727849" y="4821696"/>
            <a:ext cx="1876237" cy="1716343"/>
          </a:xfrm>
          <a:prstGeom prst="rect">
            <a:avLst/>
          </a:prstGeom>
        </p:spPr>
      </p:pic>
      <p:pic>
        <p:nvPicPr>
          <p:cNvPr id="9" name="Grafikk 8">
            <a:extLst>
              <a:ext uri="{FF2B5EF4-FFF2-40B4-BE49-F238E27FC236}">
                <a16:creationId xmlns:a16="http://schemas.microsoft.com/office/drawing/2014/main" id="{BB649A99-7EDA-01A6-6F54-134CBECC3B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0137" y="6393354"/>
            <a:ext cx="2455191" cy="180402"/>
          </a:xfrm>
          <a:prstGeom prst="rect">
            <a:avLst/>
          </a:prstGeom>
        </p:spPr>
      </p:pic>
      <p:pic>
        <p:nvPicPr>
          <p:cNvPr id="3" name="Bilde 3" descr="Lipidhefte 19.02.16.pdf">
            <a:extLst>
              <a:ext uri="{FF2B5EF4-FFF2-40B4-BE49-F238E27FC236}">
                <a16:creationId xmlns:a16="http://schemas.microsoft.com/office/drawing/2014/main" id="{8DE28DED-8634-444A-EECE-87AEC9F38A34}"/>
              </a:ext>
            </a:extLst>
          </p:cNvPr>
          <p:cNvPicPr>
            <a:picLocks noChangeAspect="1"/>
          </p:cNvPicPr>
          <p:nvPr/>
        </p:nvPicPr>
        <p:blipFill rotWithShape="1">
          <a:blip r:embed="rId7">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233020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EA59-D17F-0835-4BEC-100F633D62D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9D0BD1C-66C3-0CE0-4368-C52EB87BF7AB}"/>
              </a:ext>
            </a:extLst>
          </p:cNvPr>
          <p:cNvSpPr txBox="1">
            <a:spLocks/>
          </p:cNvSpPr>
          <p:nvPr/>
        </p:nvSpPr>
        <p:spPr>
          <a:xfrm>
            <a:off x="2526354" y="260648"/>
            <a:ext cx="7098039" cy="122813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nb-NO" sz="3200" dirty="0">
                <a:solidFill>
                  <a:srgbClr val="C30053"/>
                </a:solidFill>
                <a:latin typeface="Georgia" panose="02040502050405020303" pitchFamily="18" charset="0"/>
              </a:rPr>
              <a:t>Kosttilskudd </a:t>
            </a:r>
          </a:p>
          <a:p>
            <a:pPr>
              <a:defRPr/>
            </a:pPr>
            <a:r>
              <a:rPr lang="nb-NO" sz="2500" dirty="0">
                <a:solidFill>
                  <a:srgbClr val="C30053"/>
                </a:solidFill>
                <a:latin typeface="Georgia" panose="02040502050405020303" pitchFamily="18" charset="0"/>
              </a:rPr>
              <a:t>ved vegetarisk og </a:t>
            </a:r>
            <a:r>
              <a:rPr lang="nb-NO" sz="2500" dirty="0" err="1">
                <a:solidFill>
                  <a:srgbClr val="C30053"/>
                </a:solidFill>
                <a:latin typeface="Georgia" panose="02040502050405020303" pitchFamily="18" charset="0"/>
              </a:rPr>
              <a:t>vegansk</a:t>
            </a:r>
            <a:r>
              <a:rPr lang="nb-NO" sz="2500" dirty="0">
                <a:solidFill>
                  <a:srgbClr val="C30053"/>
                </a:solidFill>
                <a:latin typeface="Georgia" panose="02040502050405020303" pitchFamily="18" charset="0"/>
              </a:rPr>
              <a:t> kosthold</a:t>
            </a:r>
            <a:endParaRPr lang="nb-NO" sz="2500" dirty="0">
              <a:solidFill>
                <a:srgbClr val="C30053"/>
              </a:solidFill>
              <a:latin typeface="Calibri"/>
            </a:endParaRPr>
          </a:p>
        </p:txBody>
      </p:sp>
      <p:sp>
        <p:nvSpPr>
          <p:cNvPr id="5" name="Rectangle 4">
            <a:extLst>
              <a:ext uri="{FF2B5EF4-FFF2-40B4-BE49-F238E27FC236}">
                <a16:creationId xmlns:a16="http://schemas.microsoft.com/office/drawing/2014/main" id="{29F711EC-EECA-EC6E-A3AE-96DE016A073B}"/>
              </a:ext>
            </a:extLst>
          </p:cNvPr>
          <p:cNvSpPr/>
          <p:nvPr/>
        </p:nvSpPr>
        <p:spPr>
          <a:xfrm>
            <a:off x="1524000" y="6589401"/>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nb-NO" sz="1600" dirty="0">
                <a:ln>
                  <a:solidFill>
                    <a:prstClr val="white"/>
                  </a:solidFill>
                </a:ln>
                <a:solidFill>
                  <a:prstClr val="white"/>
                </a:solidFill>
                <a:latin typeface="Georgia" panose="02040502050405020303" pitchFamily="18" charset="0"/>
              </a:rPr>
              <a:t>Vegetarisk og </a:t>
            </a:r>
            <a:r>
              <a:rPr lang="nb-NO" sz="1600" dirty="0" err="1">
                <a:ln>
                  <a:solidFill>
                    <a:prstClr val="white"/>
                  </a:solidFill>
                </a:ln>
                <a:solidFill>
                  <a:prstClr val="white"/>
                </a:solidFill>
                <a:latin typeface="Georgia" panose="02040502050405020303" pitchFamily="18" charset="0"/>
              </a:rPr>
              <a:t>vegansk</a:t>
            </a:r>
            <a:r>
              <a:rPr lang="nb-NO" sz="1600" dirty="0">
                <a:ln>
                  <a:solidFill>
                    <a:prstClr val="white"/>
                  </a:solidFill>
                </a:ln>
                <a:solidFill>
                  <a:prstClr val="white"/>
                </a:solidFill>
                <a:latin typeface="Georgia" panose="02040502050405020303" pitchFamily="18" charset="0"/>
              </a:rPr>
              <a:t> – Kosttilskudd					</a:t>
            </a:r>
            <a:endParaRPr lang="nb-NO" sz="1200" dirty="0">
              <a:ln>
                <a:solidFill>
                  <a:prstClr val="white"/>
                </a:solidFill>
              </a:ln>
              <a:solidFill>
                <a:prstClr val="white"/>
              </a:solidFill>
              <a:latin typeface="Georgia" panose="02040502050405020303" pitchFamily="18" charset="0"/>
            </a:endParaRPr>
          </a:p>
        </p:txBody>
      </p:sp>
      <p:sp>
        <p:nvSpPr>
          <p:cNvPr id="26" name="Content Placeholder 2">
            <a:extLst>
              <a:ext uri="{FF2B5EF4-FFF2-40B4-BE49-F238E27FC236}">
                <a16:creationId xmlns:a16="http://schemas.microsoft.com/office/drawing/2014/main" id="{495B413E-420E-6B7A-75E7-96C1D8DD48AE}"/>
              </a:ext>
            </a:extLst>
          </p:cNvPr>
          <p:cNvSpPr txBox="1">
            <a:spLocks/>
          </p:cNvSpPr>
          <p:nvPr/>
        </p:nvSpPr>
        <p:spPr>
          <a:xfrm>
            <a:off x="1981200" y="1495326"/>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defRPr/>
            </a:pPr>
            <a:endParaRPr lang="nb-NO" sz="2000" dirty="0">
              <a:solidFill>
                <a:prstClr val="black"/>
              </a:solidFill>
              <a:latin typeface="Georgia" panose="02040502050405020303" pitchFamily="18" charset="0"/>
            </a:endParaRPr>
          </a:p>
        </p:txBody>
      </p:sp>
      <p:sp>
        <p:nvSpPr>
          <p:cNvPr id="12" name="Content Placeholder 2">
            <a:extLst>
              <a:ext uri="{FF2B5EF4-FFF2-40B4-BE49-F238E27FC236}">
                <a16:creationId xmlns:a16="http://schemas.microsoft.com/office/drawing/2014/main" id="{979C2D5E-EA0C-EEC3-7A70-CEB29108B0AF}"/>
              </a:ext>
            </a:extLst>
          </p:cNvPr>
          <p:cNvSpPr>
            <a:spLocks noGrp="1"/>
          </p:cNvSpPr>
          <p:nvPr>
            <p:ph idx="1"/>
          </p:nvPr>
        </p:nvSpPr>
        <p:spPr>
          <a:xfrm>
            <a:off x="1981200" y="1609087"/>
            <a:ext cx="7956884" cy="4968552"/>
          </a:xfrm>
        </p:spPr>
        <p:txBody>
          <a:bodyPr>
            <a:noAutofit/>
          </a:bodyPr>
          <a:lstStyle/>
          <a:p>
            <a:pPr>
              <a:spcBef>
                <a:spcPts val="1200"/>
              </a:spcBef>
            </a:pPr>
            <a:r>
              <a:rPr lang="nb-NO" sz="2000" dirty="0">
                <a:latin typeface="Georgia" panose="02040502050405020303" pitchFamily="18" charset="0"/>
              </a:rPr>
              <a:t>Ved et vegetarisk, og særlig vegansk kosthold, kan det være behov for kosttilskudd</a:t>
            </a:r>
          </a:p>
          <a:p>
            <a:pPr>
              <a:spcBef>
                <a:spcPts val="1200"/>
              </a:spcBef>
            </a:pPr>
            <a:r>
              <a:rPr lang="nb-NO" sz="2000" dirty="0">
                <a:latin typeface="Georgia" panose="02040502050405020303" pitchFamily="18" charset="0"/>
              </a:rPr>
              <a:t>Om, og hvilke kosttilskudd du trenger, avhenger av hvilke matvarer du spiser ellers i kostholdet ditt</a:t>
            </a:r>
          </a:p>
          <a:p>
            <a:pPr>
              <a:spcBef>
                <a:spcPts val="1200"/>
              </a:spcBef>
            </a:pPr>
            <a:r>
              <a:rPr lang="nb-NO" sz="2000" dirty="0">
                <a:latin typeface="Georgia" panose="02040502050405020303" pitchFamily="18" charset="0"/>
              </a:rPr>
              <a:t>Snakk med legen eller klinisk ernæringsfysiolog om du kan ha behov for kosttilskudd</a:t>
            </a:r>
          </a:p>
        </p:txBody>
      </p:sp>
      <p:graphicFrame>
        <p:nvGraphicFramePr>
          <p:cNvPr id="2" name="Tabell 1">
            <a:extLst>
              <a:ext uri="{FF2B5EF4-FFF2-40B4-BE49-F238E27FC236}">
                <a16:creationId xmlns:a16="http://schemas.microsoft.com/office/drawing/2014/main" id="{77BA48F7-3242-B533-A254-E9F51CC37AAD}"/>
              </a:ext>
            </a:extLst>
          </p:cNvPr>
          <p:cNvGraphicFramePr>
            <a:graphicFrameLocks noGrp="1"/>
          </p:cNvGraphicFramePr>
          <p:nvPr/>
        </p:nvGraphicFramePr>
        <p:xfrm>
          <a:off x="2135560" y="4093363"/>
          <a:ext cx="7992888" cy="2021840"/>
        </p:xfrm>
        <a:graphic>
          <a:graphicData uri="http://schemas.openxmlformats.org/drawingml/2006/table">
            <a:tbl>
              <a:tblPr firstRow="1" bandRow="1">
                <a:tableStyleId>{2D5ABB26-0587-4C30-8999-92F81FD0307C}</a:tableStyleId>
              </a:tblPr>
              <a:tblGrid>
                <a:gridCol w="4619743">
                  <a:extLst>
                    <a:ext uri="{9D8B030D-6E8A-4147-A177-3AD203B41FA5}">
                      <a16:colId xmlns:a16="http://schemas.microsoft.com/office/drawing/2014/main" val="3085755007"/>
                    </a:ext>
                  </a:extLst>
                </a:gridCol>
                <a:gridCol w="3373145">
                  <a:extLst>
                    <a:ext uri="{9D8B030D-6E8A-4147-A177-3AD203B41FA5}">
                      <a16:colId xmlns:a16="http://schemas.microsoft.com/office/drawing/2014/main" val="3312119857"/>
                    </a:ext>
                  </a:extLst>
                </a:gridCol>
              </a:tblGrid>
              <a:tr h="370840">
                <a:tc>
                  <a:txBody>
                    <a:bodyPr/>
                    <a:lstStyle/>
                    <a:p>
                      <a:r>
                        <a:rPr lang="nb-NO" dirty="0">
                          <a:solidFill>
                            <a:schemeClr val="bg1"/>
                          </a:solidFill>
                        </a:rPr>
                        <a:t>Hvis du spiser lite…</a:t>
                      </a:r>
                    </a:p>
                  </a:txBody>
                  <a:tcPr>
                    <a:lnL w="12700" cap="flat" cmpd="sng" algn="ctr">
                      <a:solidFill>
                        <a:srgbClr val="C30053"/>
                      </a:solidFill>
                      <a:prstDash val="solid"/>
                      <a:round/>
                      <a:headEnd type="none" w="med" len="med"/>
                      <a:tailEnd type="none" w="med" len="med"/>
                    </a:lnL>
                    <a:lnR w="12700" cap="flat" cmpd="sng" algn="ctr">
                      <a:solidFill>
                        <a:srgbClr val="C30053"/>
                      </a:solidFill>
                      <a:prstDash val="solid"/>
                      <a:round/>
                      <a:headEnd type="none" w="med" len="med"/>
                      <a:tailEnd type="none" w="med" len="med"/>
                    </a:lnR>
                    <a:lnT w="12700" cap="flat" cmpd="sng" algn="ctr">
                      <a:solidFill>
                        <a:srgbClr val="C30053"/>
                      </a:solidFill>
                      <a:prstDash val="solid"/>
                      <a:round/>
                      <a:headEnd type="none" w="med" len="med"/>
                      <a:tailEnd type="none" w="med" len="med"/>
                    </a:lnT>
                    <a:lnB w="12700" cap="flat" cmpd="sng" algn="ctr">
                      <a:solidFill>
                        <a:srgbClr val="C30053"/>
                      </a:solidFill>
                      <a:prstDash val="solid"/>
                      <a:round/>
                      <a:headEnd type="none" w="med" len="med"/>
                      <a:tailEnd type="none" w="med" len="med"/>
                    </a:lnB>
                    <a:solidFill>
                      <a:srgbClr val="C30053"/>
                    </a:solidFill>
                  </a:tcPr>
                </a:tc>
                <a:tc>
                  <a:txBody>
                    <a:bodyPr/>
                    <a:lstStyle/>
                    <a:p>
                      <a:pPr algn="l"/>
                      <a:r>
                        <a:rPr lang="nb-NO" dirty="0">
                          <a:solidFill>
                            <a:schemeClr val="bg1"/>
                          </a:solidFill>
                        </a:rPr>
                        <a:t>...kan du ha behov for tilskudd av</a:t>
                      </a:r>
                    </a:p>
                  </a:txBody>
                  <a:tcPr>
                    <a:lnL w="12700" cap="flat" cmpd="sng" algn="ctr">
                      <a:solidFill>
                        <a:srgbClr val="C30053"/>
                      </a:solidFill>
                      <a:prstDash val="solid"/>
                      <a:round/>
                      <a:headEnd type="none" w="med" len="med"/>
                      <a:tailEnd type="none" w="med" len="med"/>
                    </a:lnL>
                    <a:lnR w="12700" cap="flat" cmpd="sng" algn="ctr">
                      <a:solidFill>
                        <a:srgbClr val="C30053"/>
                      </a:solidFill>
                      <a:prstDash val="solid"/>
                      <a:round/>
                      <a:headEnd type="none" w="med" len="med"/>
                      <a:tailEnd type="none" w="med" len="med"/>
                    </a:lnR>
                    <a:lnT w="12700" cap="flat" cmpd="sng" algn="ctr">
                      <a:solidFill>
                        <a:srgbClr val="C30053"/>
                      </a:solidFill>
                      <a:prstDash val="solid"/>
                      <a:round/>
                      <a:headEnd type="none" w="med" len="med"/>
                      <a:tailEnd type="none" w="med" len="med"/>
                    </a:lnT>
                    <a:lnB w="12700" cap="flat" cmpd="sng" algn="ctr">
                      <a:solidFill>
                        <a:srgbClr val="C30053"/>
                      </a:solidFill>
                      <a:prstDash val="solid"/>
                      <a:round/>
                      <a:headEnd type="none" w="med" len="med"/>
                      <a:tailEnd type="none" w="med" len="med"/>
                    </a:lnB>
                    <a:solidFill>
                      <a:srgbClr val="C30053"/>
                    </a:solidFill>
                  </a:tcPr>
                </a:tc>
                <a:extLst>
                  <a:ext uri="{0D108BD9-81ED-4DB2-BD59-A6C34878D82A}">
                    <a16:rowId xmlns:a16="http://schemas.microsoft.com/office/drawing/2014/main" val="1522822352"/>
                  </a:ext>
                </a:extLst>
              </a:tr>
              <a:tr h="370840">
                <a:tc>
                  <a:txBody>
                    <a:bodyPr/>
                    <a:lstStyle/>
                    <a:p>
                      <a:r>
                        <a:rPr lang="nb-NO" dirty="0"/>
                        <a:t>fisk/sjømat</a:t>
                      </a:r>
                    </a:p>
                  </a:txBody>
                  <a:tcPr>
                    <a:lnL w="12700" cap="flat" cmpd="sng" algn="ctr">
                      <a:solidFill>
                        <a:srgbClr val="C30053"/>
                      </a:solidFill>
                      <a:prstDash val="solid"/>
                      <a:round/>
                      <a:headEnd type="none" w="med" len="med"/>
                      <a:tailEnd type="none" w="med" len="med"/>
                    </a:lnL>
                    <a:lnR w="12700" cap="flat" cmpd="sng" algn="ctr">
                      <a:solidFill>
                        <a:srgbClr val="C30053"/>
                      </a:solidFill>
                      <a:prstDash val="solid"/>
                      <a:round/>
                      <a:headEnd type="none" w="med" len="med"/>
                      <a:tailEnd type="none" w="med" len="med"/>
                    </a:lnR>
                    <a:lnT w="12700" cap="flat" cmpd="sng" algn="ctr">
                      <a:solidFill>
                        <a:srgbClr val="C30053"/>
                      </a:solidFill>
                      <a:prstDash val="solid"/>
                      <a:round/>
                      <a:headEnd type="none" w="med" len="med"/>
                      <a:tailEnd type="none" w="med" len="med"/>
                    </a:lnT>
                    <a:lnB w="12700" cap="flat" cmpd="sng" algn="ctr">
                      <a:solidFill>
                        <a:srgbClr val="C30053"/>
                      </a:solidFill>
                      <a:prstDash val="solid"/>
                      <a:round/>
                      <a:headEnd type="none" w="med" len="med"/>
                      <a:tailEnd type="none" w="med" len="med"/>
                    </a:lnB>
                  </a:tcPr>
                </a:tc>
                <a:tc>
                  <a:txBody>
                    <a:bodyPr/>
                    <a:lstStyle/>
                    <a:p>
                      <a:r>
                        <a:rPr lang="nb-NO" dirty="0"/>
                        <a:t>omega-3, vitamin D</a:t>
                      </a:r>
                    </a:p>
                  </a:txBody>
                  <a:tcPr>
                    <a:lnL w="12700" cap="flat" cmpd="sng" algn="ctr">
                      <a:solidFill>
                        <a:srgbClr val="C30053"/>
                      </a:solidFill>
                      <a:prstDash val="solid"/>
                      <a:round/>
                      <a:headEnd type="none" w="med" len="med"/>
                      <a:tailEnd type="none" w="med" len="med"/>
                    </a:lnL>
                    <a:lnR w="12700" cap="flat" cmpd="sng" algn="ctr">
                      <a:solidFill>
                        <a:srgbClr val="C30053"/>
                      </a:solidFill>
                      <a:prstDash val="solid"/>
                      <a:round/>
                      <a:headEnd type="none" w="med" len="med"/>
                      <a:tailEnd type="none" w="med" len="med"/>
                    </a:lnR>
                    <a:lnT w="12700" cap="flat" cmpd="sng" algn="ctr">
                      <a:solidFill>
                        <a:srgbClr val="C30053"/>
                      </a:solidFill>
                      <a:prstDash val="solid"/>
                      <a:round/>
                      <a:headEnd type="none" w="med" len="med"/>
                      <a:tailEnd type="none" w="med" len="med"/>
                    </a:lnT>
                    <a:lnB w="12700" cap="flat" cmpd="sng" algn="ctr">
                      <a:solidFill>
                        <a:srgbClr val="C30053"/>
                      </a:solidFill>
                      <a:prstDash val="solid"/>
                      <a:round/>
                      <a:headEnd type="none" w="med" len="med"/>
                      <a:tailEnd type="none" w="med" len="med"/>
                    </a:lnB>
                  </a:tcPr>
                </a:tc>
                <a:extLst>
                  <a:ext uri="{0D108BD9-81ED-4DB2-BD59-A6C34878D82A}">
                    <a16:rowId xmlns:a16="http://schemas.microsoft.com/office/drawing/2014/main" val="1732105644"/>
                  </a:ext>
                </a:extLst>
              </a:tr>
              <a:tr h="370840">
                <a:tc>
                  <a:txBody>
                    <a:bodyPr/>
                    <a:lstStyle/>
                    <a:p>
                      <a:r>
                        <a:rPr lang="nb-NO" dirty="0"/>
                        <a:t>melk/meieriprodukter/beriket plantedrikk</a:t>
                      </a:r>
                    </a:p>
                  </a:txBody>
                  <a:tcPr>
                    <a:lnL w="12700" cap="flat" cmpd="sng" algn="ctr">
                      <a:solidFill>
                        <a:srgbClr val="C30053"/>
                      </a:solidFill>
                      <a:prstDash val="solid"/>
                      <a:round/>
                      <a:headEnd type="none" w="med" len="med"/>
                      <a:tailEnd type="none" w="med" len="med"/>
                    </a:lnL>
                    <a:lnR w="12700" cap="flat" cmpd="sng" algn="ctr">
                      <a:solidFill>
                        <a:srgbClr val="C30053"/>
                      </a:solidFill>
                      <a:prstDash val="solid"/>
                      <a:round/>
                      <a:headEnd type="none" w="med" len="med"/>
                      <a:tailEnd type="none" w="med" len="med"/>
                    </a:lnR>
                    <a:lnT w="12700" cap="flat" cmpd="sng" algn="ctr">
                      <a:solidFill>
                        <a:srgbClr val="C30053"/>
                      </a:solidFill>
                      <a:prstDash val="solid"/>
                      <a:round/>
                      <a:headEnd type="none" w="med" len="med"/>
                      <a:tailEnd type="none" w="med" len="med"/>
                    </a:lnT>
                    <a:lnB w="12700" cap="flat" cmpd="sng" algn="ctr">
                      <a:solidFill>
                        <a:srgbClr val="C30053"/>
                      </a:solidFill>
                      <a:prstDash val="solid"/>
                      <a:round/>
                      <a:headEnd type="none" w="med" len="med"/>
                      <a:tailEnd type="none" w="med" len="med"/>
                    </a:lnB>
                  </a:tcPr>
                </a:tc>
                <a:tc>
                  <a:txBody>
                    <a:bodyPr/>
                    <a:lstStyle/>
                    <a:p>
                      <a:r>
                        <a:rPr lang="nb-NO" dirty="0"/>
                        <a:t>kalsium,</a:t>
                      </a:r>
                      <a:r>
                        <a:rPr lang="nb-NO" baseline="0" dirty="0"/>
                        <a:t> jod, vitamin B12</a:t>
                      </a:r>
                      <a:endParaRPr lang="nb-NO" dirty="0"/>
                    </a:p>
                  </a:txBody>
                  <a:tcPr>
                    <a:lnL w="12700" cap="flat" cmpd="sng" algn="ctr">
                      <a:solidFill>
                        <a:srgbClr val="C30053"/>
                      </a:solidFill>
                      <a:prstDash val="solid"/>
                      <a:round/>
                      <a:headEnd type="none" w="med" len="med"/>
                      <a:tailEnd type="none" w="med" len="med"/>
                    </a:lnL>
                    <a:lnR w="12700" cap="flat" cmpd="sng" algn="ctr">
                      <a:solidFill>
                        <a:srgbClr val="C30053"/>
                      </a:solidFill>
                      <a:prstDash val="solid"/>
                      <a:round/>
                      <a:headEnd type="none" w="med" len="med"/>
                      <a:tailEnd type="none" w="med" len="med"/>
                    </a:lnR>
                    <a:lnT w="12700" cap="flat" cmpd="sng" algn="ctr">
                      <a:solidFill>
                        <a:srgbClr val="C30053"/>
                      </a:solidFill>
                      <a:prstDash val="solid"/>
                      <a:round/>
                      <a:headEnd type="none" w="med" len="med"/>
                      <a:tailEnd type="none" w="med" len="med"/>
                    </a:lnT>
                    <a:lnB w="12700" cap="flat" cmpd="sng" algn="ctr">
                      <a:solidFill>
                        <a:srgbClr val="C30053"/>
                      </a:solidFill>
                      <a:prstDash val="solid"/>
                      <a:round/>
                      <a:headEnd type="none" w="med" len="med"/>
                      <a:tailEnd type="none" w="med" len="med"/>
                    </a:lnB>
                  </a:tcPr>
                </a:tc>
                <a:extLst>
                  <a:ext uri="{0D108BD9-81ED-4DB2-BD59-A6C34878D82A}">
                    <a16:rowId xmlns:a16="http://schemas.microsoft.com/office/drawing/2014/main" val="2279228367"/>
                  </a:ext>
                </a:extLst>
              </a:tr>
              <a:tr h="370840">
                <a:tc>
                  <a:txBody>
                    <a:bodyPr/>
                    <a:lstStyle/>
                    <a:p>
                      <a:r>
                        <a:rPr lang="nb-NO" dirty="0"/>
                        <a:t>animalske matvarer</a:t>
                      </a:r>
                    </a:p>
                  </a:txBody>
                  <a:tcPr>
                    <a:lnL w="12700" cap="flat" cmpd="sng" algn="ctr">
                      <a:solidFill>
                        <a:srgbClr val="C30053"/>
                      </a:solidFill>
                      <a:prstDash val="solid"/>
                      <a:round/>
                      <a:headEnd type="none" w="med" len="med"/>
                      <a:tailEnd type="none" w="med" len="med"/>
                    </a:lnL>
                    <a:lnR w="12700" cap="flat" cmpd="sng" algn="ctr">
                      <a:solidFill>
                        <a:srgbClr val="C30053"/>
                      </a:solidFill>
                      <a:prstDash val="solid"/>
                      <a:round/>
                      <a:headEnd type="none" w="med" len="med"/>
                      <a:tailEnd type="none" w="med" len="med"/>
                    </a:lnR>
                    <a:lnT w="12700" cap="flat" cmpd="sng" algn="ctr">
                      <a:solidFill>
                        <a:srgbClr val="C30053"/>
                      </a:solidFill>
                      <a:prstDash val="solid"/>
                      <a:round/>
                      <a:headEnd type="none" w="med" len="med"/>
                      <a:tailEnd type="none" w="med" len="med"/>
                    </a:lnT>
                    <a:lnB w="12700" cap="flat" cmpd="sng" algn="ctr">
                      <a:solidFill>
                        <a:srgbClr val="C30053"/>
                      </a:solidFill>
                      <a:prstDash val="solid"/>
                      <a:round/>
                      <a:headEnd type="none" w="med" len="med"/>
                      <a:tailEnd type="none" w="med" len="med"/>
                    </a:lnB>
                  </a:tcPr>
                </a:tc>
                <a:tc>
                  <a:txBody>
                    <a:bodyPr/>
                    <a:lstStyle/>
                    <a:p>
                      <a:r>
                        <a:rPr lang="nb-NO" dirty="0" err="1"/>
                        <a:t>multivitamin</a:t>
                      </a:r>
                      <a:r>
                        <a:rPr lang="nb-NO" dirty="0"/>
                        <a:t>-mineraltilskudd, jern</a:t>
                      </a:r>
                    </a:p>
                  </a:txBody>
                  <a:tcPr>
                    <a:lnL w="12700" cap="flat" cmpd="sng" algn="ctr">
                      <a:solidFill>
                        <a:srgbClr val="C30053"/>
                      </a:solidFill>
                      <a:prstDash val="solid"/>
                      <a:round/>
                      <a:headEnd type="none" w="med" len="med"/>
                      <a:tailEnd type="none" w="med" len="med"/>
                    </a:lnL>
                    <a:lnR w="12700" cap="flat" cmpd="sng" algn="ctr">
                      <a:solidFill>
                        <a:srgbClr val="C30053"/>
                      </a:solidFill>
                      <a:prstDash val="solid"/>
                      <a:round/>
                      <a:headEnd type="none" w="med" len="med"/>
                      <a:tailEnd type="none" w="med" len="med"/>
                    </a:lnR>
                    <a:lnT w="12700" cap="flat" cmpd="sng" algn="ctr">
                      <a:solidFill>
                        <a:srgbClr val="C30053"/>
                      </a:solidFill>
                      <a:prstDash val="solid"/>
                      <a:round/>
                      <a:headEnd type="none" w="med" len="med"/>
                      <a:tailEnd type="none" w="med" len="med"/>
                    </a:lnT>
                    <a:lnB w="12700" cap="flat" cmpd="sng" algn="ctr">
                      <a:solidFill>
                        <a:srgbClr val="C30053"/>
                      </a:solidFill>
                      <a:prstDash val="solid"/>
                      <a:round/>
                      <a:headEnd type="none" w="med" len="med"/>
                      <a:tailEnd type="none" w="med" len="med"/>
                    </a:lnB>
                  </a:tcPr>
                </a:tc>
                <a:extLst>
                  <a:ext uri="{0D108BD9-81ED-4DB2-BD59-A6C34878D82A}">
                    <a16:rowId xmlns:a16="http://schemas.microsoft.com/office/drawing/2014/main" val="168729212"/>
                  </a:ext>
                </a:extLst>
              </a:tr>
            </a:tbl>
          </a:graphicData>
        </a:graphic>
      </p:graphicFrame>
      <p:pic>
        <p:nvPicPr>
          <p:cNvPr id="11" name="Picture 3">
            <a:extLst>
              <a:ext uri="{FF2B5EF4-FFF2-40B4-BE49-F238E27FC236}">
                <a16:creationId xmlns:a16="http://schemas.microsoft.com/office/drawing/2014/main" id="{C18C6946-A464-3FA5-9A41-F4A278BA50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0086" y="6361197"/>
            <a:ext cx="1027914" cy="222810"/>
          </a:xfrm>
          <a:prstGeom prst="rect">
            <a:avLst/>
          </a:prstGeom>
        </p:spPr>
      </p:pic>
      <p:pic>
        <p:nvPicPr>
          <p:cNvPr id="14" name="Grafikk 13">
            <a:extLst>
              <a:ext uri="{FF2B5EF4-FFF2-40B4-BE49-F238E27FC236}">
                <a16:creationId xmlns:a16="http://schemas.microsoft.com/office/drawing/2014/main" id="{A218E9EA-5039-F20D-7B9E-C3CFA9F8AC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137" y="6393354"/>
            <a:ext cx="2455191" cy="180402"/>
          </a:xfrm>
          <a:prstGeom prst="rect">
            <a:avLst/>
          </a:prstGeom>
        </p:spPr>
      </p:pic>
      <p:pic>
        <p:nvPicPr>
          <p:cNvPr id="3" name="Bilde 3" descr="Lipidhefte 19.02.16.pdf">
            <a:extLst>
              <a:ext uri="{FF2B5EF4-FFF2-40B4-BE49-F238E27FC236}">
                <a16:creationId xmlns:a16="http://schemas.microsoft.com/office/drawing/2014/main" id="{565293FF-B41F-9164-7ACC-033F12E66073}"/>
              </a:ext>
            </a:extLst>
          </p:cNvPr>
          <p:cNvPicPr>
            <a:picLocks noChangeAspect="1"/>
          </p:cNvPicPr>
          <p:nvPr/>
        </p:nvPicPr>
        <p:blipFill rotWithShape="1">
          <a:blip r:embed="rId6">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357622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169E-984F-CC1E-87D8-00BC7DFB308B}"/>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148B9CFB-B0BB-A092-520B-D339E4B52723}"/>
              </a:ext>
            </a:extLst>
          </p:cNvPr>
          <p:cNvSpPr>
            <a:spLocks noGrp="1"/>
          </p:cNvSpPr>
          <p:nvPr>
            <p:ph type="title"/>
          </p:nvPr>
        </p:nvSpPr>
        <p:spPr/>
        <p:txBody>
          <a:bodyPr>
            <a:normAutofit fontScale="90000"/>
          </a:bodyPr>
          <a:lstStyle/>
          <a:p>
            <a:r>
              <a:rPr lang="en-US" b="1" dirty="0"/>
              <a:t>ULTRA-PROSESSERT MAT  – </a:t>
            </a:r>
            <a:r>
              <a:rPr lang="en-US" b="1" dirty="0" err="1"/>
              <a:t>Hvorfor</a:t>
            </a:r>
            <a:r>
              <a:rPr lang="en-US" b="1" dirty="0"/>
              <a:t> </a:t>
            </a:r>
            <a:r>
              <a:rPr lang="en-US" b="1" dirty="0" err="1"/>
              <a:t>ikke</a:t>
            </a:r>
            <a:r>
              <a:rPr lang="en-US" b="1" dirty="0"/>
              <a:t> </a:t>
            </a:r>
            <a:r>
              <a:rPr lang="en-US" b="1" dirty="0" err="1"/>
              <a:t>egne</a:t>
            </a:r>
            <a:r>
              <a:rPr lang="en-US" b="1" dirty="0"/>
              <a:t> </a:t>
            </a:r>
            <a:r>
              <a:rPr lang="en-US" b="1" dirty="0" err="1"/>
              <a:t>anbefalinger</a:t>
            </a:r>
            <a:r>
              <a:rPr lang="en-US" b="1" dirty="0"/>
              <a:t>?</a:t>
            </a:r>
            <a:br>
              <a:rPr lang="nb-NO" b="1" dirty="0"/>
            </a:br>
            <a:endParaRPr lang="nb-NO" b="1" dirty="0"/>
          </a:p>
        </p:txBody>
      </p:sp>
      <p:sp>
        <p:nvSpPr>
          <p:cNvPr id="6" name="Plassholder for innhold 5">
            <a:extLst>
              <a:ext uri="{FF2B5EF4-FFF2-40B4-BE49-F238E27FC236}">
                <a16:creationId xmlns:a16="http://schemas.microsoft.com/office/drawing/2014/main" id="{E533173F-E2BD-F38E-50CA-57A69462CCEB}"/>
              </a:ext>
            </a:extLst>
          </p:cNvPr>
          <p:cNvSpPr>
            <a:spLocks noGrp="1"/>
          </p:cNvSpPr>
          <p:nvPr>
            <p:ph sz="quarter" idx="34"/>
          </p:nvPr>
        </p:nvSpPr>
        <p:spPr>
          <a:xfrm>
            <a:off x="360044" y="1620253"/>
            <a:ext cx="11471910" cy="4438350"/>
          </a:xfrm>
        </p:spPr>
        <p:txBody>
          <a:bodyPr/>
          <a:lstStyle/>
          <a:p>
            <a:pPr marL="0" lvl="0" indent="0">
              <a:buNone/>
            </a:pPr>
            <a:r>
              <a:rPr lang="nb-NO" dirty="0"/>
              <a:t>.</a:t>
            </a:r>
          </a:p>
          <a:p>
            <a:endParaRPr lang="nb-NO" dirty="0"/>
          </a:p>
        </p:txBody>
      </p:sp>
      <p:sp>
        <p:nvSpPr>
          <p:cNvPr id="8" name="Rektangel 7">
            <a:extLst>
              <a:ext uri="{FF2B5EF4-FFF2-40B4-BE49-F238E27FC236}">
                <a16:creationId xmlns:a16="http://schemas.microsoft.com/office/drawing/2014/main" id="{97115864-0272-7347-793D-D258F993D3F2}"/>
              </a:ext>
            </a:extLst>
          </p:cNvPr>
          <p:cNvSpPr/>
          <p:nvPr/>
        </p:nvSpPr>
        <p:spPr>
          <a:xfrm>
            <a:off x="360044" y="6180881"/>
            <a:ext cx="820574" cy="4166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F1FF3851-784F-C5BF-408A-1EDD6924E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4" y="902703"/>
            <a:ext cx="3683189" cy="3524431"/>
          </a:xfrm>
          <a:prstGeom prst="rect">
            <a:avLst/>
          </a:prstGeom>
        </p:spPr>
      </p:pic>
      <p:sp>
        <p:nvSpPr>
          <p:cNvPr id="5" name="TekstSylinder 4">
            <a:extLst>
              <a:ext uri="{FF2B5EF4-FFF2-40B4-BE49-F238E27FC236}">
                <a16:creationId xmlns:a16="http://schemas.microsoft.com/office/drawing/2014/main" id="{74BA5C41-150B-A5ED-BA76-FB0EED3CEB89}"/>
              </a:ext>
            </a:extLst>
          </p:cNvPr>
          <p:cNvSpPr txBox="1"/>
          <p:nvPr/>
        </p:nvSpPr>
        <p:spPr>
          <a:xfrm>
            <a:off x="9017105" y="5596105"/>
            <a:ext cx="3078866" cy="1169551"/>
          </a:xfrm>
          <a:prstGeom prst="rect">
            <a:avLst/>
          </a:prstGeom>
          <a:noFill/>
        </p:spPr>
        <p:txBody>
          <a:bodyPr wrap="square" rtlCol="0">
            <a:spAutoFit/>
          </a:bodyPr>
          <a:lstStyle/>
          <a:p>
            <a:pPr marL="228600" indent="-228600">
              <a:buAutoNum type="arabicPeriod"/>
            </a:pPr>
            <a:r>
              <a:rPr lang="nb-NO" sz="1000" dirty="0">
                <a:hlinkClick r:id="rId4"/>
              </a:rPr>
              <a:t>Forskning.no, Mer ultra­prosessert mat ga høyere risiko for tidlig død</a:t>
            </a:r>
            <a:r>
              <a:rPr lang="nb-NO" sz="1000" dirty="0"/>
              <a:t>, 2. June 2025</a:t>
            </a:r>
          </a:p>
          <a:p>
            <a:pPr marL="228600" indent="-228600">
              <a:buAutoNum type="arabicPeriod"/>
            </a:pPr>
            <a:r>
              <a:rPr lang="nb-NO" sz="1000" dirty="0"/>
              <a:t>Vg.no, </a:t>
            </a:r>
            <a:r>
              <a:rPr lang="nb-NO" sz="1000" dirty="0">
                <a:hlinkClick r:id="rId5"/>
              </a:rPr>
              <a:t>(+) Ultraprosessert mat: Dette spiser ikke ekspertene</a:t>
            </a:r>
            <a:r>
              <a:rPr lang="nb-NO" sz="1000" dirty="0"/>
              <a:t>, 28. August 2024</a:t>
            </a:r>
          </a:p>
          <a:p>
            <a:pPr marL="228600" indent="-228600">
              <a:buAutoNum type="arabicPeriod"/>
            </a:pPr>
            <a:r>
              <a:rPr lang="nb-NO" sz="1000" dirty="0"/>
              <a:t>Nettavisen.no, </a:t>
            </a:r>
            <a:r>
              <a:rPr lang="nb-NO" sz="1000" dirty="0">
                <a:hlinkClick r:id="rId6"/>
              </a:rPr>
              <a:t>Helse, Ultraprosessert mat | Ny forskning: Mer ultraprosessert mat ga høyere risiko for tidligere død</a:t>
            </a:r>
            <a:r>
              <a:rPr lang="nb-NO" sz="1000" dirty="0"/>
              <a:t>, 07. June 2025</a:t>
            </a:r>
          </a:p>
        </p:txBody>
      </p:sp>
      <p:pic>
        <p:nvPicPr>
          <p:cNvPr id="9" name="Bilde 8">
            <a:extLst>
              <a:ext uri="{FF2B5EF4-FFF2-40B4-BE49-F238E27FC236}">
                <a16:creationId xmlns:a16="http://schemas.microsoft.com/office/drawing/2014/main" id="{81A8C46E-F804-6B40-6FE5-06B4681C55F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91114" y="1134319"/>
            <a:ext cx="4352437" cy="3619988"/>
          </a:xfrm>
          <a:prstGeom prst="rect">
            <a:avLst/>
          </a:prstGeom>
        </p:spPr>
      </p:pic>
      <p:pic>
        <p:nvPicPr>
          <p:cNvPr id="11" name="Bilde 10">
            <a:extLst>
              <a:ext uri="{FF2B5EF4-FFF2-40B4-BE49-F238E27FC236}">
                <a16:creationId xmlns:a16="http://schemas.microsoft.com/office/drawing/2014/main" id="{2CC4B2E9-70A0-9F45-D728-32F3B8001A2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815019" y="3429000"/>
            <a:ext cx="4739037" cy="3421107"/>
          </a:xfrm>
          <a:prstGeom prst="rect">
            <a:avLst/>
          </a:prstGeom>
        </p:spPr>
      </p:pic>
      <p:sp>
        <p:nvSpPr>
          <p:cNvPr id="2" name="TextBox 1">
            <a:extLst>
              <a:ext uri="{FF2B5EF4-FFF2-40B4-BE49-F238E27FC236}">
                <a16:creationId xmlns:a16="http://schemas.microsoft.com/office/drawing/2014/main" id="{03A6AAB2-42DF-ADC2-DF38-2D85C6716EC7}"/>
              </a:ext>
            </a:extLst>
          </p:cNvPr>
          <p:cNvSpPr txBox="1"/>
          <p:nvPr/>
        </p:nvSpPr>
        <p:spPr>
          <a:xfrm>
            <a:off x="39315" y="6480775"/>
            <a:ext cx="2162323" cy="369332"/>
          </a:xfrm>
          <a:prstGeom prst="rect">
            <a:avLst/>
          </a:prstGeom>
          <a:noFill/>
        </p:spPr>
        <p:txBody>
          <a:bodyPr wrap="none" rtlCol="0">
            <a:spAutoFit/>
          </a:bodyPr>
          <a:lstStyle/>
          <a:p>
            <a:r>
              <a:rPr lang="en-US" dirty="0"/>
              <a:t>Slide </a:t>
            </a:r>
            <a:r>
              <a:rPr lang="en-US" dirty="0" err="1"/>
              <a:t>fra</a:t>
            </a:r>
            <a:r>
              <a:rPr lang="en-US" dirty="0"/>
              <a:t> Pia Bålsrud</a:t>
            </a:r>
            <a:endParaRPr lang="nb-NO" dirty="0"/>
          </a:p>
        </p:txBody>
      </p:sp>
    </p:spTree>
    <p:extLst>
      <p:ext uri="{BB962C8B-B14F-4D97-AF65-F5344CB8AC3E}">
        <p14:creationId xmlns:p14="http://schemas.microsoft.com/office/powerpoint/2010/main" val="306451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90B1681-4680-9ABF-BA74-E2CA6EBF8D84}"/>
              </a:ext>
            </a:extLst>
          </p:cNvPr>
          <p:cNvSpPr>
            <a:spLocks noGrp="1"/>
          </p:cNvSpPr>
          <p:nvPr>
            <p:ph type="title"/>
          </p:nvPr>
        </p:nvSpPr>
        <p:spPr>
          <a:xfrm>
            <a:off x="838200" y="68904"/>
            <a:ext cx="10515600" cy="1325563"/>
          </a:xfrm>
        </p:spPr>
        <p:txBody>
          <a:bodyPr>
            <a:normAutofit fontScale="90000"/>
          </a:bodyPr>
          <a:lstStyle/>
          <a:p>
            <a:r>
              <a:rPr lang="nb-NO" dirty="0"/>
              <a:t>Prosessering; ikke et nytt fenomen-uten prosessering hadde vi hatt et enormt matsvinn</a:t>
            </a:r>
          </a:p>
        </p:txBody>
      </p:sp>
      <p:sp>
        <p:nvSpPr>
          <p:cNvPr id="7" name="Plassholder for innhold 6">
            <a:extLst>
              <a:ext uri="{FF2B5EF4-FFF2-40B4-BE49-F238E27FC236}">
                <a16:creationId xmlns:a16="http://schemas.microsoft.com/office/drawing/2014/main" id="{EF326539-BE2E-CAD8-64C1-7E9E62812B44}"/>
              </a:ext>
            </a:extLst>
          </p:cNvPr>
          <p:cNvSpPr>
            <a:spLocks noGrp="1"/>
          </p:cNvSpPr>
          <p:nvPr>
            <p:ph sz="half" idx="1"/>
          </p:nvPr>
        </p:nvSpPr>
        <p:spPr>
          <a:xfrm>
            <a:off x="383877" y="1773867"/>
            <a:ext cx="3276600" cy="4351338"/>
          </a:xfrm>
        </p:spPr>
        <p:txBody>
          <a:bodyPr>
            <a:normAutofit/>
          </a:bodyPr>
          <a:lstStyle/>
          <a:p>
            <a:r>
              <a:rPr lang="nb-NO" sz="3900" b="1" dirty="0"/>
              <a:t>Historisk</a:t>
            </a:r>
          </a:p>
          <a:p>
            <a:r>
              <a:rPr lang="nb-NO" dirty="0"/>
              <a:t>Soltørking</a:t>
            </a:r>
          </a:p>
          <a:p>
            <a:r>
              <a:rPr lang="nb-NO" dirty="0"/>
              <a:t>Salting</a:t>
            </a:r>
          </a:p>
          <a:p>
            <a:r>
              <a:rPr lang="nb-NO" dirty="0"/>
              <a:t>Røyking</a:t>
            </a:r>
          </a:p>
          <a:p>
            <a:r>
              <a:rPr lang="nb-NO" dirty="0"/>
              <a:t>Brygging</a:t>
            </a:r>
          </a:p>
          <a:p>
            <a:r>
              <a:rPr lang="nb-NO" dirty="0"/>
              <a:t>Hermetisering</a:t>
            </a:r>
          </a:p>
          <a:p>
            <a:r>
              <a:rPr lang="nb-NO" dirty="0"/>
              <a:t>Pasteurisering</a:t>
            </a:r>
          </a:p>
          <a:p>
            <a:r>
              <a:rPr lang="nb-NO" dirty="0"/>
              <a:t>Frysing</a:t>
            </a:r>
          </a:p>
        </p:txBody>
      </p:sp>
      <p:sp>
        <p:nvSpPr>
          <p:cNvPr id="8" name="Plassholder for innhold 7">
            <a:extLst>
              <a:ext uri="{FF2B5EF4-FFF2-40B4-BE49-F238E27FC236}">
                <a16:creationId xmlns:a16="http://schemas.microsoft.com/office/drawing/2014/main" id="{47EEA425-E5DB-DC6D-30E1-ED6249F9C228}"/>
              </a:ext>
            </a:extLst>
          </p:cNvPr>
          <p:cNvSpPr>
            <a:spLocks noGrp="1"/>
          </p:cNvSpPr>
          <p:nvPr>
            <p:ph sz="half" idx="2"/>
          </p:nvPr>
        </p:nvSpPr>
        <p:spPr>
          <a:xfrm>
            <a:off x="3660477" y="1825536"/>
            <a:ext cx="3853132" cy="4351338"/>
          </a:xfrm>
        </p:spPr>
        <p:txBody>
          <a:bodyPr>
            <a:normAutofit/>
          </a:bodyPr>
          <a:lstStyle/>
          <a:p>
            <a:r>
              <a:rPr lang="nb-NO" sz="3900" b="1" dirty="0"/>
              <a:t>Etter hvert</a:t>
            </a:r>
          </a:p>
          <a:p>
            <a:r>
              <a:rPr lang="nb-NO" dirty="0"/>
              <a:t>Tilsetning av vitaminer og mineraler</a:t>
            </a:r>
          </a:p>
          <a:p>
            <a:r>
              <a:rPr lang="nb-NO" dirty="0"/>
              <a:t>Tilsetningsstoffer</a:t>
            </a:r>
          </a:p>
          <a:p>
            <a:pPr lvl="1"/>
            <a:r>
              <a:rPr lang="nb-NO" dirty="0"/>
              <a:t>Konserveringsmidler</a:t>
            </a:r>
          </a:p>
          <a:p>
            <a:pPr lvl="1"/>
            <a:r>
              <a:rPr lang="nb-NO" dirty="0"/>
              <a:t>Fargestoffer</a:t>
            </a:r>
          </a:p>
          <a:p>
            <a:pPr lvl="1"/>
            <a:r>
              <a:rPr lang="nb-NO" dirty="0"/>
              <a:t>Smaksforsterker</a:t>
            </a:r>
          </a:p>
          <a:p>
            <a:pPr lvl="1"/>
            <a:endParaRPr lang="nb-NO" dirty="0"/>
          </a:p>
        </p:txBody>
      </p:sp>
      <p:sp>
        <p:nvSpPr>
          <p:cNvPr id="9" name="Plassholder for innhold 7">
            <a:extLst>
              <a:ext uri="{FF2B5EF4-FFF2-40B4-BE49-F238E27FC236}">
                <a16:creationId xmlns:a16="http://schemas.microsoft.com/office/drawing/2014/main" id="{E29D8B2B-875C-512E-FE9D-7C1D0FCAB254}"/>
              </a:ext>
            </a:extLst>
          </p:cNvPr>
          <p:cNvSpPr txBox="1">
            <a:spLocks/>
          </p:cNvSpPr>
          <p:nvPr/>
        </p:nvSpPr>
        <p:spPr>
          <a:xfrm>
            <a:off x="7950679" y="1825536"/>
            <a:ext cx="3403121"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600" b="1" dirty="0"/>
              <a:t>Nytt</a:t>
            </a:r>
          </a:p>
          <a:p>
            <a:r>
              <a:rPr lang="nb-NO" dirty="0"/>
              <a:t>Ingredienser fra matvarer som settes sammen til nytt produkt. Ofte med tilsetningsstoffer som  emulgatorer, fargestoffer og konserveringsmidler</a:t>
            </a:r>
          </a:p>
        </p:txBody>
      </p:sp>
    </p:spTree>
    <p:extLst>
      <p:ext uri="{BB962C8B-B14F-4D97-AF65-F5344CB8AC3E}">
        <p14:creationId xmlns:p14="http://schemas.microsoft.com/office/powerpoint/2010/main" val="3581034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C5580-83A3-90F5-3C77-CAAC3DE70A78}"/>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EFE74CAB-E92D-0878-A743-6494908D2B0B}"/>
              </a:ext>
            </a:extLst>
          </p:cNvPr>
          <p:cNvSpPr>
            <a:spLocks noGrp="1"/>
          </p:cNvSpPr>
          <p:nvPr>
            <p:ph type="title"/>
          </p:nvPr>
        </p:nvSpPr>
        <p:spPr/>
        <p:txBody>
          <a:bodyPr>
            <a:normAutofit fontScale="90000"/>
          </a:bodyPr>
          <a:lstStyle/>
          <a:p>
            <a:r>
              <a:rPr lang="en-US" b="1" dirty="0"/>
              <a:t>D</a:t>
            </a:r>
            <a:r>
              <a:rPr lang="nb-NO" b="1" dirty="0"/>
              <a:t>EFINISJON AV ULTRA-PROSESSERT MAT- NOVA-klassifisering</a:t>
            </a:r>
          </a:p>
        </p:txBody>
      </p:sp>
      <p:sp>
        <p:nvSpPr>
          <p:cNvPr id="8" name="Rektangel 7">
            <a:extLst>
              <a:ext uri="{FF2B5EF4-FFF2-40B4-BE49-F238E27FC236}">
                <a16:creationId xmlns:a16="http://schemas.microsoft.com/office/drawing/2014/main" id="{F6964C5B-1EE3-3A89-C7B4-E005AB8BBA5C}"/>
              </a:ext>
            </a:extLst>
          </p:cNvPr>
          <p:cNvSpPr/>
          <p:nvPr/>
        </p:nvSpPr>
        <p:spPr>
          <a:xfrm>
            <a:off x="360044" y="6180881"/>
            <a:ext cx="820574" cy="4166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69C5B895-EB94-BC8C-8397-E140FC1EB676}"/>
              </a:ext>
            </a:extLst>
          </p:cNvPr>
          <p:cNvSpPr txBox="1"/>
          <p:nvPr/>
        </p:nvSpPr>
        <p:spPr>
          <a:xfrm>
            <a:off x="5550794" y="6575399"/>
            <a:ext cx="6748529" cy="246221"/>
          </a:xfrm>
          <a:prstGeom prst="rect">
            <a:avLst/>
          </a:prstGeom>
          <a:noFill/>
        </p:spPr>
        <p:txBody>
          <a:bodyPr wrap="square">
            <a:spAutoFit/>
          </a:bodyPr>
          <a:lstStyle/>
          <a:p>
            <a:r>
              <a:rPr lang="en-US" sz="1000" dirty="0">
                <a:solidFill>
                  <a:srgbClr val="181817"/>
                </a:solidFill>
                <a:latin typeface="Noto Sans" panose="020B0502040504020204" pitchFamily="34" charset="0"/>
              </a:rPr>
              <a:t>Figure inspired by</a:t>
            </a:r>
            <a:r>
              <a:rPr lang="en-US" sz="1000" dirty="0"/>
              <a:t> </a:t>
            </a:r>
            <a:r>
              <a:rPr lang="en-US" sz="1000" dirty="0" err="1"/>
              <a:t>A</a:t>
            </a:r>
            <a:r>
              <a:rPr lang="en-US" sz="1000" i="1" dirty="0" err="1"/>
              <a:t>Curr</a:t>
            </a:r>
            <a:r>
              <a:rPr lang="en-US" sz="1000" i="1" dirty="0"/>
              <a:t> </a:t>
            </a:r>
            <a:r>
              <a:rPr lang="en-US" sz="1000" i="1" dirty="0" err="1"/>
              <a:t>Obes</a:t>
            </a:r>
            <a:r>
              <a:rPr lang="en-US" sz="1000" i="1" dirty="0"/>
              <a:t> Rep</a:t>
            </a:r>
            <a:r>
              <a:rPr lang="en-US" sz="1000" dirty="0"/>
              <a:t> </a:t>
            </a:r>
            <a:r>
              <a:rPr lang="en-US" sz="1000" b="1" dirty="0"/>
              <a:t>11</a:t>
            </a:r>
            <a:r>
              <a:rPr lang="en-US" sz="1000" dirty="0"/>
              <a:t>, 80–92 (2022). </a:t>
            </a:r>
            <a:r>
              <a:rPr lang="en-US" sz="1000" dirty="0" err="1"/>
              <a:t>Monteoiro</a:t>
            </a:r>
            <a:r>
              <a:rPr lang="en-US" sz="1000" dirty="0"/>
              <a:t> CA, et al. Public Health Nutrition. 2019;22(5):936–41.</a:t>
            </a:r>
            <a:endParaRPr lang="en-US" sz="1000" dirty="0">
              <a:solidFill>
                <a:srgbClr val="181817"/>
              </a:solidFill>
              <a:latin typeface="Noto Sans" panose="020B0502040504020204" pitchFamily="34" charset="0"/>
            </a:endParaRPr>
          </a:p>
        </p:txBody>
      </p:sp>
      <p:sp>
        <p:nvSpPr>
          <p:cNvPr id="2" name="Rektangel: avrundede hjørner 1">
            <a:extLst>
              <a:ext uri="{FF2B5EF4-FFF2-40B4-BE49-F238E27FC236}">
                <a16:creationId xmlns:a16="http://schemas.microsoft.com/office/drawing/2014/main" id="{6BCAE70A-3A61-31FB-EA6E-2704D051C23B}"/>
              </a:ext>
            </a:extLst>
          </p:cNvPr>
          <p:cNvSpPr/>
          <p:nvPr/>
        </p:nvSpPr>
        <p:spPr>
          <a:xfrm>
            <a:off x="68510" y="880490"/>
            <a:ext cx="2916195" cy="5595252"/>
          </a:xfrm>
          <a:prstGeom prst="roundRect">
            <a:avLst/>
          </a:prstGeom>
          <a:solidFill>
            <a:srgbClr val="C0E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Group 1</a:t>
            </a:r>
          </a:p>
          <a:p>
            <a:pPr algn="ctr"/>
            <a:r>
              <a:rPr lang="nb-NO" sz="2000" dirty="0"/>
              <a:t>Ikke-prosessert/minimalt prosessert </a:t>
            </a:r>
          </a:p>
          <a:p>
            <a:pPr algn="ctr"/>
            <a:r>
              <a:rPr lang="nb-NO" sz="1800" i="1" dirty="0">
                <a:solidFill>
                  <a:schemeClr val="tx1"/>
                </a:solidFill>
              </a:rPr>
              <a:t>Fersk, tørket eller frossen frukt, korn, </a:t>
            </a:r>
            <a:r>
              <a:rPr lang="nb-NO" i="1" dirty="0">
                <a:solidFill>
                  <a:schemeClr val="tx1"/>
                </a:solidFill>
              </a:rPr>
              <a:t>belgvekster, kjøtt, fisk, egg, nøtter og frø</a:t>
            </a:r>
          </a:p>
          <a:p>
            <a:pPr algn="ctr"/>
            <a:endParaRPr lang="nb-NO" sz="1800" dirty="0">
              <a:solidFill>
                <a:schemeClr val="tx1"/>
              </a:solidFill>
            </a:endParaRPr>
          </a:p>
          <a:p>
            <a:pPr algn="ctr"/>
            <a:endParaRPr lang="nb-NO" sz="1800" dirty="0">
              <a:solidFill>
                <a:schemeClr val="tx1"/>
              </a:solidFill>
            </a:endParaRPr>
          </a:p>
          <a:p>
            <a:pPr algn="ctr"/>
            <a:endParaRPr lang="nb-NO" sz="1800" dirty="0">
              <a:solidFill>
                <a:schemeClr val="tx1"/>
              </a:solidFill>
            </a:endParaRPr>
          </a:p>
          <a:p>
            <a:r>
              <a:rPr lang="nb-NO" sz="1600" dirty="0">
                <a:solidFill>
                  <a:schemeClr val="tx1"/>
                </a:solidFill>
              </a:rPr>
              <a:t>Prosessering; å fjerne uspiselige/uønskede deler. Ingenting nytt tilsettes den opprinnelige matvaren. </a:t>
            </a:r>
          </a:p>
        </p:txBody>
      </p:sp>
      <p:sp>
        <p:nvSpPr>
          <p:cNvPr id="10" name="Rektangel: avrundede hjørner 9">
            <a:extLst>
              <a:ext uri="{FF2B5EF4-FFF2-40B4-BE49-F238E27FC236}">
                <a16:creationId xmlns:a16="http://schemas.microsoft.com/office/drawing/2014/main" id="{662EBB02-FC45-8F69-CF0A-45E4800E6059}"/>
              </a:ext>
            </a:extLst>
          </p:cNvPr>
          <p:cNvSpPr/>
          <p:nvPr/>
        </p:nvSpPr>
        <p:spPr>
          <a:xfrm>
            <a:off x="3094207" y="902703"/>
            <a:ext cx="2916195" cy="557304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Group 2	</a:t>
            </a:r>
          </a:p>
          <a:p>
            <a:pPr algn="ctr"/>
            <a:r>
              <a:rPr lang="nb-NO" sz="2000" dirty="0"/>
              <a:t>prosesserte kulinariske ingredienser </a:t>
            </a:r>
          </a:p>
          <a:p>
            <a:pPr algn="ctr"/>
            <a:endParaRPr lang="nb-NO" sz="2000" dirty="0"/>
          </a:p>
          <a:p>
            <a:pPr algn="ctr"/>
            <a:r>
              <a:rPr lang="en-US" sz="1800" i="1" dirty="0" err="1">
                <a:solidFill>
                  <a:schemeClr val="tx1"/>
                </a:solidFill>
              </a:rPr>
              <a:t>Planteoljer</a:t>
            </a:r>
            <a:r>
              <a:rPr lang="en-US" sz="1800" i="1" dirty="0">
                <a:solidFill>
                  <a:schemeClr val="tx1"/>
                </a:solidFill>
              </a:rPr>
              <a:t> (</a:t>
            </a:r>
            <a:r>
              <a:rPr lang="en-US" sz="1800" i="1" dirty="0" err="1">
                <a:solidFill>
                  <a:schemeClr val="tx1"/>
                </a:solidFill>
              </a:rPr>
              <a:t>olivenolje</a:t>
            </a:r>
            <a:r>
              <a:rPr lang="en-US" i="1" dirty="0">
                <a:solidFill>
                  <a:schemeClr val="tx1"/>
                </a:solidFill>
              </a:rPr>
              <a:t>, </a:t>
            </a:r>
            <a:r>
              <a:rPr lang="en-US" i="1" dirty="0" err="1">
                <a:solidFill>
                  <a:schemeClr val="tx1"/>
                </a:solidFill>
              </a:rPr>
              <a:t>kokosolje</a:t>
            </a:r>
            <a:r>
              <a:rPr lang="en-US" i="1" dirty="0">
                <a:solidFill>
                  <a:schemeClr val="tx1"/>
                </a:solidFill>
              </a:rPr>
              <a:t> </a:t>
            </a:r>
            <a:r>
              <a:rPr lang="en-US" i="1" dirty="0" err="1">
                <a:solidFill>
                  <a:schemeClr val="tx1"/>
                </a:solidFill>
              </a:rPr>
              <a:t>osv</a:t>
            </a:r>
            <a:r>
              <a:rPr lang="en-US" i="1" dirty="0">
                <a:solidFill>
                  <a:schemeClr val="tx1"/>
                </a:solidFill>
              </a:rPr>
              <a:t>. ), </a:t>
            </a:r>
            <a:r>
              <a:rPr lang="en-US" i="1" dirty="0" err="1">
                <a:solidFill>
                  <a:schemeClr val="tx1"/>
                </a:solidFill>
              </a:rPr>
              <a:t>animalsk</a:t>
            </a:r>
            <a:r>
              <a:rPr lang="en-US" i="1" dirty="0">
                <a:solidFill>
                  <a:schemeClr val="tx1"/>
                </a:solidFill>
              </a:rPr>
              <a:t> </a:t>
            </a:r>
            <a:r>
              <a:rPr lang="en-US" i="1" dirty="0" err="1">
                <a:solidFill>
                  <a:schemeClr val="tx1"/>
                </a:solidFill>
              </a:rPr>
              <a:t>fett</a:t>
            </a:r>
            <a:r>
              <a:rPr lang="en-US" i="1" dirty="0">
                <a:solidFill>
                  <a:schemeClr val="tx1"/>
                </a:solidFill>
              </a:rPr>
              <a:t> (</a:t>
            </a:r>
            <a:r>
              <a:rPr lang="en-US" i="1" dirty="0" err="1">
                <a:solidFill>
                  <a:schemeClr val="tx1"/>
                </a:solidFill>
              </a:rPr>
              <a:t>krem</a:t>
            </a:r>
            <a:r>
              <a:rPr lang="en-US" i="1" dirty="0">
                <a:solidFill>
                  <a:schemeClr val="tx1"/>
                </a:solidFill>
              </a:rPr>
              <a:t>, </a:t>
            </a:r>
            <a:r>
              <a:rPr lang="en-US" i="1" dirty="0" err="1">
                <a:solidFill>
                  <a:schemeClr val="tx1"/>
                </a:solidFill>
              </a:rPr>
              <a:t>smør</a:t>
            </a:r>
            <a:r>
              <a:rPr lang="en-US" i="1" dirty="0">
                <a:solidFill>
                  <a:schemeClr val="tx1"/>
                </a:solidFill>
              </a:rPr>
              <a:t>, </a:t>
            </a:r>
            <a:r>
              <a:rPr lang="en-US" i="1" dirty="0" err="1">
                <a:solidFill>
                  <a:schemeClr val="tx1"/>
                </a:solidFill>
              </a:rPr>
              <a:t>smult</a:t>
            </a:r>
            <a:r>
              <a:rPr lang="en-US" i="1" dirty="0">
                <a:solidFill>
                  <a:schemeClr val="tx1"/>
                </a:solidFill>
              </a:rPr>
              <a:t>), </a:t>
            </a:r>
            <a:r>
              <a:rPr lang="en-US" i="1" dirty="0" err="1">
                <a:solidFill>
                  <a:schemeClr val="tx1"/>
                </a:solidFill>
              </a:rPr>
              <a:t>lønnesirup</a:t>
            </a:r>
            <a:r>
              <a:rPr lang="en-US" i="1" dirty="0">
                <a:solidFill>
                  <a:schemeClr val="tx1"/>
                </a:solidFill>
              </a:rPr>
              <a:t>, </a:t>
            </a:r>
            <a:r>
              <a:rPr lang="en-US" i="1" dirty="0" err="1">
                <a:solidFill>
                  <a:schemeClr val="tx1"/>
                </a:solidFill>
              </a:rPr>
              <a:t>sukker</a:t>
            </a:r>
            <a:r>
              <a:rPr lang="en-US" i="1" dirty="0">
                <a:solidFill>
                  <a:schemeClr val="tx1"/>
                </a:solidFill>
              </a:rPr>
              <a:t>, </a:t>
            </a:r>
            <a:r>
              <a:rPr lang="en-US" i="1" dirty="0" err="1">
                <a:solidFill>
                  <a:schemeClr val="tx1"/>
                </a:solidFill>
              </a:rPr>
              <a:t>honning</a:t>
            </a:r>
            <a:r>
              <a:rPr lang="en-US" i="1" dirty="0">
                <a:solidFill>
                  <a:schemeClr val="tx1"/>
                </a:solidFill>
              </a:rPr>
              <a:t> og salt.</a:t>
            </a:r>
            <a:endParaRPr lang="nb-NO" sz="1800" i="1" dirty="0">
              <a:solidFill>
                <a:schemeClr val="tx1"/>
              </a:solidFill>
            </a:endParaRPr>
          </a:p>
          <a:p>
            <a:pPr algn="ctr"/>
            <a:endParaRPr lang="nb-NO" sz="1800" i="1" dirty="0">
              <a:solidFill>
                <a:schemeClr val="tx1"/>
              </a:solidFill>
            </a:endParaRPr>
          </a:p>
          <a:p>
            <a:r>
              <a:rPr lang="nb-NO" sz="1600" dirty="0">
                <a:solidFill>
                  <a:schemeClr val="tx1"/>
                </a:solidFill>
              </a:rPr>
              <a:t>Dette er substanser fra gruppe 1 eller «naturlige» ved prosessering som pressing, miksing, «malt», eller tørket. </a:t>
            </a:r>
            <a:endParaRPr lang="en-US" sz="1600" dirty="0">
              <a:solidFill>
                <a:schemeClr val="tx1"/>
              </a:solidFill>
            </a:endParaRPr>
          </a:p>
        </p:txBody>
      </p:sp>
      <p:sp>
        <p:nvSpPr>
          <p:cNvPr id="11" name="Rektangel: avrundede hjørner 10">
            <a:extLst>
              <a:ext uri="{FF2B5EF4-FFF2-40B4-BE49-F238E27FC236}">
                <a16:creationId xmlns:a16="http://schemas.microsoft.com/office/drawing/2014/main" id="{F8E63AFA-7BBC-E978-1155-2CA837BAD9AF}"/>
              </a:ext>
            </a:extLst>
          </p:cNvPr>
          <p:cNvSpPr/>
          <p:nvPr/>
        </p:nvSpPr>
        <p:spPr>
          <a:xfrm>
            <a:off x="9143999" y="902703"/>
            <a:ext cx="2916195" cy="5573039"/>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Group 4</a:t>
            </a:r>
          </a:p>
          <a:p>
            <a:pPr algn="ctr"/>
            <a:r>
              <a:rPr lang="nb-NO" sz="2000" dirty="0"/>
              <a:t>ultra-prosessert </a:t>
            </a:r>
          </a:p>
          <a:p>
            <a:pPr algn="ctr"/>
            <a:endParaRPr lang="nb-NO" sz="2000" dirty="0"/>
          </a:p>
          <a:p>
            <a:pPr algn="ctr"/>
            <a:r>
              <a:rPr lang="en-US" sz="1800" i="1" dirty="0" err="1">
                <a:solidFill>
                  <a:schemeClr val="tx1"/>
                </a:solidFill>
              </a:rPr>
              <a:t>Sukkerholdige</a:t>
            </a:r>
            <a:r>
              <a:rPr lang="en-US" sz="1800" i="1" dirty="0">
                <a:solidFill>
                  <a:schemeClr val="tx1"/>
                </a:solidFill>
              </a:rPr>
              <a:t> </a:t>
            </a:r>
            <a:r>
              <a:rPr lang="en-US" sz="1800" i="1" dirty="0" err="1">
                <a:solidFill>
                  <a:schemeClr val="tx1"/>
                </a:solidFill>
              </a:rPr>
              <a:t>drikke</a:t>
            </a:r>
            <a:r>
              <a:rPr lang="en-US" sz="1800" i="1" dirty="0">
                <a:solidFill>
                  <a:schemeClr val="tx1"/>
                </a:solidFill>
              </a:rPr>
              <a:t>, </a:t>
            </a:r>
            <a:r>
              <a:rPr lang="en-US" sz="1800" i="1" dirty="0" err="1">
                <a:solidFill>
                  <a:schemeClr val="tx1"/>
                </a:solidFill>
              </a:rPr>
              <a:t>søte</a:t>
            </a:r>
            <a:r>
              <a:rPr lang="en-US" sz="1800" i="1" dirty="0">
                <a:solidFill>
                  <a:schemeClr val="tx1"/>
                </a:solidFill>
              </a:rPr>
              <a:t> og </a:t>
            </a:r>
            <a:r>
              <a:rPr lang="en-US" sz="1800" i="1" dirty="0" err="1">
                <a:solidFill>
                  <a:schemeClr val="tx1"/>
                </a:solidFill>
              </a:rPr>
              <a:t>salte</a:t>
            </a:r>
            <a:r>
              <a:rPr lang="en-US" sz="1800" i="1" dirty="0">
                <a:solidFill>
                  <a:schemeClr val="tx1"/>
                </a:solidFill>
              </a:rPr>
              <a:t> snacks, </a:t>
            </a:r>
            <a:r>
              <a:rPr lang="en-US" sz="1800" i="1" dirty="0" err="1">
                <a:solidFill>
                  <a:schemeClr val="tx1"/>
                </a:solidFill>
              </a:rPr>
              <a:t>bearbeidede</a:t>
            </a:r>
            <a:r>
              <a:rPr lang="en-US" sz="1800" i="1" dirty="0">
                <a:solidFill>
                  <a:schemeClr val="tx1"/>
                </a:solidFill>
              </a:rPr>
              <a:t> </a:t>
            </a:r>
            <a:r>
              <a:rPr lang="en-US" sz="1800" i="1" dirty="0" err="1">
                <a:solidFill>
                  <a:schemeClr val="tx1"/>
                </a:solidFill>
              </a:rPr>
              <a:t>kjøttprodukter</a:t>
            </a:r>
            <a:r>
              <a:rPr lang="en-US" sz="1800" i="1" dirty="0">
                <a:solidFill>
                  <a:schemeClr val="tx1"/>
                </a:solidFill>
              </a:rPr>
              <a:t>, </a:t>
            </a:r>
            <a:r>
              <a:rPr lang="en-US" sz="1800" i="1" dirty="0" err="1">
                <a:solidFill>
                  <a:schemeClr val="tx1"/>
                </a:solidFill>
              </a:rPr>
              <a:t>ferdig-preparede</a:t>
            </a:r>
            <a:r>
              <a:rPr lang="en-US" sz="1800" i="1" dirty="0">
                <a:solidFill>
                  <a:schemeClr val="tx1"/>
                </a:solidFill>
              </a:rPr>
              <a:t> </a:t>
            </a:r>
            <a:r>
              <a:rPr lang="en-US" sz="1800" i="1" dirty="0" err="1">
                <a:solidFill>
                  <a:schemeClr val="tx1"/>
                </a:solidFill>
              </a:rPr>
              <a:t>frosne</a:t>
            </a:r>
            <a:r>
              <a:rPr lang="en-US" sz="1800" i="1" dirty="0">
                <a:solidFill>
                  <a:schemeClr val="tx1"/>
                </a:solidFill>
              </a:rPr>
              <a:t> </a:t>
            </a:r>
            <a:r>
              <a:rPr lang="en-US" sz="1800" i="1" dirty="0" err="1">
                <a:solidFill>
                  <a:schemeClr val="tx1"/>
                </a:solidFill>
              </a:rPr>
              <a:t>retter</a:t>
            </a:r>
            <a:r>
              <a:rPr lang="en-US" sz="1800" i="1" dirty="0">
                <a:solidFill>
                  <a:schemeClr val="tx1"/>
                </a:solidFill>
              </a:rPr>
              <a:t>, </a:t>
            </a:r>
            <a:r>
              <a:rPr lang="en-US" sz="1800" i="1" dirty="0" err="1">
                <a:solidFill>
                  <a:schemeClr val="tx1"/>
                </a:solidFill>
              </a:rPr>
              <a:t>hermetiserte</a:t>
            </a:r>
            <a:r>
              <a:rPr lang="en-US" sz="1800" i="1" dirty="0">
                <a:solidFill>
                  <a:schemeClr val="tx1"/>
                </a:solidFill>
              </a:rPr>
              <a:t> og </a:t>
            </a:r>
            <a:r>
              <a:rPr lang="en-US" i="1" dirty="0" err="1">
                <a:solidFill>
                  <a:schemeClr val="tx1"/>
                </a:solidFill>
              </a:rPr>
              <a:t>pose</a:t>
            </a:r>
            <a:r>
              <a:rPr lang="en-US" sz="1800" i="1" dirty="0" err="1">
                <a:solidFill>
                  <a:schemeClr val="tx1"/>
                </a:solidFill>
              </a:rPr>
              <a:t>supper</a:t>
            </a:r>
            <a:r>
              <a:rPr lang="en-US" sz="1800" i="1" dirty="0">
                <a:solidFill>
                  <a:schemeClr val="tx1"/>
                </a:solidFill>
              </a:rPr>
              <a:t>, </a:t>
            </a:r>
            <a:r>
              <a:rPr lang="en-US" sz="1800" i="1" dirty="0" err="1">
                <a:solidFill>
                  <a:schemeClr val="tx1"/>
                </a:solidFill>
              </a:rPr>
              <a:t>kylling</a:t>
            </a:r>
            <a:r>
              <a:rPr lang="en-US" sz="1800" i="1" dirty="0">
                <a:solidFill>
                  <a:schemeClr val="tx1"/>
                </a:solidFill>
              </a:rPr>
              <a:t> nuggets, </a:t>
            </a:r>
            <a:r>
              <a:rPr lang="en-US" sz="1800" i="1" dirty="0" err="1">
                <a:solidFill>
                  <a:schemeClr val="tx1"/>
                </a:solidFill>
              </a:rPr>
              <a:t>iskrem</a:t>
            </a:r>
            <a:r>
              <a:rPr lang="en-US" sz="1800" i="1" dirty="0">
                <a:solidFill>
                  <a:schemeClr val="tx1"/>
                </a:solidFill>
              </a:rPr>
              <a:t>.  </a:t>
            </a:r>
          </a:p>
          <a:p>
            <a:endParaRPr lang="en-US" sz="1600" dirty="0">
              <a:solidFill>
                <a:schemeClr val="tx1"/>
              </a:solidFill>
            </a:endParaRPr>
          </a:p>
          <a:p>
            <a:r>
              <a:rPr lang="en-US" sz="1600" dirty="0" err="1">
                <a:solidFill>
                  <a:schemeClr val="tx1"/>
                </a:solidFill>
              </a:rPr>
              <a:t>Produkter</a:t>
            </a:r>
            <a:r>
              <a:rPr lang="en-US" sz="1600" dirty="0">
                <a:solidFill>
                  <a:schemeClr val="tx1"/>
                </a:solidFill>
              </a:rPr>
              <a:t> </a:t>
            </a:r>
            <a:r>
              <a:rPr lang="en-US" sz="1600" dirty="0" err="1">
                <a:solidFill>
                  <a:schemeClr val="tx1"/>
                </a:solidFill>
              </a:rPr>
              <a:t>basert</a:t>
            </a:r>
            <a:r>
              <a:rPr lang="en-US" sz="1600" dirty="0">
                <a:solidFill>
                  <a:schemeClr val="tx1"/>
                </a:solidFill>
              </a:rPr>
              <a:t> </a:t>
            </a:r>
            <a:r>
              <a:rPr lang="en-US" sz="1600" dirty="0" err="1">
                <a:solidFill>
                  <a:schemeClr val="tx1"/>
                </a:solidFill>
              </a:rPr>
              <a:t>på</a:t>
            </a:r>
            <a:r>
              <a:rPr lang="en-US" sz="1600" dirty="0">
                <a:solidFill>
                  <a:schemeClr val="tx1"/>
                </a:solidFill>
              </a:rPr>
              <a:t> </a:t>
            </a:r>
            <a:r>
              <a:rPr lang="en-US" sz="1600" dirty="0" err="1">
                <a:solidFill>
                  <a:schemeClr val="tx1"/>
                </a:solidFill>
              </a:rPr>
              <a:t>flere</a:t>
            </a:r>
            <a:r>
              <a:rPr lang="en-US" sz="1600" dirty="0">
                <a:solidFill>
                  <a:schemeClr val="tx1"/>
                </a:solidFill>
              </a:rPr>
              <a:t> </a:t>
            </a:r>
            <a:r>
              <a:rPr lang="en-US" sz="1600" dirty="0" err="1">
                <a:solidFill>
                  <a:schemeClr val="tx1"/>
                </a:solidFill>
              </a:rPr>
              <a:t>prosesser</a:t>
            </a:r>
            <a:r>
              <a:rPr lang="en-US" sz="1600" dirty="0">
                <a:solidFill>
                  <a:schemeClr val="tx1"/>
                </a:solidFill>
              </a:rPr>
              <a:t> </a:t>
            </a:r>
            <a:r>
              <a:rPr lang="en-US" sz="1600" dirty="0" err="1">
                <a:solidFill>
                  <a:schemeClr val="tx1"/>
                </a:solidFill>
              </a:rPr>
              <a:t>inkl</a:t>
            </a:r>
            <a:r>
              <a:rPr lang="en-US" sz="1600" dirty="0">
                <a:solidFill>
                  <a:schemeClr val="tx1"/>
                </a:solidFill>
              </a:rPr>
              <a:t>. </a:t>
            </a:r>
            <a:r>
              <a:rPr lang="en-US" sz="1600" dirty="0" err="1">
                <a:solidFill>
                  <a:schemeClr val="tx1"/>
                </a:solidFill>
              </a:rPr>
              <a:t>ekstraksjon</a:t>
            </a:r>
            <a:r>
              <a:rPr lang="en-US" sz="1600" dirty="0">
                <a:solidFill>
                  <a:schemeClr val="tx1"/>
                </a:solidFill>
              </a:rPr>
              <a:t> og </a:t>
            </a:r>
            <a:r>
              <a:rPr lang="en-US" sz="1600" dirty="0" err="1">
                <a:solidFill>
                  <a:schemeClr val="tx1"/>
                </a:solidFill>
              </a:rPr>
              <a:t>modifisering</a:t>
            </a:r>
            <a:r>
              <a:rPr lang="en-US" sz="1600" dirty="0">
                <a:solidFill>
                  <a:schemeClr val="tx1"/>
                </a:solidFill>
              </a:rPr>
              <a:t>. </a:t>
            </a:r>
            <a:r>
              <a:rPr lang="en-US" sz="1600" dirty="0" err="1">
                <a:solidFill>
                  <a:schemeClr val="tx1"/>
                </a:solidFill>
              </a:rPr>
              <a:t>Inkluderer</a:t>
            </a:r>
            <a:r>
              <a:rPr lang="en-US" sz="1600" dirty="0">
                <a:solidFill>
                  <a:schemeClr val="tx1"/>
                </a:solidFill>
              </a:rPr>
              <a:t> lite </a:t>
            </a:r>
            <a:r>
              <a:rPr lang="en-US" sz="1600" dirty="0" err="1">
                <a:solidFill>
                  <a:schemeClr val="tx1"/>
                </a:solidFill>
              </a:rPr>
              <a:t>intakte</a:t>
            </a:r>
            <a:r>
              <a:rPr lang="en-US" sz="1600" dirty="0">
                <a:solidFill>
                  <a:schemeClr val="tx1"/>
                </a:solidFill>
              </a:rPr>
              <a:t> </a:t>
            </a:r>
            <a:r>
              <a:rPr lang="en-US" sz="1600" dirty="0" err="1">
                <a:solidFill>
                  <a:schemeClr val="tx1"/>
                </a:solidFill>
              </a:rPr>
              <a:t>gruppe</a:t>
            </a:r>
            <a:r>
              <a:rPr lang="en-US" sz="1600" dirty="0">
                <a:solidFill>
                  <a:schemeClr val="tx1"/>
                </a:solidFill>
              </a:rPr>
              <a:t> 1 </a:t>
            </a:r>
            <a:r>
              <a:rPr lang="en-US" sz="1600" dirty="0" err="1">
                <a:solidFill>
                  <a:schemeClr val="tx1"/>
                </a:solidFill>
              </a:rPr>
              <a:t>matvarer</a:t>
            </a:r>
            <a:r>
              <a:rPr lang="en-US" sz="1600" dirty="0">
                <a:solidFill>
                  <a:schemeClr val="tx1"/>
                </a:solidFill>
              </a:rPr>
              <a:t>.</a:t>
            </a:r>
          </a:p>
          <a:p>
            <a:r>
              <a:rPr lang="en-US" sz="1600" dirty="0">
                <a:solidFill>
                  <a:schemeClr val="tx1"/>
                </a:solidFill>
              </a:rPr>
              <a:t> </a:t>
            </a:r>
            <a:endParaRPr lang="nb-NO" sz="1600" dirty="0">
              <a:solidFill>
                <a:schemeClr val="tx1"/>
              </a:solidFill>
            </a:endParaRPr>
          </a:p>
        </p:txBody>
      </p:sp>
      <p:sp>
        <p:nvSpPr>
          <p:cNvPr id="12" name="Rektangel: avrundede hjørner 11">
            <a:extLst>
              <a:ext uri="{FF2B5EF4-FFF2-40B4-BE49-F238E27FC236}">
                <a16:creationId xmlns:a16="http://schemas.microsoft.com/office/drawing/2014/main" id="{0601D002-18AE-1C80-1810-4A712BC15502}"/>
              </a:ext>
            </a:extLst>
          </p:cNvPr>
          <p:cNvSpPr/>
          <p:nvPr/>
        </p:nvSpPr>
        <p:spPr>
          <a:xfrm>
            <a:off x="6095999" y="902704"/>
            <a:ext cx="2916195" cy="557304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Group 3</a:t>
            </a:r>
          </a:p>
          <a:p>
            <a:pPr algn="ctr"/>
            <a:r>
              <a:rPr lang="nb-NO" sz="2000" dirty="0"/>
              <a:t>Prosessert</a:t>
            </a:r>
          </a:p>
          <a:p>
            <a:pPr algn="ctr"/>
            <a:endParaRPr lang="nb-NO" sz="2000" dirty="0"/>
          </a:p>
          <a:p>
            <a:pPr algn="ctr"/>
            <a:endParaRPr lang="nb-NO" sz="2000" dirty="0"/>
          </a:p>
          <a:p>
            <a:pPr algn="ctr"/>
            <a:r>
              <a:rPr lang="nb-NO" sz="2000" dirty="0"/>
              <a:t> </a:t>
            </a:r>
            <a:r>
              <a:rPr lang="nb-NO" dirty="0">
                <a:solidFill>
                  <a:schemeClr val="tx1"/>
                </a:solidFill>
              </a:rPr>
              <a:t>Hermetisert/syltet grønnsaker, kjøtt, fisk eller frukt, hjemmebakt brød, ost, saltet kjøtt, vin, øl og </a:t>
            </a:r>
            <a:r>
              <a:rPr lang="nb-NO" dirty="0" err="1">
                <a:solidFill>
                  <a:schemeClr val="tx1"/>
                </a:solidFill>
              </a:rPr>
              <a:t>cider</a:t>
            </a:r>
            <a:r>
              <a:rPr lang="nb-NO" dirty="0">
                <a:solidFill>
                  <a:schemeClr val="tx1"/>
                </a:solidFill>
              </a:rPr>
              <a:t>.  </a:t>
            </a:r>
            <a:endParaRPr lang="en-US" i="1" dirty="0">
              <a:solidFill>
                <a:schemeClr val="tx1"/>
              </a:solidFill>
            </a:endParaRPr>
          </a:p>
          <a:p>
            <a:pPr algn="ctr"/>
            <a:endParaRPr lang="en-US" sz="2000" i="1" dirty="0">
              <a:solidFill>
                <a:schemeClr val="tx1"/>
              </a:solidFill>
            </a:endParaRPr>
          </a:p>
          <a:p>
            <a:endParaRPr lang="en-US" sz="1600" dirty="0">
              <a:solidFill>
                <a:schemeClr val="tx1"/>
              </a:solidFill>
            </a:endParaRPr>
          </a:p>
          <a:p>
            <a:r>
              <a:rPr lang="en-US" sz="1600" dirty="0" err="1">
                <a:solidFill>
                  <a:schemeClr val="tx1"/>
                </a:solidFill>
              </a:rPr>
              <a:t>Prosessering</a:t>
            </a:r>
            <a:r>
              <a:rPr lang="en-US" sz="1600" dirty="0">
                <a:solidFill>
                  <a:schemeClr val="tx1"/>
                </a:solidFill>
              </a:rPr>
              <a:t> </a:t>
            </a:r>
            <a:r>
              <a:rPr lang="en-US" sz="1600" dirty="0" err="1">
                <a:solidFill>
                  <a:schemeClr val="tx1"/>
                </a:solidFill>
              </a:rPr>
              <a:t>fra</a:t>
            </a:r>
            <a:r>
              <a:rPr lang="en-US" sz="1600" dirty="0">
                <a:solidFill>
                  <a:schemeClr val="tx1"/>
                </a:solidFill>
              </a:rPr>
              <a:t> </a:t>
            </a:r>
            <a:r>
              <a:rPr lang="en-US" sz="1600" dirty="0" err="1">
                <a:solidFill>
                  <a:schemeClr val="tx1"/>
                </a:solidFill>
              </a:rPr>
              <a:t>gruppe</a:t>
            </a:r>
            <a:r>
              <a:rPr lang="en-US" sz="1600" dirty="0">
                <a:solidFill>
                  <a:schemeClr val="tx1"/>
                </a:solidFill>
              </a:rPr>
              <a:t> 1 </a:t>
            </a:r>
            <a:r>
              <a:rPr lang="en-US" sz="1600" dirty="0" err="1">
                <a:solidFill>
                  <a:schemeClr val="tx1"/>
                </a:solidFill>
              </a:rPr>
              <a:t>eller</a:t>
            </a:r>
            <a:r>
              <a:rPr lang="en-US" sz="1600" dirty="0">
                <a:solidFill>
                  <a:schemeClr val="tx1"/>
                </a:solidFill>
              </a:rPr>
              <a:t> 2 med </a:t>
            </a:r>
            <a:r>
              <a:rPr lang="en-US" sz="1600" dirty="0" err="1">
                <a:solidFill>
                  <a:schemeClr val="tx1"/>
                </a:solidFill>
              </a:rPr>
              <a:t>tilsetning</a:t>
            </a:r>
            <a:r>
              <a:rPr lang="en-US" sz="1600" dirty="0">
                <a:solidFill>
                  <a:schemeClr val="tx1"/>
                </a:solidFill>
              </a:rPr>
              <a:t> av </a:t>
            </a:r>
            <a:r>
              <a:rPr lang="en-US" sz="1600" dirty="0" err="1">
                <a:solidFill>
                  <a:schemeClr val="tx1"/>
                </a:solidFill>
              </a:rPr>
              <a:t>olje</a:t>
            </a:r>
            <a:r>
              <a:rPr lang="en-US" sz="1600" dirty="0">
                <a:solidFill>
                  <a:schemeClr val="tx1"/>
                </a:solidFill>
              </a:rPr>
              <a:t>, salt, </a:t>
            </a:r>
            <a:r>
              <a:rPr lang="en-US" sz="1600" dirty="0" err="1">
                <a:solidFill>
                  <a:schemeClr val="tx1"/>
                </a:solidFill>
              </a:rPr>
              <a:t>suker</a:t>
            </a:r>
            <a:r>
              <a:rPr lang="en-US" sz="1600" dirty="0">
                <a:solidFill>
                  <a:schemeClr val="tx1"/>
                </a:solidFill>
              </a:rPr>
              <a:t> </a:t>
            </a:r>
            <a:r>
              <a:rPr lang="en-US" sz="1600" dirty="0" err="1">
                <a:solidFill>
                  <a:schemeClr val="tx1"/>
                </a:solidFill>
              </a:rPr>
              <a:t>f.eks</a:t>
            </a:r>
            <a:r>
              <a:rPr lang="en-US" sz="1600" dirty="0">
                <a:solidFill>
                  <a:schemeClr val="tx1"/>
                </a:solidFill>
              </a:rPr>
              <a:t>. </a:t>
            </a:r>
            <a:r>
              <a:rPr lang="en-US" sz="1600" dirty="0" err="1">
                <a:solidFill>
                  <a:schemeClr val="tx1"/>
                </a:solidFill>
              </a:rPr>
              <a:t>ved</a:t>
            </a:r>
            <a:r>
              <a:rPr lang="en-US" sz="1600" dirty="0">
                <a:solidFill>
                  <a:schemeClr val="tx1"/>
                </a:solidFill>
              </a:rPr>
              <a:t> </a:t>
            </a:r>
            <a:r>
              <a:rPr lang="en-US" sz="1600" dirty="0" err="1">
                <a:solidFill>
                  <a:schemeClr val="tx1"/>
                </a:solidFill>
              </a:rPr>
              <a:t>hermetisering</a:t>
            </a:r>
            <a:r>
              <a:rPr lang="en-US" sz="1600" dirty="0">
                <a:solidFill>
                  <a:schemeClr val="tx1"/>
                </a:solidFill>
              </a:rPr>
              <a:t>, </a:t>
            </a:r>
            <a:r>
              <a:rPr lang="en-US" sz="1600" dirty="0" err="1">
                <a:solidFill>
                  <a:schemeClr val="tx1"/>
                </a:solidFill>
              </a:rPr>
              <a:t>sylting</a:t>
            </a:r>
            <a:r>
              <a:rPr lang="en-US" sz="1600" dirty="0">
                <a:solidFill>
                  <a:schemeClr val="tx1"/>
                </a:solidFill>
              </a:rPr>
              <a:t>, </a:t>
            </a:r>
            <a:r>
              <a:rPr lang="en-US" sz="1600" dirty="0" err="1">
                <a:solidFill>
                  <a:schemeClr val="tx1"/>
                </a:solidFill>
              </a:rPr>
              <a:t>røyking</a:t>
            </a:r>
            <a:r>
              <a:rPr lang="en-US" sz="1600" dirty="0">
                <a:solidFill>
                  <a:schemeClr val="tx1"/>
                </a:solidFill>
              </a:rPr>
              <a:t>, </a:t>
            </a:r>
            <a:r>
              <a:rPr lang="en-US" sz="1600" dirty="0" err="1">
                <a:solidFill>
                  <a:schemeClr val="tx1"/>
                </a:solidFill>
              </a:rPr>
              <a:t>speking</a:t>
            </a:r>
            <a:r>
              <a:rPr lang="en-US" sz="1600" dirty="0">
                <a:solidFill>
                  <a:schemeClr val="tx1"/>
                </a:solidFill>
              </a:rPr>
              <a:t> </a:t>
            </a:r>
            <a:r>
              <a:rPr lang="en-US" sz="1600" dirty="0" err="1">
                <a:solidFill>
                  <a:schemeClr val="tx1"/>
                </a:solidFill>
              </a:rPr>
              <a:t>eller</a:t>
            </a:r>
            <a:r>
              <a:rPr lang="en-US" sz="1600" dirty="0">
                <a:solidFill>
                  <a:schemeClr val="tx1"/>
                </a:solidFill>
              </a:rPr>
              <a:t> </a:t>
            </a:r>
            <a:r>
              <a:rPr lang="en-US" sz="1600" dirty="0" err="1">
                <a:solidFill>
                  <a:schemeClr val="tx1"/>
                </a:solidFill>
              </a:rPr>
              <a:t>fermentering</a:t>
            </a:r>
            <a:r>
              <a:rPr lang="en-US" sz="1600" dirty="0">
                <a:solidFill>
                  <a:schemeClr val="tx1"/>
                </a:solidFill>
              </a:rPr>
              <a:t>. </a:t>
            </a:r>
            <a:endParaRPr lang="nb-NO" sz="1600" dirty="0">
              <a:solidFill>
                <a:schemeClr val="tx1"/>
              </a:solidFill>
            </a:endParaRPr>
          </a:p>
        </p:txBody>
      </p:sp>
      <p:sp>
        <p:nvSpPr>
          <p:cNvPr id="3" name="TextBox 2">
            <a:extLst>
              <a:ext uri="{FF2B5EF4-FFF2-40B4-BE49-F238E27FC236}">
                <a16:creationId xmlns:a16="http://schemas.microsoft.com/office/drawing/2014/main" id="{F583BFD2-6990-B3D4-EFD9-2D8D4259D073}"/>
              </a:ext>
            </a:extLst>
          </p:cNvPr>
          <p:cNvSpPr txBox="1"/>
          <p:nvPr/>
        </p:nvSpPr>
        <p:spPr>
          <a:xfrm>
            <a:off x="68510" y="6501542"/>
            <a:ext cx="3042243" cy="369332"/>
          </a:xfrm>
          <a:prstGeom prst="rect">
            <a:avLst/>
          </a:prstGeom>
          <a:noFill/>
        </p:spPr>
        <p:txBody>
          <a:bodyPr wrap="none" rtlCol="0">
            <a:spAutoFit/>
          </a:bodyPr>
          <a:lstStyle/>
          <a:p>
            <a:r>
              <a:rPr lang="en-US" dirty="0" err="1"/>
              <a:t>Oversatt</a:t>
            </a:r>
            <a:r>
              <a:rPr lang="en-US" dirty="0"/>
              <a:t> slide </a:t>
            </a:r>
            <a:r>
              <a:rPr lang="en-US" dirty="0" err="1"/>
              <a:t>fra</a:t>
            </a:r>
            <a:r>
              <a:rPr lang="en-US" dirty="0"/>
              <a:t> Pia Bålsrud</a:t>
            </a:r>
            <a:endParaRPr lang="nb-NO" dirty="0"/>
          </a:p>
        </p:txBody>
      </p:sp>
    </p:spTree>
    <p:extLst>
      <p:ext uri="{BB962C8B-B14F-4D97-AF65-F5344CB8AC3E}">
        <p14:creationId xmlns:p14="http://schemas.microsoft.com/office/powerpoint/2010/main" val="24352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0170C-8843-F11C-BA8E-2F4484060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1E7758-4F7A-141F-B79B-A6F3E10D593A}"/>
              </a:ext>
            </a:extLst>
          </p:cNvPr>
          <p:cNvSpPr>
            <a:spLocks noGrp="1"/>
          </p:cNvSpPr>
          <p:nvPr>
            <p:ph type="title"/>
          </p:nvPr>
        </p:nvSpPr>
        <p:spPr>
          <a:xfrm>
            <a:off x="1776822" y="269776"/>
            <a:ext cx="8651304" cy="1143000"/>
          </a:xfrm>
        </p:spPr>
        <p:txBody>
          <a:bodyPr>
            <a:normAutofit/>
          </a:bodyPr>
          <a:lstStyle/>
          <a:p>
            <a:r>
              <a:rPr lang="nb-NO" sz="3200" dirty="0">
                <a:solidFill>
                  <a:srgbClr val="C30053"/>
                </a:solidFill>
                <a:latin typeface="Georgia" panose="02040502050405020303" pitchFamily="18" charset="0"/>
              </a:rPr>
              <a:t>Kosthold</a:t>
            </a:r>
            <a:br>
              <a:rPr lang="nb-NO" sz="4000" dirty="0">
                <a:solidFill>
                  <a:srgbClr val="C30053"/>
                </a:solidFill>
                <a:latin typeface="Georgia" panose="02040502050405020303" pitchFamily="18" charset="0"/>
              </a:rPr>
            </a:br>
            <a:r>
              <a:rPr lang="nb-NO" sz="2000" dirty="0">
                <a:solidFill>
                  <a:srgbClr val="C30053"/>
                </a:solidFill>
                <a:latin typeface="Georgia" panose="02040502050405020303" pitchFamily="18" charset="0"/>
              </a:rPr>
              <a:t>Merking av matvarer – hvordan ta gunstige valg</a:t>
            </a:r>
            <a:endParaRPr lang="nb-NO" sz="2000" dirty="0"/>
          </a:p>
        </p:txBody>
      </p:sp>
      <p:pic>
        <p:nvPicPr>
          <p:cNvPr id="4" name="Picture 3">
            <a:extLst>
              <a:ext uri="{FF2B5EF4-FFF2-40B4-BE49-F238E27FC236}">
                <a16:creationId xmlns:a16="http://schemas.microsoft.com/office/drawing/2014/main" id="{BA74305D-A39C-2CF3-6E2A-3568F48F4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4765" y="2395126"/>
            <a:ext cx="1944216" cy="1944216"/>
          </a:xfrm>
          <a:prstGeom prst="rect">
            <a:avLst/>
          </a:prstGeom>
        </p:spPr>
      </p:pic>
      <p:sp>
        <p:nvSpPr>
          <p:cNvPr id="11" name="Content Placeholder 2">
            <a:extLst>
              <a:ext uri="{FF2B5EF4-FFF2-40B4-BE49-F238E27FC236}">
                <a16:creationId xmlns:a16="http://schemas.microsoft.com/office/drawing/2014/main" id="{E362775B-D38F-2B45-DBE6-F462544B79FB}"/>
              </a:ext>
            </a:extLst>
          </p:cNvPr>
          <p:cNvSpPr txBox="1">
            <a:spLocks/>
          </p:cNvSpPr>
          <p:nvPr/>
        </p:nvSpPr>
        <p:spPr>
          <a:xfrm>
            <a:off x="6629214" y="1740918"/>
            <a:ext cx="3896444" cy="2408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2400" dirty="0">
              <a:latin typeface="Georgia" panose="02040502050405020303" pitchFamily="18" charset="0"/>
            </a:endParaRPr>
          </a:p>
        </p:txBody>
      </p:sp>
      <p:sp>
        <p:nvSpPr>
          <p:cNvPr id="18" name="Content Placeholder 2">
            <a:extLst>
              <a:ext uri="{FF2B5EF4-FFF2-40B4-BE49-F238E27FC236}">
                <a16:creationId xmlns:a16="http://schemas.microsoft.com/office/drawing/2014/main" id="{AA8FA79C-9711-1C08-B7DE-19647C03F514}"/>
              </a:ext>
            </a:extLst>
          </p:cNvPr>
          <p:cNvSpPr txBox="1">
            <a:spLocks/>
          </p:cNvSpPr>
          <p:nvPr/>
        </p:nvSpPr>
        <p:spPr>
          <a:xfrm>
            <a:off x="2415580" y="1772817"/>
            <a:ext cx="4472508" cy="39203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b-NO" sz="2000" b="1" dirty="0" err="1">
                <a:latin typeface="Georgia" panose="02040502050405020303" pitchFamily="18" charset="0"/>
              </a:rPr>
              <a:t>Nøkkelhullsmerket</a:t>
            </a:r>
            <a:r>
              <a:rPr lang="nb-NO" sz="2000" b="1" dirty="0">
                <a:latin typeface="Georgia" panose="02040502050405020303" pitchFamily="18" charset="0"/>
              </a:rPr>
              <a:t>   </a:t>
            </a:r>
            <a:r>
              <a:rPr lang="nb-NO" sz="2000" dirty="0">
                <a:latin typeface="Georgia" panose="02040502050405020303" pitchFamily="18" charset="0"/>
              </a:rPr>
              <a:t>                              </a:t>
            </a:r>
          </a:p>
          <a:p>
            <a:r>
              <a:rPr lang="nb-NO" sz="2000" dirty="0">
                <a:latin typeface="Georgia" panose="02040502050405020303" pitchFamily="18" charset="0"/>
              </a:rPr>
              <a:t>Sammenlignet med andre matvarer i samme matvaregruppe:</a:t>
            </a:r>
          </a:p>
          <a:p>
            <a:pPr lvl="1"/>
            <a:r>
              <a:rPr lang="nb-NO" sz="2000" dirty="0">
                <a:latin typeface="Georgia" panose="02040502050405020303" pitchFamily="18" charset="0"/>
              </a:rPr>
              <a:t>Mer fiber</a:t>
            </a:r>
          </a:p>
          <a:p>
            <a:pPr lvl="1"/>
            <a:r>
              <a:rPr lang="nb-NO" sz="2000" dirty="0">
                <a:latin typeface="Georgia" panose="02040502050405020303" pitchFamily="18" charset="0"/>
              </a:rPr>
              <a:t>Mindre mettet fett, sukker og salt</a:t>
            </a:r>
          </a:p>
          <a:p>
            <a:pPr marL="457200" lvl="1" indent="0">
              <a:buNone/>
            </a:pPr>
            <a:endParaRPr lang="nb-NO" sz="2000" dirty="0">
              <a:latin typeface="Georgia" panose="02040502050405020303" pitchFamily="18" charset="0"/>
            </a:endParaRPr>
          </a:p>
          <a:p>
            <a:pPr marL="0" indent="0">
              <a:buNone/>
            </a:pPr>
            <a:r>
              <a:rPr lang="nb-NO" sz="2000" b="1" dirty="0">
                <a:latin typeface="Georgia" panose="02040502050405020303" pitchFamily="18" charset="0"/>
              </a:rPr>
              <a:t>Lett, </a:t>
            </a:r>
            <a:r>
              <a:rPr lang="nb-NO" sz="2000" b="1" dirty="0" err="1">
                <a:latin typeface="Georgia" panose="02040502050405020303" pitchFamily="18" charset="0"/>
              </a:rPr>
              <a:t>light</a:t>
            </a:r>
            <a:r>
              <a:rPr lang="nb-NO" sz="2000" b="1" dirty="0">
                <a:latin typeface="Georgia" panose="02040502050405020303" pitchFamily="18" charset="0"/>
              </a:rPr>
              <a:t>, mager</a:t>
            </a:r>
          </a:p>
          <a:p>
            <a:r>
              <a:rPr lang="nb-NO" sz="2000" dirty="0">
                <a:latin typeface="Georgia" panose="02040502050405020303" pitchFamily="18" charset="0"/>
              </a:rPr>
              <a:t>30 % mindre energi enn originalproduktet</a:t>
            </a:r>
          </a:p>
          <a:p>
            <a:pPr marL="0" indent="0">
              <a:buNone/>
            </a:pPr>
            <a:endParaRPr lang="nb-NO" sz="2400" dirty="0">
              <a:latin typeface="Georgia" panose="02040502050405020303" pitchFamily="18" charset="0"/>
            </a:endParaRPr>
          </a:p>
        </p:txBody>
      </p:sp>
      <p:pic>
        <p:nvPicPr>
          <p:cNvPr id="16" name="Picture 3">
            <a:extLst>
              <a:ext uri="{FF2B5EF4-FFF2-40B4-BE49-F238E27FC236}">
                <a16:creationId xmlns:a16="http://schemas.microsoft.com/office/drawing/2014/main" id="{E5B98B34-D6D8-9705-484E-7B18506115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344" y="6366273"/>
            <a:ext cx="1027914" cy="222810"/>
          </a:xfrm>
          <a:prstGeom prst="rect">
            <a:avLst/>
          </a:prstGeom>
        </p:spPr>
      </p:pic>
      <p:grpSp>
        <p:nvGrpSpPr>
          <p:cNvPr id="3" name="Gruppe 2">
            <a:extLst>
              <a:ext uri="{FF2B5EF4-FFF2-40B4-BE49-F238E27FC236}">
                <a16:creationId xmlns:a16="http://schemas.microsoft.com/office/drawing/2014/main" id="{AE07B05F-B7BE-A802-7600-60462250F1E7}"/>
              </a:ext>
            </a:extLst>
          </p:cNvPr>
          <p:cNvGrpSpPr/>
          <p:nvPr/>
        </p:nvGrpSpPr>
        <p:grpSpPr>
          <a:xfrm>
            <a:off x="1487488" y="6590062"/>
            <a:ext cx="9573402" cy="270123"/>
            <a:chOff x="0" y="0"/>
            <a:chExt cx="9573402" cy="270123"/>
          </a:xfrm>
        </p:grpSpPr>
        <p:sp>
          <p:nvSpPr>
            <p:cNvPr id="19" name="Rectangle 6">
              <a:extLst>
                <a:ext uri="{FF2B5EF4-FFF2-40B4-BE49-F238E27FC236}">
                  <a16:creationId xmlns:a16="http://schemas.microsoft.com/office/drawing/2014/main" id="{CDFAF58F-617B-9870-C541-A45A77D567F3}"/>
                </a:ext>
              </a:extLst>
            </p:cNvPr>
            <p:cNvSpPr/>
            <p:nvPr/>
          </p:nvSpPr>
          <p:spPr>
            <a:xfrm>
              <a:off x="0" y="0"/>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Introduksjon</a:t>
              </a:r>
            </a:p>
          </p:txBody>
        </p:sp>
        <p:sp>
          <p:nvSpPr>
            <p:cNvPr id="12" name="TextBox 11">
              <a:extLst>
                <a:ext uri="{FF2B5EF4-FFF2-40B4-BE49-F238E27FC236}">
                  <a16:creationId xmlns:a16="http://schemas.microsoft.com/office/drawing/2014/main" id="{F9659D15-E7E3-97AC-E125-4FBDAD6AE025}"/>
                </a:ext>
              </a:extLst>
            </p:cNvPr>
            <p:cNvSpPr txBox="1"/>
            <p:nvPr/>
          </p:nvSpPr>
          <p:spPr>
            <a:xfrm>
              <a:off x="7812360" y="19645"/>
              <a:ext cx="1761042" cy="230832"/>
            </a:xfrm>
            <a:prstGeom prst="rect">
              <a:avLst/>
            </a:prstGeom>
            <a:noFill/>
          </p:spPr>
          <p:txBody>
            <a:bodyPr wrap="square" rtlCol="0">
              <a:spAutoFit/>
            </a:bodyPr>
            <a:lstStyle/>
            <a:p>
              <a:r>
                <a:rPr lang="nb-NO" sz="900" dirty="0">
                  <a:solidFill>
                    <a:schemeClr val="bg1"/>
                  </a:solidFill>
                  <a:latin typeface="Georgia" panose="02040502050405020303" pitchFamily="18" charset="0"/>
                </a:rPr>
                <a:t>Foto: Livsmedelsverket</a:t>
              </a:r>
            </a:p>
          </p:txBody>
        </p:sp>
      </p:grpSp>
      <p:pic>
        <p:nvPicPr>
          <p:cNvPr id="13" name="Grafikk 12">
            <a:extLst>
              <a:ext uri="{FF2B5EF4-FFF2-40B4-BE49-F238E27FC236}">
                <a16:creationId xmlns:a16="http://schemas.microsoft.com/office/drawing/2014/main" id="{673E996D-0D62-1B02-21F4-B15F53F70C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8129" y="6387227"/>
            <a:ext cx="2455191" cy="180402"/>
          </a:xfrm>
          <a:prstGeom prst="rect">
            <a:avLst/>
          </a:prstGeom>
        </p:spPr>
      </p:pic>
      <p:pic>
        <p:nvPicPr>
          <p:cNvPr id="5" name="Bilde 3" descr="Lipidhefte 19.02.16.pdf">
            <a:extLst>
              <a:ext uri="{FF2B5EF4-FFF2-40B4-BE49-F238E27FC236}">
                <a16:creationId xmlns:a16="http://schemas.microsoft.com/office/drawing/2014/main" id="{7537BE56-59E2-EFB7-2ADE-2DC5E5D59426}"/>
              </a:ext>
            </a:extLst>
          </p:cNvPr>
          <p:cNvPicPr>
            <a:picLocks noChangeAspect="1"/>
          </p:cNvPicPr>
          <p:nvPr/>
        </p:nvPicPr>
        <p:blipFill rotWithShape="1">
          <a:blip r:embed="rId7">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961264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028C7177-F976-5FF5-2677-990E9529FC1E}"/>
              </a:ext>
            </a:extLst>
          </p:cNvPr>
          <p:cNvSpPr>
            <a:spLocks noGrp="1"/>
          </p:cNvSpPr>
          <p:nvPr>
            <p:ph type="title"/>
          </p:nvPr>
        </p:nvSpPr>
        <p:spPr/>
        <p:txBody>
          <a:bodyPr/>
          <a:lstStyle/>
          <a:p>
            <a:r>
              <a:rPr lang="nb-NO" dirty="0"/>
              <a:t>Men ultraprosessering sier ingenting om innholdet i matvarer</a:t>
            </a:r>
          </a:p>
        </p:txBody>
      </p:sp>
      <p:sp>
        <p:nvSpPr>
          <p:cNvPr id="6" name="Plassholder for innhold 5">
            <a:extLst>
              <a:ext uri="{FF2B5EF4-FFF2-40B4-BE49-F238E27FC236}">
                <a16:creationId xmlns:a16="http://schemas.microsoft.com/office/drawing/2014/main" id="{6F82E280-639F-8DF0-24A5-9BBD9CDB5145}"/>
              </a:ext>
            </a:extLst>
          </p:cNvPr>
          <p:cNvSpPr>
            <a:spLocks noGrp="1"/>
          </p:cNvSpPr>
          <p:nvPr>
            <p:ph idx="1"/>
          </p:nvPr>
        </p:nvSpPr>
        <p:spPr/>
        <p:txBody>
          <a:bodyPr/>
          <a:lstStyle/>
          <a:p>
            <a:r>
              <a:rPr lang="en-US" b="1" dirty="0" err="1"/>
              <a:t>Både</a:t>
            </a:r>
            <a:r>
              <a:rPr lang="en-US" b="1" dirty="0"/>
              <a:t> </a:t>
            </a:r>
            <a:r>
              <a:rPr lang="en-US" b="1" dirty="0" err="1"/>
              <a:t>ikke-ultraprosesserte</a:t>
            </a:r>
            <a:r>
              <a:rPr lang="en-US" b="1" dirty="0"/>
              <a:t> og </a:t>
            </a:r>
            <a:r>
              <a:rPr lang="en-US" b="1" dirty="0" err="1"/>
              <a:t>ultraprosessert</a:t>
            </a:r>
            <a:r>
              <a:rPr lang="en-US" b="1" dirty="0"/>
              <a:t> </a:t>
            </a:r>
            <a:r>
              <a:rPr lang="en-US" b="1" dirty="0" err="1"/>
              <a:t>matvarer</a:t>
            </a:r>
            <a:r>
              <a:rPr lang="en-US" b="1" dirty="0"/>
              <a:t> </a:t>
            </a:r>
            <a:r>
              <a:rPr lang="en-US" b="1" dirty="0" err="1"/>
              <a:t>kan</a:t>
            </a:r>
            <a:r>
              <a:rPr lang="en-US" b="1" dirty="0"/>
              <a:t> </a:t>
            </a:r>
            <a:r>
              <a:rPr lang="en-US" b="1" dirty="0" err="1"/>
              <a:t>være</a:t>
            </a:r>
            <a:r>
              <a:rPr lang="en-US" b="1" dirty="0"/>
              <a:t> </a:t>
            </a:r>
            <a:r>
              <a:rPr lang="en-US" b="1" dirty="0" err="1"/>
              <a:t>sunne</a:t>
            </a:r>
            <a:r>
              <a:rPr lang="en-US" b="1" dirty="0"/>
              <a:t> og </a:t>
            </a:r>
            <a:r>
              <a:rPr lang="en-US" b="1" dirty="0" err="1"/>
              <a:t>usunne</a:t>
            </a:r>
            <a:r>
              <a:rPr lang="en-US" b="1" dirty="0"/>
              <a:t>.</a:t>
            </a:r>
          </a:p>
          <a:p>
            <a:r>
              <a:rPr lang="en-US" b="1" dirty="0"/>
              <a:t>Nova </a:t>
            </a:r>
            <a:r>
              <a:rPr lang="en-US" b="1" dirty="0" err="1"/>
              <a:t>klassifiseringen</a:t>
            </a:r>
            <a:r>
              <a:rPr lang="en-US" b="1" dirty="0"/>
              <a:t> </a:t>
            </a:r>
            <a:r>
              <a:rPr lang="en-US" b="1" dirty="0" err="1"/>
              <a:t>sier</a:t>
            </a:r>
            <a:r>
              <a:rPr lang="en-US" b="1" dirty="0"/>
              <a:t> </a:t>
            </a:r>
            <a:r>
              <a:rPr lang="en-US" b="1" dirty="0" err="1"/>
              <a:t>ingenting</a:t>
            </a:r>
            <a:r>
              <a:rPr lang="en-US" b="1" dirty="0"/>
              <a:t> om </a:t>
            </a:r>
            <a:r>
              <a:rPr lang="en-US" b="1" dirty="0" err="1"/>
              <a:t>næringsinnholdet</a:t>
            </a:r>
            <a:r>
              <a:rPr lang="en-US" b="1" dirty="0"/>
              <a:t> i </a:t>
            </a:r>
            <a:r>
              <a:rPr lang="en-US" b="1" dirty="0" err="1"/>
              <a:t>matvaren</a:t>
            </a:r>
            <a:endParaRPr lang="en-US" b="1" dirty="0"/>
          </a:p>
          <a:p>
            <a:endParaRPr lang="nb-NO" dirty="0"/>
          </a:p>
        </p:txBody>
      </p:sp>
    </p:spTree>
    <p:extLst>
      <p:ext uri="{BB962C8B-B14F-4D97-AF65-F5344CB8AC3E}">
        <p14:creationId xmlns:p14="http://schemas.microsoft.com/office/powerpoint/2010/main" val="3871343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9AEFD-6D80-BFD4-05A3-ADFFCD4DE50E}"/>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608EE756-D33A-5177-E34B-C655F5EBEAA4}"/>
              </a:ext>
            </a:extLst>
          </p:cNvPr>
          <p:cNvSpPr/>
          <p:nvPr/>
        </p:nvSpPr>
        <p:spPr>
          <a:xfrm>
            <a:off x="360044" y="6180881"/>
            <a:ext cx="820574" cy="4166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 name="Rett linje 9">
            <a:extLst>
              <a:ext uri="{FF2B5EF4-FFF2-40B4-BE49-F238E27FC236}">
                <a16:creationId xmlns:a16="http://schemas.microsoft.com/office/drawing/2014/main" id="{4BAC623B-F3EF-B6C9-B546-8197023D5198}"/>
              </a:ext>
            </a:extLst>
          </p:cNvPr>
          <p:cNvCxnSpPr/>
          <p:nvPr/>
        </p:nvCxnSpPr>
        <p:spPr>
          <a:xfrm>
            <a:off x="0" y="3344844"/>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E912E72E-EBBA-25D9-23AB-C6A4203D80FA}"/>
              </a:ext>
            </a:extLst>
          </p:cNvPr>
          <p:cNvCxnSpPr/>
          <p:nvPr/>
        </p:nvCxnSpPr>
        <p:spPr>
          <a:xfrm>
            <a:off x="6096000" y="0"/>
            <a:ext cx="0" cy="69799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kstSylinder 15">
            <a:extLst>
              <a:ext uri="{FF2B5EF4-FFF2-40B4-BE49-F238E27FC236}">
                <a16:creationId xmlns:a16="http://schemas.microsoft.com/office/drawing/2014/main" id="{94C9D7FD-8FBF-C013-BAF1-D85DCCC1EB18}"/>
              </a:ext>
            </a:extLst>
          </p:cNvPr>
          <p:cNvSpPr txBox="1"/>
          <p:nvPr/>
        </p:nvSpPr>
        <p:spPr>
          <a:xfrm>
            <a:off x="7612863" y="108466"/>
            <a:ext cx="2819400" cy="461665"/>
          </a:xfrm>
          <a:prstGeom prst="rect">
            <a:avLst/>
          </a:prstGeom>
          <a:noFill/>
        </p:spPr>
        <p:txBody>
          <a:bodyPr wrap="square" rtlCol="0">
            <a:spAutoFit/>
          </a:bodyPr>
          <a:lstStyle/>
          <a:p>
            <a:r>
              <a:rPr lang="en-US" sz="2400" b="1" dirty="0">
                <a:solidFill>
                  <a:srgbClr val="FF0000"/>
                </a:solidFill>
              </a:rPr>
              <a:t>Ultra-processed</a:t>
            </a:r>
            <a:endParaRPr lang="nb-NO" sz="2400" b="1" dirty="0">
              <a:solidFill>
                <a:srgbClr val="FF0000"/>
              </a:solidFill>
            </a:endParaRPr>
          </a:p>
        </p:txBody>
      </p:sp>
      <p:sp>
        <p:nvSpPr>
          <p:cNvPr id="17" name="TekstSylinder 16">
            <a:extLst>
              <a:ext uri="{FF2B5EF4-FFF2-40B4-BE49-F238E27FC236}">
                <a16:creationId xmlns:a16="http://schemas.microsoft.com/office/drawing/2014/main" id="{1DEFD21D-DA79-0128-6F0C-05B9D91088D3}"/>
              </a:ext>
            </a:extLst>
          </p:cNvPr>
          <p:cNvSpPr txBox="1"/>
          <p:nvPr/>
        </p:nvSpPr>
        <p:spPr>
          <a:xfrm>
            <a:off x="7612863" y="3689866"/>
            <a:ext cx="2819400" cy="461665"/>
          </a:xfrm>
          <a:prstGeom prst="rect">
            <a:avLst/>
          </a:prstGeom>
          <a:noFill/>
        </p:spPr>
        <p:txBody>
          <a:bodyPr wrap="square" rtlCol="0">
            <a:spAutoFit/>
          </a:bodyPr>
          <a:lstStyle/>
          <a:p>
            <a:r>
              <a:rPr lang="en-US" sz="2400" b="1" dirty="0">
                <a:solidFill>
                  <a:srgbClr val="FF0000"/>
                </a:solidFill>
              </a:rPr>
              <a:t>Ultra-processed</a:t>
            </a:r>
            <a:endParaRPr lang="nb-NO" sz="2400" b="1" dirty="0">
              <a:solidFill>
                <a:srgbClr val="FF0000"/>
              </a:solidFill>
            </a:endParaRPr>
          </a:p>
        </p:txBody>
      </p:sp>
      <p:sp>
        <p:nvSpPr>
          <p:cNvPr id="18" name="TekstSylinder 17">
            <a:extLst>
              <a:ext uri="{FF2B5EF4-FFF2-40B4-BE49-F238E27FC236}">
                <a16:creationId xmlns:a16="http://schemas.microsoft.com/office/drawing/2014/main" id="{4C266A35-D975-687E-69EB-D87264BBF125}"/>
              </a:ext>
            </a:extLst>
          </p:cNvPr>
          <p:cNvSpPr txBox="1"/>
          <p:nvPr/>
        </p:nvSpPr>
        <p:spPr>
          <a:xfrm>
            <a:off x="1394942" y="108466"/>
            <a:ext cx="3847617" cy="461665"/>
          </a:xfrm>
          <a:prstGeom prst="rect">
            <a:avLst/>
          </a:prstGeom>
          <a:noFill/>
        </p:spPr>
        <p:txBody>
          <a:bodyPr wrap="square" rtlCol="0">
            <a:spAutoFit/>
          </a:bodyPr>
          <a:lstStyle/>
          <a:p>
            <a:r>
              <a:rPr lang="en-US" sz="2400" b="1" dirty="0">
                <a:solidFill>
                  <a:srgbClr val="00B050"/>
                </a:solidFill>
              </a:rPr>
              <a:t>Not ultra-processed</a:t>
            </a:r>
            <a:endParaRPr lang="nb-NO" sz="2400" b="1" dirty="0">
              <a:solidFill>
                <a:srgbClr val="00B050"/>
              </a:solidFill>
            </a:endParaRPr>
          </a:p>
        </p:txBody>
      </p:sp>
      <p:sp>
        <p:nvSpPr>
          <p:cNvPr id="19" name="TekstSylinder 18">
            <a:extLst>
              <a:ext uri="{FF2B5EF4-FFF2-40B4-BE49-F238E27FC236}">
                <a16:creationId xmlns:a16="http://schemas.microsoft.com/office/drawing/2014/main" id="{BDD1913D-5629-DD46-01E5-CCDAAC86461F}"/>
              </a:ext>
            </a:extLst>
          </p:cNvPr>
          <p:cNvSpPr txBox="1"/>
          <p:nvPr/>
        </p:nvSpPr>
        <p:spPr>
          <a:xfrm>
            <a:off x="1394941" y="3511451"/>
            <a:ext cx="3847617" cy="461665"/>
          </a:xfrm>
          <a:prstGeom prst="rect">
            <a:avLst/>
          </a:prstGeom>
          <a:noFill/>
        </p:spPr>
        <p:txBody>
          <a:bodyPr wrap="square" rtlCol="0">
            <a:spAutoFit/>
          </a:bodyPr>
          <a:lstStyle/>
          <a:p>
            <a:r>
              <a:rPr lang="en-US" sz="2400" b="1" dirty="0">
                <a:solidFill>
                  <a:srgbClr val="00B050"/>
                </a:solidFill>
              </a:rPr>
              <a:t>Not ultra-processed</a:t>
            </a:r>
            <a:endParaRPr lang="nb-NO" sz="2400" b="1" dirty="0">
              <a:solidFill>
                <a:srgbClr val="00B050"/>
              </a:solidFill>
            </a:endParaRPr>
          </a:p>
        </p:txBody>
      </p:sp>
      <p:sp>
        <p:nvSpPr>
          <p:cNvPr id="20" name="TekstSylinder 19">
            <a:extLst>
              <a:ext uri="{FF2B5EF4-FFF2-40B4-BE49-F238E27FC236}">
                <a16:creationId xmlns:a16="http://schemas.microsoft.com/office/drawing/2014/main" id="{58B51FED-298A-1B19-9E03-1128A402CF46}"/>
              </a:ext>
            </a:extLst>
          </p:cNvPr>
          <p:cNvSpPr txBox="1"/>
          <p:nvPr/>
        </p:nvSpPr>
        <p:spPr>
          <a:xfrm>
            <a:off x="8381312" y="6458857"/>
            <a:ext cx="1980029" cy="230832"/>
          </a:xfrm>
          <a:prstGeom prst="rect">
            <a:avLst/>
          </a:prstGeom>
          <a:noFill/>
        </p:spPr>
        <p:txBody>
          <a:bodyPr wrap="none" rtlCol="0">
            <a:spAutoFit/>
          </a:bodyPr>
          <a:lstStyle/>
          <a:p>
            <a:r>
              <a:rPr lang="en-US" dirty="0"/>
              <a:t>Pictures: from oda.no and Meny.no</a:t>
            </a:r>
            <a:endParaRPr lang="nb-NO" dirty="0"/>
          </a:p>
        </p:txBody>
      </p:sp>
      <p:pic>
        <p:nvPicPr>
          <p:cNvPr id="21" name="Bilde 20">
            <a:extLst>
              <a:ext uri="{FF2B5EF4-FFF2-40B4-BE49-F238E27FC236}">
                <a16:creationId xmlns:a16="http://schemas.microsoft.com/office/drawing/2014/main" id="{0808A069-C09C-4B67-A05B-9CA63460983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28136" y="4307648"/>
            <a:ext cx="1332409" cy="1279113"/>
          </a:xfrm>
          <a:prstGeom prst="rect">
            <a:avLst/>
          </a:prstGeom>
        </p:spPr>
      </p:pic>
      <p:pic>
        <p:nvPicPr>
          <p:cNvPr id="23" name="Bilde 22">
            <a:extLst>
              <a:ext uri="{FF2B5EF4-FFF2-40B4-BE49-F238E27FC236}">
                <a16:creationId xmlns:a16="http://schemas.microsoft.com/office/drawing/2014/main" id="{1E4DE756-DEA9-3FAA-8F6D-F1B6BD60724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0044" y="4307648"/>
            <a:ext cx="1247426" cy="1253980"/>
          </a:xfrm>
          <a:prstGeom prst="rect">
            <a:avLst/>
          </a:prstGeom>
        </p:spPr>
      </p:pic>
      <p:pic>
        <p:nvPicPr>
          <p:cNvPr id="24" name="Bilde 23">
            <a:extLst>
              <a:ext uri="{FF2B5EF4-FFF2-40B4-BE49-F238E27FC236}">
                <a16:creationId xmlns:a16="http://schemas.microsoft.com/office/drawing/2014/main" id="{CA495F9E-3AA3-25D1-37AA-C6D3F8D1541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50162" y="4151531"/>
            <a:ext cx="831478" cy="1918010"/>
          </a:xfrm>
          <a:prstGeom prst="rect">
            <a:avLst/>
          </a:prstGeom>
        </p:spPr>
      </p:pic>
      <p:pic>
        <p:nvPicPr>
          <p:cNvPr id="25" name="Bilde 24">
            <a:extLst>
              <a:ext uri="{FF2B5EF4-FFF2-40B4-BE49-F238E27FC236}">
                <a16:creationId xmlns:a16="http://schemas.microsoft.com/office/drawing/2014/main" id="{A47638F6-4FB5-FC59-4609-044059B05E4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348254" y="4179572"/>
            <a:ext cx="795665" cy="2021417"/>
          </a:xfrm>
          <a:prstGeom prst="rect">
            <a:avLst/>
          </a:prstGeom>
        </p:spPr>
      </p:pic>
      <p:pic>
        <p:nvPicPr>
          <p:cNvPr id="29" name="Bilde 28">
            <a:extLst>
              <a:ext uri="{FF2B5EF4-FFF2-40B4-BE49-F238E27FC236}">
                <a16:creationId xmlns:a16="http://schemas.microsoft.com/office/drawing/2014/main" id="{6F8382DA-C4CC-C573-3CDF-F4D3A86A514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449541" y="4469900"/>
            <a:ext cx="1742459" cy="1197533"/>
          </a:xfrm>
          <a:prstGeom prst="rect">
            <a:avLst/>
          </a:prstGeom>
        </p:spPr>
      </p:pic>
      <p:pic>
        <p:nvPicPr>
          <p:cNvPr id="31" name="Bilde 30">
            <a:extLst>
              <a:ext uri="{FF2B5EF4-FFF2-40B4-BE49-F238E27FC236}">
                <a16:creationId xmlns:a16="http://schemas.microsoft.com/office/drawing/2014/main" id="{A5748C8B-0169-CB3B-AC14-6BF95A6FB8B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114966" y="4389228"/>
            <a:ext cx="1837180" cy="1197533"/>
          </a:xfrm>
          <a:prstGeom prst="rect">
            <a:avLst/>
          </a:prstGeom>
        </p:spPr>
      </p:pic>
      <p:pic>
        <p:nvPicPr>
          <p:cNvPr id="35" name="Bilde 34">
            <a:extLst>
              <a:ext uri="{FF2B5EF4-FFF2-40B4-BE49-F238E27FC236}">
                <a16:creationId xmlns:a16="http://schemas.microsoft.com/office/drawing/2014/main" id="{BA6A771D-4158-55F9-0558-2E4C5E12BC3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381312" y="938448"/>
            <a:ext cx="1444419" cy="1266756"/>
          </a:xfrm>
          <a:prstGeom prst="rect">
            <a:avLst/>
          </a:prstGeom>
        </p:spPr>
      </p:pic>
      <p:pic>
        <p:nvPicPr>
          <p:cNvPr id="37" name="Bilde 36">
            <a:extLst>
              <a:ext uri="{FF2B5EF4-FFF2-40B4-BE49-F238E27FC236}">
                <a16:creationId xmlns:a16="http://schemas.microsoft.com/office/drawing/2014/main" id="{CDC4AAA4-BB76-C461-CA18-2B9F177DE81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678763" y="993310"/>
            <a:ext cx="1653068" cy="1069535"/>
          </a:xfrm>
          <a:prstGeom prst="rect">
            <a:avLst/>
          </a:prstGeom>
        </p:spPr>
      </p:pic>
      <p:pic>
        <p:nvPicPr>
          <p:cNvPr id="38" name="Bilde 37">
            <a:extLst>
              <a:ext uri="{FF2B5EF4-FFF2-40B4-BE49-F238E27FC236}">
                <a16:creationId xmlns:a16="http://schemas.microsoft.com/office/drawing/2014/main" id="{185DA75B-19F0-2877-6B3D-0A3E82E29799}"/>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266469" y="1033368"/>
            <a:ext cx="1489825" cy="1014571"/>
          </a:xfrm>
          <a:prstGeom prst="rect">
            <a:avLst/>
          </a:prstGeom>
        </p:spPr>
      </p:pic>
      <p:pic>
        <p:nvPicPr>
          <p:cNvPr id="40" name="Bilde 39">
            <a:extLst>
              <a:ext uri="{FF2B5EF4-FFF2-40B4-BE49-F238E27FC236}">
                <a16:creationId xmlns:a16="http://schemas.microsoft.com/office/drawing/2014/main" id="{A662CB53-C382-3D11-C1B0-39279A979BFC}"/>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247255" y="4250600"/>
            <a:ext cx="876566" cy="1647681"/>
          </a:xfrm>
          <a:prstGeom prst="rect">
            <a:avLst/>
          </a:prstGeom>
        </p:spPr>
      </p:pic>
      <p:pic>
        <p:nvPicPr>
          <p:cNvPr id="41" name="Bilde 40">
            <a:extLst>
              <a:ext uri="{FF2B5EF4-FFF2-40B4-BE49-F238E27FC236}">
                <a16:creationId xmlns:a16="http://schemas.microsoft.com/office/drawing/2014/main" id="{54A73526-637C-312C-8502-2B36C2599196}"/>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937689" y="4216504"/>
            <a:ext cx="974750" cy="1947551"/>
          </a:xfrm>
          <a:prstGeom prst="rect">
            <a:avLst/>
          </a:prstGeom>
        </p:spPr>
      </p:pic>
      <p:pic>
        <p:nvPicPr>
          <p:cNvPr id="2" name="Bilde 1">
            <a:extLst>
              <a:ext uri="{FF2B5EF4-FFF2-40B4-BE49-F238E27FC236}">
                <a16:creationId xmlns:a16="http://schemas.microsoft.com/office/drawing/2014/main" id="{F28F7413-CCAE-A18B-726E-C73BCC2390ED}"/>
              </a:ext>
            </a:extLst>
          </p:cNvPr>
          <p:cNvPicPr>
            <a:picLocks noChangeAspect="1"/>
          </p:cNvPicPr>
          <p:nvPr/>
        </p:nvPicPr>
        <p:blipFill>
          <a:blip r:embed="rId14"/>
          <a:stretch>
            <a:fillRect/>
          </a:stretch>
        </p:blipFill>
        <p:spPr>
          <a:xfrm>
            <a:off x="2267446" y="801368"/>
            <a:ext cx="1097692" cy="1530951"/>
          </a:xfrm>
          <a:prstGeom prst="rect">
            <a:avLst/>
          </a:prstGeom>
        </p:spPr>
      </p:pic>
      <p:pic>
        <p:nvPicPr>
          <p:cNvPr id="1026" name="Picture 2" descr="Wasa Knekkebrød Husman">
            <a:extLst>
              <a:ext uri="{FF2B5EF4-FFF2-40B4-BE49-F238E27FC236}">
                <a16:creationId xmlns:a16="http://schemas.microsoft.com/office/drawing/2014/main" id="{6C54F8E4-472B-C839-6A88-8196AAA88C93}"/>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302979" y="975735"/>
            <a:ext cx="1616397" cy="1152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sa Knekkebrød Sport+">
            <a:extLst>
              <a:ext uri="{FF2B5EF4-FFF2-40B4-BE49-F238E27FC236}">
                <a16:creationId xmlns:a16="http://schemas.microsoft.com/office/drawing/2014/main" id="{BE9EEE36-89E2-413E-CCC5-E1C68999726A}"/>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6505420" y="1023708"/>
            <a:ext cx="1433414" cy="12099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A21095-E8F7-B5A4-5E65-5B92ABB9774C}"/>
              </a:ext>
            </a:extLst>
          </p:cNvPr>
          <p:cNvSpPr txBox="1"/>
          <p:nvPr/>
        </p:nvSpPr>
        <p:spPr>
          <a:xfrm>
            <a:off x="63166" y="6421345"/>
            <a:ext cx="2391276" cy="369332"/>
          </a:xfrm>
          <a:prstGeom prst="rect">
            <a:avLst/>
          </a:prstGeom>
          <a:noFill/>
        </p:spPr>
        <p:txBody>
          <a:bodyPr wrap="square">
            <a:spAutoFit/>
          </a:bodyPr>
          <a:lstStyle/>
          <a:p>
            <a:r>
              <a:rPr lang="en-US" dirty="0"/>
              <a:t>Slide </a:t>
            </a:r>
            <a:r>
              <a:rPr lang="en-US" dirty="0" err="1"/>
              <a:t>fra</a:t>
            </a:r>
            <a:r>
              <a:rPr lang="en-US" dirty="0"/>
              <a:t> Pia Bålsrud</a:t>
            </a:r>
            <a:endParaRPr lang="nb-NO" dirty="0"/>
          </a:p>
        </p:txBody>
      </p:sp>
    </p:spTree>
    <p:extLst>
      <p:ext uri="{BB962C8B-B14F-4D97-AF65-F5344CB8AC3E}">
        <p14:creationId xmlns:p14="http://schemas.microsoft.com/office/powerpoint/2010/main" val="338869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FF29-DEF0-2C68-48D9-437A4B65F98C}"/>
              </a:ext>
            </a:extLst>
          </p:cNvPr>
          <p:cNvSpPr>
            <a:spLocks noGrp="1"/>
          </p:cNvSpPr>
          <p:nvPr>
            <p:ph type="title"/>
          </p:nvPr>
        </p:nvSpPr>
        <p:spPr/>
        <p:txBody>
          <a:bodyPr>
            <a:normAutofit fontScale="90000"/>
          </a:bodyPr>
          <a:lstStyle/>
          <a:p>
            <a:r>
              <a:rPr lang="en-US" dirty="0" err="1"/>
              <a:t>Hvorfor</a:t>
            </a:r>
            <a:r>
              <a:rPr lang="en-US" dirty="0"/>
              <a:t> </a:t>
            </a:r>
            <a:r>
              <a:rPr lang="en-US" dirty="0" err="1"/>
              <a:t>ikke</a:t>
            </a:r>
            <a:r>
              <a:rPr lang="en-US" dirty="0"/>
              <a:t> </a:t>
            </a:r>
            <a:r>
              <a:rPr lang="en-US" dirty="0" err="1"/>
              <a:t>råd</a:t>
            </a:r>
            <a:r>
              <a:rPr lang="en-US" dirty="0"/>
              <a:t> om Ultra </a:t>
            </a:r>
            <a:r>
              <a:rPr lang="en-US" dirty="0" err="1"/>
              <a:t>prosessert</a:t>
            </a:r>
            <a:r>
              <a:rPr lang="en-US" dirty="0"/>
              <a:t> mat?</a:t>
            </a:r>
            <a:endParaRPr lang="nb-NO" dirty="0"/>
          </a:p>
        </p:txBody>
      </p:sp>
      <p:sp>
        <p:nvSpPr>
          <p:cNvPr id="3" name="Subtitle 2">
            <a:extLst>
              <a:ext uri="{FF2B5EF4-FFF2-40B4-BE49-F238E27FC236}">
                <a16:creationId xmlns:a16="http://schemas.microsoft.com/office/drawing/2014/main" id="{E25D48CF-335B-8771-CDE6-A2D99326E051}"/>
              </a:ext>
            </a:extLst>
          </p:cNvPr>
          <p:cNvSpPr>
            <a:spLocks noGrp="1"/>
          </p:cNvSpPr>
          <p:nvPr>
            <p:ph type="subTitle" idx="13"/>
          </p:nvPr>
        </p:nvSpPr>
        <p:spPr/>
        <p:txBody>
          <a:bodyPr/>
          <a:lstStyle/>
          <a:p>
            <a:endParaRPr lang="nb-NO"/>
          </a:p>
        </p:txBody>
      </p:sp>
      <p:sp>
        <p:nvSpPr>
          <p:cNvPr id="4" name="Content Placeholder 3">
            <a:extLst>
              <a:ext uri="{FF2B5EF4-FFF2-40B4-BE49-F238E27FC236}">
                <a16:creationId xmlns:a16="http://schemas.microsoft.com/office/drawing/2014/main" id="{BCF042A1-6F93-8263-CA4C-F21F6F930B6D}"/>
              </a:ext>
            </a:extLst>
          </p:cNvPr>
          <p:cNvSpPr>
            <a:spLocks noGrp="1"/>
          </p:cNvSpPr>
          <p:nvPr>
            <p:ph sz="quarter" idx="34"/>
          </p:nvPr>
        </p:nvSpPr>
        <p:spPr>
          <a:xfrm>
            <a:off x="360044" y="1757499"/>
            <a:ext cx="6630303" cy="4301103"/>
          </a:xfrm>
        </p:spPr>
        <p:txBody>
          <a:bodyPr/>
          <a:lstStyle/>
          <a:p>
            <a:r>
              <a:rPr lang="nb-NO" dirty="0"/>
              <a:t>«Så lenge  «Ultra-prosessert mat» ikke er en enkelt, veldefinert eksponering, men består </a:t>
            </a:r>
            <a:r>
              <a:rPr lang="nb-NO" b="1" dirty="0"/>
              <a:t>av en gruppe matvarer med motstridende helseeffekter</a:t>
            </a:r>
            <a:r>
              <a:rPr lang="nb-NO" dirty="0"/>
              <a:t>, kan man heller ikke identifisere en meningsfull, kausal effekt av det.»</a:t>
            </a:r>
          </a:p>
          <a:p>
            <a:endParaRPr lang="nb-NO" dirty="0"/>
          </a:p>
        </p:txBody>
      </p:sp>
      <p:pic>
        <p:nvPicPr>
          <p:cNvPr id="6" name="Picture 5">
            <a:extLst>
              <a:ext uri="{FF2B5EF4-FFF2-40B4-BE49-F238E27FC236}">
                <a16:creationId xmlns:a16="http://schemas.microsoft.com/office/drawing/2014/main" id="{0F3C5586-2365-BD7D-568F-AD00C673ECDF}"/>
              </a:ext>
            </a:extLst>
          </p:cNvPr>
          <p:cNvPicPr>
            <a:picLocks noChangeAspect="1"/>
          </p:cNvPicPr>
          <p:nvPr/>
        </p:nvPicPr>
        <p:blipFill>
          <a:blip r:embed="rId2"/>
          <a:srcRect l="17853" t="5596" r="10481" b="25621"/>
          <a:stretch/>
        </p:blipFill>
        <p:spPr>
          <a:xfrm>
            <a:off x="7765145" y="150658"/>
            <a:ext cx="1693147" cy="1638147"/>
          </a:xfrm>
          <a:prstGeom prst="rect">
            <a:avLst/>
          </a:prstGeom>
        </p:spPr>
      </p:pic>
      <p:pic>
        <p:nvPicPr>
          <p:cNvPr id="7" name="Picture 6" descr="Wasa Knekkebrød Sport+">
            <a:extLst>
              <a:ext uri="{FF2B5EF4-FFF2-40B4-BE49-F238E27FC236}">
                <a16:creationId xmlns:a16="http://schemas.microsoft.com/office/drawing/2014/main" id="{75BB3CEE-0829-0D9D-8C09-5717D5B7D04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107661" y="256323"/>
            <a:ext cx="1940749" cy="16381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701D0E7-D04B-0671-20C8-BC31C5157DD4}"/>
              </a:ext>
            </a:extLst>
          </p:cNvPr>
          <p:cNvPicPr>
            <a:picLocks noChangeAspect="1"/>
          </p:cNvPicPr>
          <p:nvPr/>
        </p:nvPicPr>
        <p:blipFill>
          <a:blip r:embed="rId4"/>
          <a:srcRect l="18099" t="9797" r="15728" b="18456"/>
          <a:stretch/>
        </p:blipFill>
        <p:spPr>
          <a:xfrm>
            <a:off x="7210921" y="1909791"/>
            <a:ext cx="1197735" cy="1558344"/>
          </a:xfrm>
          <a:prstGeom prst="rect">
            <a:avLst/>
          </a:prstGeom>
        </p:spPr>
      </p:pic>
      <p:pic>
        <p:nvPicPr>
          <p:cNvPr id="11" name="Picture 10">
            <a:extLst>
              <a:ext uri="{FF2B5EF4-FFF2-40B4-BE49-F238E27FC236}">
                <a16:creationId xmlns:a16="http://schemas.microsoft.com/office/drawing/2014/main" id="{165B002F-42DB-0D41-6DC8-690732434CA8}"/>
              </a:ext>
            </a:extLst>
          </p:cNvPr>
          <p:cNvPicPr>
            <a:picLocks noChangeAspect="1"/>
          </p:cNvPicPr>
          <p:nvPr/>
        </p:nvPicPr>
        <p:blipFill>
          <a:blip r:embed="rId5"/>
          <a:srcRect l="16919" t="67572" r="12105"/>
          <a:stretch/>
        </p:blipFill>
        <p:spPr>
          <a:xfrm>
            <a:off x="10346830" y="2103857"/>
            <a:ext cx="1701580" cy="1773934"/>
          </a:xfrm>
          <a:prstGeom prst="rect">
            <a:avLst/>
          </a:prstGeom>
        </p:spPr>
      </p:pic>
      <p:pic>
        <p:nvPicPr>
          <p:cNvPr id="12" name="Picture 11">
            <a:extLst>
              <a:ext uri="{FF2B5EF4-FFF2-40B4-BE49-F238E27FC236}">
                <a16:creationId xmlns:a16="http://schemas.microsoft.com/office/drawing/2014/main" id="{E09912A8-88D0-090B-C7C7-311AD1C5FA94}"/>
              </a:ext>
            </a:extLst>
          </p:cNvPr>
          <p:cNvPicPr>
            <a:picLocks noChangeAspect="1"/>
          </p:cNvPicPr>
          <p:nvPr/>
        </p:nvPicPr>
        <p:blipFill>
          <a:blip r:embed="rId5"/>
          <a:srcRect l="21851" t="2896" r="16085" b="64518"/>
          <a:stretch/>
        </p:blipFill>
        <p:spPr>
          <a:xfrm>
            <a:off x="8647540" y="1960490"/>
            <a:ext cx="1502145" cy="1799600"/>
          </a:xfrm>
          <a:prstGeom prst="rect">
            <a:avLst/>
          </a:prstGeom>
        </p:spPr>
      </p:pic>
      <p:pic>
        <p:nvPicPr>
          <p:cNvPr id="16" name="Picture 15">
            <a:extLst>
              <a:ext uri="{FF2B5EF4-FFF2-40B4-BE49-F238E27FC236}">
                <a16:creationId xmlns:a16="http://schemas.microsoft.com/office/drawing/2014/main" id="{05825BD6-DE30-379B-38A5-C41232D936DA}"/>
              </a:ext>
            </a:extLst>
          </p:cNvPr>
          <p:cNvPicPr>
            <a:picLocks noChangeAspect="1"/>
          </p:cNvPicPr>
          <p:nvPr/>
        </p:nvPicPr>
        <p:blipFill>
          <a:blip r:embed="rId6"/>
          <a:stretch>
            <a:fillRect/>
          </a:stretch>
        </p:blipFill>
        <p:spPr>
          <a:xfrm>
            <a:off x="7107092" y="4223055"/>
            <a:ext cx="1920524" cy="2335692"/>
          </a:xfrm>
          <a:prstGeom prst="rect">
            <a:avLst/>
          </a:prstGeom>
        </p:spPr>
      </p:pic>
      <p:pic>
        <p:nvPicPr>
          <p:cNvPr id="18" name="Picture 17">
            <a:extLst>
              <a:ext uri="{FF2B5EF4-FFF2-40B4-BE49-F238E27FC236}">
                <a16:creationId xmlns:a16="http://schemas.microsoft.com/office/drawing/2014/main" id="{BCF6FD5F-EA97-A369-7F10-57C5465E10EB}"/>
              </a:ext>
            </a:extLst>
          </p:cNvPr>
          <p:cNvPicPr>
            <a:picLocks noChangeAspect="1"/>
          </p:cNvPicPr>
          <p:nvPr/>
        </p:nvPicPr>
        <p:blipFill>
          <a:blip r:embed="rId7"/>
          <a:stretch>
            <a:fillRect/>
          </a:stretch>
        </p:blipFill>
        <p:spPr>
          <a:xfrm>
            <a:off x="3253132" y="4223055"/>
            <a:ext cx="3389017" cy="2202520"/>
          </a:xfrm>
          <a:prstGeom prst="rect">
            <a:avLst/>
          </a:prstGeom>
        </p:spPr>
      </p:pic>
      <p:pic>
        <p:nvPicPr>
          <p:cNvPr id="19" name="Bilde 24">
            <a:extLst>
              <a:ext uri="{FF2B5EF4-FFF2-40B4-BE49-F238E27FC236}">
                <a16:creationId xmlns:a16="http://schemas.microsoft.com/office/drawing/2014/main" id="{42F5D8CF-7AC2-0E0D-B0BE-5B965590A75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950646" y="4110157"/>
            <a:ext cx="1008247" cy="2561490"/>
          </a:xfrm>
          <a:prstGeom prst="rect">
            <a:avLst/>
          </a:prstGeom>
        </p:spPr>
      </p:pic>
      <p:pic>
        <p:nvPicPr>
          <p:cNvPr id="20" name="Bilde 39">
            <a:extLst>
              <a:ext uri="{FF2B5EF4-FFF2-40B4-BE49-F238E27FC236}">
                <a16:creationId xmlns:a16="http://schemas.microsoft.com/office/drawing/2014/main" id="{DECE9F1A-66B9-FDE4-D745-080EB733485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343845" y="4223056"/>
            <a:ext cx="1242587" cy="2335691"/>
          </a:xfrm>
          <a:prstGeom prst="rect">
            <a:avLst/>
          </a:prstGeom>
        </p:spPr>
      </p:pic>
    </p:spTree>
    <p:extLst>
      <p:ext uri="{BB962C8B-B14F-4D97-AF65-F5344CB8AC3E}">
        <p14:creationId xmlns:p14="http://schemas.microsoft.com/office/powerpoint/2010/main" val="39539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3AF95-5457-A9BF-B8E7-A3AEC015B928}"/>
              </a:ext>
            </a:extLst>
          </p:cNvPr>
          <p:cNvSpPr>
            <a:spLocks noGrp="1"/>
          </p:cNvSpPr>
          <p:nvPr>
            <p:ph type="title"/>
          </p:nvPr>
        </p:nvSpPr>
        <p:spPr>
          <a:xfrm>
            <a:off x="597569" y="-43949"/>
            <a:ext cx="10515600" cy="1325563"/>
          </a:xfrm>
        </p:spPr>
        <p:txBody>
          <a:bodyPr>
            <a:normAutofit/>
          </a:bodyPr>
          <a:lstStyle/>
          <a:p>
            <a:r>
              <a:rPr lang="en-US" sz="4000" dirty="0" err="1"/>
              <a:t>Råd</a:t>
            </a:r>
            <a:r>
              <a:rPr lang="en-US" sz="4000" dirty="0"/>
              <a:t> om </a:t>
            </a:r>
            <a:r>
              <a:rPr lang="en-US" sz="4000" dirty="0" err="1"/>
              <a:t>prosessering</a:t>
            </a:r>
            <a:r>
              <a:rPr lang="en-US" sz="4000" dirty="0"/>
              <a:t> I NNR 2023 og i de nye </a:t>
            </a:r>
            <a:r>
              <a:rPr lang="en-US" sz="4000" dirty="0" err="1"/>
              <a:t>norske</a:t>
            </a:r>
            <a:r>
              <a:rPr lang="en-US" sz="4000" dirty="0"/>
              <a:t> </a:t>
            </a:r>
            <a:r>
              <a:rPr lang="en-US" sz="4000" dirty="0" err="1"/>
              <a:t>kostrådene</a:t>
            </a:r>
            <a:endParaRPr lang="nb-NO" sz="4000" dirty="0"/>
          </a:p>
        </p:txBody>
      </p:sp>
      <p:sp>
        <p:nvSpPr>
          <p:cNvPr id="3" name="Content Placeholder 2">
            <a:extLst>
              <a:ext uri="{FF2B5EF4-FFF2-40B4-BE49-F238E27FC236}">
                <a16:creationId xmlns:a16="http://schemas.microsoft.com/office/drawing/2014/main" id="{7BD04ED3-2F7B-5C4A-94C0-05D68D7684EB}"/>
              </a:ext>
            </a:extLst>
          </p:cNvPr>
          <p:cNvSpPr>
            <a:spLocks noGrp="1"/>
          </p:cNvSpPr>
          <p:nvPr>
            <p:ph idx="1"/>
          </p:nvPr>
        </p:nvSpPr>
        <p:spPr>
          <a:xfrm>
            <a:off x="291160" y="1179095"/>
            <a:ext cx="3823640" cy="5106153"/>
          </a:xfrm>
        </p:spPr>
        <p:txBody>
          <a:bodyPr>
            <a:normAutofit lnSpcReduction="10000"/>
          </a:bodyPr>
          <a:lstStyle/>
          <a:p>
            <a:r>
              <a:rPr lang="nb-NO" sz="2400" dirty="0"/>
              <a:t>Det er viktig å begrense inntaket at </a:t>
            </a:r>
            <a:r>
              <a:rPr lang="nb-NO" sz="2400" dirty="0">
                <a:highlight>
                  <a:srgbClr val="FFFF00"/>
                </a:highlight>
              </a:rPr>
              <a:t>bearbeidede matvarer </a:t>
            </a:r>
            <a:r>
              <a:rPr lang="nb-NO" sz="2400" dirty="0"/>
              <a:t>som ofte har et høyt innhold av sukker, salt og mettet fett. </a:t>
            </a:r>
          </a:p>
          <a:p>
            <a:r>
              <a:rPr lang="nb-NO" sz="2400" dirty="0">
                <a:highlight>
                  <a:srgbClr val="FFFF00"/>
                </a:highlight>
              </a:rPr>
              <a:t>Begrens inntaket av bearbeidede produkter </a:t>
            </a:r>
            <a:r>
              <a:rPr lang="nb-NO" sz="2400" dirty="0"/>
              <a:t>av både rødt og hvit kjøtt. Dette fordi at bearbeidete produkter ofte har et høyt innhold av fett (særlig mettet fett) og salt. </a:t>
            </a:r>
          </a:p>
          <a:p>
            <a:r>
              <a:rPr lang="nb-NO" sz="2400" dirty="0">
                <a:highlight>
                  <a:srgbClr val="FFFF00"/>
                </a:highlight>
              </a:rPr>
              <a:t>Industribearbeidede matvarer </a:t>
            </a:r>
            <a:r>
              <a:rPr lang="nb-NO" sz="2400" dirty="0"/>
              <a:t>bidrar med 70-80 % av saltinntaket</a:t>
            </a:r>
          </a:p>
          <a:p>
            <a:endParaRPr lang="nb-NO" dirty="0"/>
          </a:p>
        </p:txBody>
      </p:sp>
      <p:pic>
        <p:nvPicPr>
          <p:cNvPr id="5" name="Picture 4">
            <a:extLst>
              <a:ext uri="{FF2B5EF4-FFF2-40B4-BE49-F238E27FC236}">
                <a16:creationId xmlns:a16="http://schemas.microsoft.com/office/drawing/2014/main" id="{42B2B9DC-178F-3D42-506F-23AAD8AB0FC4}"/>
              </a:ext>
            </a:extLst>
          </p:cNvPr>
          <p:cNvPicPr>
            <a:picLocks noChangeAspect="1"/>
          </p:cNvPicPr>
          <p:nvPr/>
        </p:nvPicPr>
        <p:blipFill>
          <a:blip r:embed="rId2"/>
          <a:stretch>
            <a:fillRect/>
          </a:stretch>
        </p:blipFill>
        <p:spPr>
          <a:xfrm>
            <a:off x="4220770" y="1056236"/>
            <a:ext cx="7811859" cy="5152057"/>
          </a:xfrm>
          <a:prstGeom prst="rect">
            <a:avLst/>
          </a:prstGeom>
          <a:ln>
            <a:solidFill>
              <a:schemeClr val="tx1"/>
            </a:solidFill>
          </a:ln>
        </p:spPr>
      </p:pic>
      <p:sp>
        <p:nvSpPr>
          <p:cNvPr id="6" name="TextBox 5">
            <a:extLst>
              <a:ext uri="{FF2B5EF4-FFF2-40B4-BE49-F238E27FC236}">
                <a16:creationId xmlns:a16="http://schemas.microsoft.com/office/drawing/2014/main" id="{90D56F05-EF32-4E0C-6EAC-EA736317879B}"/>
              </a:ext>
            </a:extLst>
          </p:cNvPr>
          <p:cNvSpPr txBox="1"/>
          <p:nvPr/>
        </p:nvSpPr>
        <p:spPr>
          <a:xfrm>
            <a:off x="528034" y="6426558"/>
            <a:ext cx="3747752" cy="369332"/>
          </a:xfrm>
          <a:prstGeom prst="rect">
            <a:avLst/>
          </a:prstGeom>
          <a:noFill/>
        </p:spPr>
        <p:txBody>
          <a:bodyPr wrap="square" rtlCol="0">
            <a:spAutoFit/>
          </a:bodyPr>
          <a:lstStyle/>
          <a:p>
            <a:r>
              <a:rPr lang="en-US" dirty="0"/>
              <a:t>Christensen &amp; Meltzer 2023</a:t>
            </a:r>
            <a:endParaRPr lang="nb-NO" dirty="0"/>
          </a:p>
        </p:txBody>
      </p:sp>
    </p:spTree>
    <p:extLst>
      <p:ext uri="{BB962C8B-B14F-4D97-AF65-F5344CB8AC3E}">
        <p14:creationId xmlns:p14="http://schemas.microsoft.com/office/powerpoint/2010/main" val="842809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76822" y="269776"/>
            <a:ext cx="8651304" cy="1143000"/>
          </a:xfrm>
        </p:spPr>
        <p:txBody>
          <a:bodyPr>
            <a:normAutofit/>
          </a:bodyPr>
          <a:lstStyle/>
          <a:p>
            <a:r>
              <a:rPr lang="nb-NO" sz="3600" b="1" dirty="0">
                <a:solidFill>
                  <a:srgbClr val="C30053"/>
                </a:solidFill>
                <a:latin typeface="Georgia" panose="02040502050405020303" pitchFamily="18" charset="0"/>
              </a:rPr>
              <a:t>Kostholdsråd</a:t>
            </a:r>
            <a:br>
              <a:rPr lang="nb-NO" sz="4000" dirty="0">
                <a:solidFill>
                  <a:srgbClr val="C30053"/>
                </a:solidFill>
                <a:latin typeface="Georgia" panose="02040502050405020303" pitchFamily="18" charset="0"/>
              </a:rPr>
            </a:br>
            <a:r>
              <a:rPr lang="nb-NO" sz="2000" b="1" dirty="0">
                <a:solidFill>
                  <a:srgbClr val="C30053"/>
                </a:solidFill>
                <a:latin typeface="Georgia" panose="02040502050405020303" pitchFamily="18" charset="0"/>
              </a:rPr>
              <a:t>ved høye blodlipider</a:t>
            </a:r>
            <a:endParaRPr lang="nb-NO" sz="2000" b="1" dirty="0">
              <a:solidFill>
                <a:srgbClr val="C30053"/>
              </a:solidFill>
            </a:endParaRPr>
          </a:p>
        </p:txBody>
      </p:sp>
      <p:sp>
        <p:nvSpPr>
          <p:cNvPr id="5" name="Content Placeholder 2"/>
          <p:cNvSpPr>
            <a:spLocks noGrp="1"/>
          </p:cNvSpPr>
          <p:nvPr>
            <p:ph idx="1"/>
          </p:nvPr>
        </p:nvSpPr>
        <p:spPr>
          <a:xfrm>
            <a:off x="2258888" y="1556793"/>
            <a:ext cx="7264107" cy="4896543"/>
          </a:xfrm>
        </p:spPr>
        <p:txBody>
          <a:bodyPr>
            <a:noAutofit/>
          </a:bodyPr>
          <a:lstStyle/>
          <a:p>
            <a:pPr lvl="0"/>
            <a:r>
              <a:rPr lang="nb-NO" sz="2000" b="1" dirty="0">
                <a:solidFill>
                  <a:srgbClr val="C30053"/>
                </a:solidFill>
                <a:latin typeface="Georgia" panose="02040502050405020303" pitchFamily="18" charset="0"/>
              </a:rPr>
              <a:t>Spis mindre mettet fett og bytt det ut med umettet fett</a:t>
            </a:r>
          </a:p>
          <a:p>
            <a:pPr lvl="0"/>
            <a:r>
              <a:rPr lang="nb-NO" sz="2000" b="1" dirty="0">
                <a:solidFill>
                  <a:srgbClr val="C30053"/>
                </a:solidFill>
                <a:latin typeface="Georgia" panose="02040502050405020303" pitchFamily="18" charset="0"/>
              </a:rPr>
              <a:t>Spis rikelig med fiberrike matvarer</a:t>
            </a:r>
          </a:p>
          <a:p>
            <a:pPr lvl="0"/>
            <a:r>
              <a:rPr lang="nb-NO" sz="2000" b="1" dirty="0">
                <a:solidFill>
                  <a:srgbClr val="C30053"/>
                </a:solidFill>
                <a:latin typeface="Georgia" panose="02040502050405020303" pitchFamily="18" charset="0"/>
              </a:rPr>
              <a:t>Spis minst mulig kolesterolrike matvarer </a:t>
            </a:r>
          </a:p>
          <a:p>
            <a:pPr lvl="0"/>
            <a:r>
              <a:rPr lang="nb-NO" sz="2000" b="1" dirty="0">
                <a:solidFill>
                  <a:srgbClr val="C30053"/>
                </a:solidFill>
                <a:latin typeface="Georgia" panose="02040502050405020303" pitchFamily="18" charset="0"/>
              </a:rPr>
              <a:t>Gjør helgekosen sunnere</a:t>
            </a:r>
          </a:p>
          <a:p>
            <a:pPr lvl="0"/>
            <a:r>
              <a:rPr lang="nb-NO" sz="2000" b="1" dirty="0">
                <a:solidFill>
                  <a:srgbClr val="C30053"/>
                </a:solidFill>
                <a:latin typeface="Georgia" panose="02040502050405020303" pitchFamily="18" charset="0"/>
              </a:rPr>
              <a:t>Drikk minst mulig alkohol</a:t>
            </a:r>
          </a:p>
          <a:p>
            <a:pPr lvl="0"/>
            <a:r>
              <a:rPr lang="nb-NO" sz="2000" b="1" dirty="0">
                <a:solidFill>
                  <a:srgbClr val="C30053"/>
                </a:solidFill>
                <a:latin typeface="Georgia" panose="02040502050405020303" pitchFamily="18" charset="0"/>
              </a:rPr>
              <a:t>Velg filtrert kaffe</a:t>
            </a:r>
          </a:p>
          <a:p>
            <a:pPr lvl="0"/>
            <a:r>
              <a:rPr lang="nb-NO" sz="2000" b="1" dirty="0">
                <a:solidFill>
                  <a:srgbClr val="C30053"/>
                </a:solidFill>
                <a:latin typeface="Georgia" panose="02040502050405020303" pitchFamily="18" charset="0"/>
              </a:rPr>
              <a:t>Drikk vann!</a:t>
            </a:r>
          </a:p>
        </p:txBody>
      </p:sp>
      <p:pic>
        <p:nvPicPr>
          <p:cNvPr id="10" name="Picture 3">
            <a:extLst>
              <a:ext uri="{FF2B5EF4-FFF2-40B4-BE49-F238E27FC236}">
                <a16:creationId xmlns:a16="http://schemas.microsoft.com/office/drawing/2014/main" id="{8FC37C2B-0BB7-88C2-AB0E-155AEFACF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0086" y="6341930"/>
            <a:ext cx="1027914" cy="222810"/>
          </a:xfrm>
          <a:prstGeom prst="rect">
            <a:avLst/>
          </a:prstGeom>
        </p:spPr>
      </p:pic>
      <p:sp>
        <p:nvSpPr>
          <p:cNvPr id="12" name="Rectangle 6"/>
          <p:cNvSpPr/>
          <p:nvPr/>
        </p:nvSpPr>
        <p:spPr>
          <a:xfrm>
            <a:off x="1531712" y="6582126"/>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Introduksjon</a:t>
            </a:r>
          </a:p>
        </p:txBody>
      </p:sp>
      <p:pic>
        <p:nvPicPr>
          <p:cNvPr id="8" name="Grafikk 7">
            <a:extLst>
              <a:ext uri="{FF2B5EF4-FFF2-40B4-BE49-F238E27FC236}">
                <a16:creationId xmlns:a16="http://schemas.microsoft.com/office/drawing/2014/main" id="{55D78C98-4172-4B7C-93F8-5A2B126B22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8129" y="6405152"/>
            <a:ext cx="2455191" cy="180402"/>
          </a:xfrm>
          <a:prstGeom prst="rect">
            <a:avLst/>
          </a:prstGeom>
        </p:spPr>
      </p:pic>
      <p:pic>
        <p:nvPicPr>
          <p:cNvPr id="2" name="Bilde 3" descr="Lipidhefte 19.02.16.pdf">
            <a:extLst>
              <a:ext uri="{FF2B5EF4-FFF2-40B4-BE49-F238E27FC236}">
                <a16:creationId xmlns:a16="http://schemas.microsoft.com/office/drawing/2014/main" id="{AF96BAB5-4DE0-3281-077F-0E04E7A4DA1E}"/>
              </a:ext>
            </a:extLst>
          </p:cNvPr>
          <p:cNvPicPr>
            <a:picLocks noChangeAspect="1"/>
          </p:cNvPicPr>
          <p:nvPr/>
        </p:nvPicPr>
        <p:blipFill rotWithShape="1">
          <a:blip r:embed="rId5">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1179175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875F267-FE0E-7BE6-45A3-35E97958D521}"/>
              </a:ext>
            </a:extLst>
          </p:cNvPr>
          <p:cNvSpPr txBox="1"/>
          <p:nvPr/>
        </p:nvSpPr>
        <p:spPr>
          <a:xfrm>
            <a:off x="301322" y="2574682"/>
            <a:ext cx="8501045" cy="923330"/>
          </a:xfrm>
          <a:prstGeom prst="rect">
            <a:avLst/>
          </a:prstGeom>
          <a:noFill/>
        </p:spPr>
        <p:txBody>
          <a:bodyPr wrap="none" rtlCol="0">
            <a:spAutoFit/>
          </a:bodyPr>
          <a:lstStyle/>
          <a:p>
            <a:r>
              <a:rPr lang="nb-NO" sz="5400" dirty="0"/>
              <a:t>Takk for oppmerksomheten!</a:t>
            </a:r>
          </a:p>
        </p:txBody>
      </p:sp>
      <p:pic>
        <p:nvPicPr>
          <p:cNvPr id="5" name="Picture 6">
            <a:extLst>
              <a:ext uri="{FF2B5EF4-FFF2-40B4-BE49-F238E27FC236}">
                <a16:creationId xmlns:a16="http://schemas.microsoft.com/office/drawing/2014/main" id="{D88EABA2-FDCF-CE60-7393-072851F9B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061" y="6109451"/>
            <a:ext cx="2525228" cy="508712"/>
          </a:xfrm>
          <a:prstGeom prst="rect">
            <a:avLst/>
          </a:prstGeom>
        </p:spPr>
      </p:pic>
      <p:pic>
        <p:nvPicPr>
          <p:cNvPr id="6" name="Picture 2" descr="https://oslo-universitetssykehus.no/PublishingImages/om-oss/Visuell%20profil/OUS_logo_CMYK_eng.png">
            <a:extLst>
              <a:ext uri="{FF2B5EF4-FFF2-40B4-BE49-F238E27FC236}">
                <a16:creationId xmlns:a16="http://schemas.microsoft.com/office/drawing/2014/main" id="{7DE52F16-08E0-D221-41E2-CAA13C399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561" y="6017568"/>
            <a:ext cx="2618670" cy="5694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F18557B5-E58D-7FC3-C54E-2A3B20E2D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58" t="30580" r="13832" b="29960"/>
          <a:stretch/>
        </p:blipFill>
        <p:spPr>
          <a:xfrm>
            <a:off x="308691" y="5972251"/>
            <a:ext cx="2310880" cy="767974"/>
          </a:xfrm>
          <a:prstGeom prst="rect">
            <a:avLst/>
          </a:prstGeom>
        </p:spPr>
      </p:pic>
      <p:pic>
        <p:nvPicPr>
          <p:cNvPr id="8" name="Picture 1">
            <a:extLst>
              <a:ext uri="{FF2B5EF4-FFF2-40B4-BE49-F238E27FC236}">
                <a16:creationId xmlns:a16="http://schemas.microsoft.com/office/drawing/2014/main" id="{A5B1AF01-3CAB-B75D-FE1E-1041FFC92E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98" y="119593"/>
            <a:ext cx="2989330" cy="2989330"/>
          </a:xfrm>
          <a:prstGeom prst="rect">
            <a:avLst/>
          </a:prstGeom>
          <a:ln>
            <a:solidFill>
              <a:schemeClr val="tx1"/>
            </a:solidFill>
          </a:ln>
        </p:spPr>
      </p:pic>
      <p:pic>
        <p:nvPicPr>
          <p:cNvPr id="9" name="Bilde 3" descr="Lipidhefte 19.02.16.pdf">
            <a:extLst>
              <a:ext uri="{FF2B5EF4-FFF2-40B4-BE49-F238E27FC236}">
                <a16:creationId xmlns:a16="http://schemas.microsoft.com/office/drawing/2014/main" id="{AE82A5D8-11B6-CA7B-0A7A-8429233C6422}"/>
              </a:ext>
            </a:extLst>
          </p:cNvPr>
          <p:cNvPicPr>
            <a:picLocks noChangeAspect="1"/>
          </p:cNvPicPr>
          <p:nvPr/>
        </p:nvPicPr>
        <p:blipFill rotWithShape="1">
          <a:blip r:embed="rId6">
            <a:extLst>
              <a:ext uri="{28A0092B-C50C-407E-A947-70E740481C1C}">
                <a14:useLocalDpi xmlns:a14="http://schemas.microsoft.com/office/drawing/2010/main" val="0"/>
              </a:ext>
            </a:extLst>
          </a:blip>
          <a:srcRect t="12157" b="2208"/>
          <a:stretch/>
        </p:blipFill>
        <p:spPr>
          <a:xfrm>
            <a:off x="8966898" y="3401876"/>
            <a:ext cx="2989330" cy="3216287"/>
          </a:xfrm>
          <a:prstGeom prst="rect">
            <a:avLst/>
          </a:prstGeom>
          <a:ln>
            <a:solidFill>
              <a:schemeClr val="tx1"/>
            </a:solidFill>
          </a:ln>
        </p:spPr>
      </p:pic>
    </p:spTree>
    <p:extLst>
      <p:ext uri="{BB962C8B-B14F-4D97-AF65-F5344CB8AC3E}">
        <p14:creationId xmlns:p14="http://schemas.microsoft.com/office/powerpoint/2010/main" val="404623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5CA15-A7CE-EED1-34E1-24181BDD0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83C18F-0042-922C-66E1-E3D69F0B516F}"/>
              </a:ext>
            </a:extLst>
          </p:cNvPr>
          <p:cNvSpPr>
            <a:spLocks noGrp="1"/>
          </p:cNvSpPr>
          <p:nvPr>
            <p:ph type="title"/>
          </p:nvPr>
        </p:nvSpPr>
        <p:spPr>
          <a:xfrm>
            <a:off x="1776822" y="269776"/>
            <a:ext cx="8651304" cy="1143000"/>
          </a:xfrm>
        </p:spPr>
        <p:txBody>
          <a:bodyPr>
            <a:normAutofit/>
          </a:bodyPr>
          <a:lstStyle/>
          <a:p>
            <a:r>
              <a:rPr lang="nb-NO" sz="3200" dirty="0">
                <a:solidFill>
                  <a:srgbClr val="C30053"/>
                </a:solidFill>
                <a:latin typeface="Georgia" panose="02040502050405020303" pitchFamily="18" charset="0"/>
              </a:rPr>
              <a:t>Kosthold</a:t>
            </a:r>
            <a:br>
              <a:rPr lang="nb-NO" sz="4000" dirty="0">
                <a:solidFill>
                  <a:srgbClr val="C30053"/>
                </a:solidFill>
                <a:latin typeface="Georgia" panose="02040502050405020303" pitchFamily="18" charset="0"/>
              </a:rPr>
            </a:br>
            <a:r>
              <a:rPr lang="nb-NO" sz="2000" dirty="0">
                <a:solidFill>
                  <a:srgbClr val="C30053"/>
                </a:solidFill>
                <a:latin typeface="Georgia" panose="02040502050405020303" pitchFamily="18" charset="0"/>
              </a:rPr>
              <a:t>Matvarer merket med «proteinrik» – ikke nødvendig</a:t>
            </a:r>
            <a:endParaRPr lang="nb-NO" sz="2000" dirty="0"/>
          </a:p>
        </p:txBody>
      </p:sp>
      <p:sp>
        <p:nvSpPr>
          <p:cNvPr id="11" name="Content Placeholder 2">
            <a:extLst>
              <a:ext uri="{FF2B5EF4-FFF2-40B4-BE49-F238E27FC236}">
                <a16:creationId xmlns:a16="http://schemas.microsoft.com/office/drawing/2014/main" id="{E1CCD38F-FF49-94B4-B0E0-231812441906}"/>
              </a:ext>
            </a:extLst>
          </p:cNvPr>
          <p:cNvSpPr txBox="1">
            <a:spLocks/>
          </p:cNvSpPr>
          <p:nvPr/>
        </p:nvSpPr>
        <p:spPr>
          <a:xfrm>
            <a:off x="6629214" y="1740918"/>
            <a:ext cx="3896444" cy="2408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2400" dirty="0">
              <a:latin typeface="Georgia" panose="02040502050405020303" pitchFamily="18" charset="0"/>
            </a:endParaRPr>
          </a:p>
        </p:txBody>
      </p:sp>
      <p:sp>
        <p:nvSpPr>
          <p:cNvPr id="18" name="Content Placeholder 2">
            <a:extLst>
              <a:ext uri="{FF2B5EF4-FFF2-40B4-BE49-F238E27FC236}">
                <a16:creationId xmlns:a16="http://schemas.microsoft.com/office/drawing/2014/main" id="{BDDD196A-1F8E-49F8-ACD5-826CAA06A3CA}"/>
              </a:ext>
            </a:extLst>
          </p:cNvPr>
          <p:cNvSpPr txBox="1">
            <a:spLocks/>
          </p:cNvSpPr>
          <p:nvPr/>
        </p:nvSpPr>
        <p:spPr>
          <a:xfrm>
            <a:off x="2027269" y="1740918"/>
            <a:ext cx="4472508" cy="392033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b-NO" sz="2000" dirty="0">
                <a:latin typeface="Georgia" panose="02040502050405020303" pitchFamily="18" charset="0"/>
              </a:rPr>
              <a:t>Mange matvarer er merket med «proteinrik» eller antall gram protein</a:t>
            </a:r>
          </a:p>
          <a:p>
            <a:endParaRPr lang="nb-NO" sz="2000" dirty="0">
              <a:latin typeface="Georgia" panose="02040502050405020303" pitchFamily="18" charset="0"/>
            </a:endParaRPr>
          </a:p>
          <a:p>
            <a:r>
              <a:rPr lang="nb-NO" sz="2000" dirty="0">
                <a:latin typeface="Georgia" panose="02040502050405020303" pitchFamily="18" charset="0"/>
              </a:rPr>
              <a:t>De aller fleste får i seg </a:t>
            </a:r>
            <a:r>
              <a:rPr lang="nb-NO" sz="2000" dirty="0">
                <a:solidFill>
                  <a:srgbClr val="C30053"/>
                </a:solidFill>
                <a:latin typeface="Georgia" panose="02040502050405020303" pitchFamily="18" charset="0"/>
              </a:rPr>
              <a:t>nok protein</a:t>
            </a:r>
            <a:r>
              <a:rPr lang="nb-NO" sz="2000" dirty="0">
                <a:latin typeface="Georgia" panose="02040502050405020303" pitchFamily="18" charset="0"/>
              </a:rPr>
              <a:t> fra et </a:t>
            </a:r>
            <a:r>
              <a:rPr lang="nb-NO" sz="2000" dirty="0">
                <a:solidFill>
                  <a:srgbClr val="C30053"/>
                </a:solidFill>
                <a:latin typeface="Georgia" panose="02040502050405020303" pitchFamily="18" charset="0"/>
              </a:rPr>
              <a:t>vanlig og variert kosthold</a:t>
            </a:r>
          </a:p>
          <a:p>
            <a:endParaRPr lang="nb-NO" sz="2000" dirty="0">
              <a:solidFill>
                <a:srgbClr val="C30053"/>
              </a:solidFill>
              <a:latin typeface="Georgia" panose="02040502050405020303" pitchFamily="18" charset="0"/>
            </a:endParaRPr>
          </a:p>
          <a:p>
            <a:r>
              <a:rPr lang="nb-NO" sz="2000" dirty="0">
                <a:latin typeface="Georgia" panose="02040502050405020303" pitchFamily="18" charset="0"/>
              </a:rPr>
              <a:t>Matvarer med naturlig høyt proteininnhold: </a:t>
            </a:r>
          </a:p>
          <a:p>
            <a:pPr lvl="1"/>
            <a:r>
              <a:rPr lang="nb-NO" sz="1600" dirty="0">
                <a:latin typeface="Georgia" panose="02040502050405020303" pitchFamily="18" charset="0"/>
              </a:rPr>
              <a:t>Laks 19,9 g protein per 100 g</a:t>
            </a:r>
          </a:p>
          <a:p>
            <a:pPr lvl="1"/>
            <a:r>
              <a:rPr lang="nb-NO" sz="1600" dirty="0">
                <a:latin typeface="Georgia" panose="02040502050405020303" pitchFamily="18" charset="0"/>
              </a:rPr>
              <a:t>Røde linser 6,9 g protein per 100 g</a:t>
            </a:r>
          </a:p>
          <a:p>
            <a:pPr lvl="1"/>
            <a:r>
              <a:rPr lang="nb-NO" sz="1600" dirty="0">
                <a:latin typeface="Georgia" panose="02040502050405020303" pitchFamily="18" charset="0"/>
              </a:rPr>
              <a:t>Kyllingfilet 23 g protein per 100 g</a:t>
            </a:r>
          </a:p>
          <a:p>
            <a:endParaRPr lang="nb-NO" sz="2000" dirty="0">
              <a:latin typeface="Georgia" panose="02040502050405020303" pitchFamily="18" charset="0"/>
            </a:endParaRPr>
          </a:p>
          <a:p>
            <a:r>
              <a:rPr lang="nb-NO" sz="2000" dirty="0">
                <a:latin typeface="Georgia" panose="02040502050405020303" pitchFamily="18" charset="0"/>
              </a:rPr>
              <a:t>Matvarer merket «proteinrik» er ofte dyrere og unødvendig for kroppen</a:t>
            </a:r>
            <a:endParaRPr lang="nb-NO" sz="2400" dirty="0">
              <a:latin typeface="Georgia" panose="02040502050405020303" pitchFamily="18" charset="0"/>
            </a:endParaRPr>
          </a:p>
          <a:p>
            <a:pPr marL="0" indent="0">
              <a:buNone/>
            </a:pPr>
            <a:endParaRPr lang="nb-NO" sz="2000" dirty="0">
              <a:latin typeface="Georgia" panose="02040502050405020303" pitchFamily="18" charset="0"/>
            </a:endParaRPr>
          </a:p>
        </p:txBody>
      </p:sp>
      <p:pic>
        <p:nvPicPr>
          <p:cNvPr id="4" name="Bilde 3" descr="Et bilde som inneholder ingrediens, måltid, mat, frukt&#10;&#10;KI-generert innhold kan være feil.">
            <a:extLst>
              <a:ext uri="{FF2B5EF4-FFF2-40B4-BE49-F238E27FC236}">
                <a16:creationId xmlns:a16="http://schemas.microsoft.com/office/drawing/2014/main" id="{C4A83F3A-CAC2-4244-FE85-FDB886F64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073" y="2270332"/>
            <a:ext cx="3612615" cy="2408164"/>
          </a:xfrm>
          <a:prstGeom prst="rect">
            <a:avLst/>
          </a:prstGeom>
        </p:spPr>
      </p:pic>
      <p:sp>
        <p:nvSpPr>
          <p:cNvPr id="7" name="TekstSylinder 6">
            <a:extLst>
              <a:ext uri="{FF2B5EF4-FFF2-40B4-BE49-F238E27FC236}">
                <a16:creationId xmlns:a16="http://schemas.microsoft.com/office/drawing/2014/main" id="{6564D834-8226-13EB-577E-DE9141D457F9}"/>
              </a:ext>
            </a:extLst>
          </p:cNvPr>
          <p:cNvSpPr txBox="1"/>
          <p:nvPr/>
        </p:nvSpPr>
        <p:spPr>
          <a:xfrm>
            <a:off x="6857415" y="4690419"/>
            <a:ext cx="3563888" cy="276999"/>
          </a:xfrm>
          <a:prstGeom prst="rect">
            <a:avLst/>
          </a:prstGeom>
          <a:noFill/>
        </p:spPr>
        <p:txBody>
          <a:bodyPr wrap="square" rtlCol="0">
            <a:spAutoFit/>
          </a:bodyPr>
          <a:lstStyle/>
          <a:p>
            <a:r>
              <a:rPr lang="nb-NO" sz="1200" dirty="0">
                <a:latin typeface="Georgia" panose="02040502050405020303" pitchFamily="18" charset="0"/>
              </a:rPr>
              <a:t>Proteinrike matvarer i et vanlig, variert kosthold</a:t>
            </a:r>
          </a:p>
        </p:txBody>
      </p:sp>
      <p:pic>
        <p:nvPicPr>
          <p:cNvPr id="16" name="Picture 3">
            <a:extLst>
              <a:ext uri="{FF2B5EF4-FFF2-40B4-BE49-F238E27FC236}">
                <a16:creationId xmlns:a16="http://schemas.microsoft.com/office/drawing/2014/main" id="{1AACC7F6-9AFB-9B37-BFD0-AB516CD14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205" y="6369604"/>
            <a:ext cx="1027914" cy="222810"/>
          </a:xfrm>
          <a:prstGeom prst="rect">
            <a:avLst/>
          </a:prstGeom>
        </p:spPr>
      </p:pic>
      <p:grpSp>
        <p:nvGrpSpPr>
          <p:cNvPr id="3" name="Gruppe 2">
            <a:extLst>
              <a:ext uri="{FF2B5EF4-FFF2-40B4-BE49-F238E27FC236}">
                <a16:creationId xmlns:a16="http://schemas.microsoft.com/office/drawing/2014/main" id="{E5DEBFB3-F4DA-1D19-61E9-2A76D944BDAE}"/>
              </a:ext>
            </a:extLst>
          </p:cNvPr>
          <p:cNvGrpSpPr/>
          <p:nvPr/>
        </p:nvGrpSpPr>
        <p:grpSpPr>
          <a:xfrm>
            <a:off x="1524001" y="6585923"/>
            <a:ext cx="9725395" cy="270123"/>
            <a:chOff x="0" y="0"/>
            <a:chExt cx="9725395" cy="270123"/>
          </a:xfrm>
        </p:grpSpPr>
        <p:sp>
          <p:nvSpPr>
            <p:cNvPr id="19" name="Rectangle 6">
              <a:extLst>
                <a:ext uri="{FF2B5EF4-FFF2-40B4-BE49-F238E27FC236}">
                  <a16:creationId xmlns:a16="http://schemas.microsoft.com/office/drawing/2014/main" id="{F783D443-673D-D212-B88F-59460FBD0CD0}"/>
                </a:ext>
              </a:extLst>
            </p:cNvPr>
            <p:cNvSpPr/>
            <p:nvPr/>
          </p:nvSpPr>
          <p:spPr>
            <a:xfrm>
              <a:off x="0" y="0"/>
              <a:ext cx="9180512" cy="270123"/>
            </a:xfrm>
            <a:prstGeom prst="rect">
              <a:avLst/>
            </a:prstGeom>
            <a:solidFill>
              <a:srgbClr val="C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Introduksjon</a:t>
              </a:r>
            </a:p>
          </p:txBody>
        </p:sp>
        <p:sp>
          <p:nvSpPr>
            <p:cNvPr id="14" name="TextBox 5">
              <a:extLst>
                <a:ext uri="{FF2B5EF4-FFF2-40B4-BE49-F238E27FC236}">
                  <a16:creationId xmlns:a16="http://schemas.microsoft.com/office/drawing/2014/main" id="{2DBB83E2-518C-E994-40E0-BBF7E273487B}"/>
                </a:ext>
              </a:extLst>
            </p:cNvPr>
            <p:cNvSpPr txBox="1"/>
            <p:nvPr/>
          </p:nvSpPr>
          <p:spPr>
            <a:xfrm>
              <a:off x="8069211" y="38944"/>
              <a:ext cx="1656184" cy="230832"/>
            </a:xfrm>
            <a:prstGeom prst="rect">
              <a:avLst/>
            </a:prstGeom>
            <a:noFill/>
          </p:spPr>
          <p:txBody>
            <a:bodyPr wrap="square" rtlCol="0">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latin typeface="Georgia" panose="02040502050405020303" pitchFamily="18" charset="0"/>
              </a:endParaRPr>
            </a:p>
          </p:txBody>
        </p:sp>
      </p:grpSp>
      <p:pic>
        <p:nvPicPr>
          <p:cNvPr id="13" name="Grafikk 12">
            <a:extLst>
              <a:ext uri="{FF2B5EF4-FFF2-40B4-BE49-F238E27FC236}">
                <a16:creationId xmlns:a16="http://schemas.microsoft.com/office/drawing/2014/main" id="{746C9AFE-E5A9-EC30-6117-513A09633B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8129" y="6411051"/>
            <a:ext cx="2455191" cy="180402"/>
          </a:xfrm>
          <a:prstGeom prst="rect">
            <a:avLst/>
          </a:prstGeom>
        </p:spPr>
      </p:pic>
      <p:pic>
        <p:nvPicPr>
          <p:cNvPr id="5" name="Bilde 3" descr="Lipidhefte 19.02.16.pdf">
            <a:extLst>
              <a:ext uri="{FF2B5EF4-FFF2-40B4-BE49-F238E27FC236}">
                <a16:creationId xmlns:a16="http://schemas.microsoft.com/office/drawing/2014/main" id="{83B1D513-BC86-720D-0C3B-D270F4130B15}"/>
              </a:ext>
            </a:extLst>
          </p:cNvPr>
          <p:cNvPicPr>
            <a:picLocks noChangeAspect="1"/>
          </p:cNvPicPr>
          <p:nvPr/>
        </p:nvPicPr>
        <p:blipFill rotWithShape="1">
          <a:blip r:embed="rId7">
            <a:extLst>
              <a:ext uri="{28A0092B-C50C-407E-A947-70E740481C1C}">
                <a14:useLocalDpi xmlns:a14="http://schemas.microsoft.com/office/drawing/2010/main" val="0"/>
              </a:ext>
            </a:extLst>
          </a:blip>
          <a:srcRect t="12157" b="2208"/>
          <a:stretch/>
        </p:blipFill>
        <p:spPr>
          <a:xfrm>
            <a:off x="10266964" y="134276"/>
            <a:ext cx="1749025" cy="1881814"/>
          </a:xfrm>
          <a:prstGeom prst="rect">
            <a:avLst/>
          </a:prstGeom>
          <a:ln>
            <a:solidFill>
              <a:schemeClr val="tx1"/>
            </a:solidFill>
          </a:ln>
        </p:spPr>
      </p:pic>
    </p:spTree>
    <p:extLst>
      <p:ext uri="{BB962C8B-B14F-4D97-AF65-F5344CB8AC3E}">
        <p14:creationId xmlns:p14="http://schemas.microsoft.com/office/powerpoint/2010/main" val="2417194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19" y="18255"/>
            <a:ext cx="11929311" cy="1325563"/>
          </a:xfrm>
        </p:spPr>
        <p:txBody>
          <a:bodyPr>
            <a:normAutofit/>
          </a:bodyPr>
          <a:lstStyle/>
          <a:p>
            <a:r>
              <a:rPr lang="nb-NO" sz="3600" b="1" dirty="0"/>
              <a:t>Ha et variert kosthold, velg mest mat fra planteriket og spis med glede</a:t>
            </a:r>
            <a:endParaRPr lang="nb-NO" sz="3600" dirty="0"/>
          </a:p>
        </p:txBody>
      </p:sp>
      <p:sp>
        <p:nvSpPr>
          <p:cNvPr id="3" name="Content Placeholder 2"/>
          <p:cNvSpPr>
            <a:spLocks noGrp="1"/>
          </p:cNvSpPr>
          <p:nvPr>
            <p:ph idx="1"/>
          </p:nvPr>
        </p:nvSpPr>
        <p:spPr>
          <a:xfrm>
            <a:off x="463216" y="1343818"/>
            <a:ext cx="5287879" cy="4833145"/>
          </a:xfrm>
        </p:spPr>
        <p:txBody>
          <a:bodyPr>
            <a:normAutofit fontScale="85000" lnSpcReduction="20000"/>
          </a:bodyPr>
          <a:lstStyle/>
          <a:p>
            <a:r>
              <a:rPr lang="nb-NO" dirty="0"/>
              <a:t>Det er plass til alle matvarer i et sunt kosthold; men matvarer bør spises i ulike mengder. </a:t>
            </a:r>
          </a:p>
          <a:p>
            <a:pPr lvl="1"/>
            <a:r>
              <a:rPr lang="nb-NO" dirty="0"/>
              <a:t>Noen matvarer bør spise flere ganger hver dag, mens andre matvarer bør begrenses til noen få ganger i uken eller enda sjeldnere. </a:t>
            </a:r>
          </a:p>
          <a:p>
            <a:pPr lvl="1"/>
            <a:r>
              <a:rPr lang="nb-NO" dirty="0"/>
              <a:t>Det er viktig å begrense inntaket at bearbeidete matvarer som ofte har et høyt innhold av sukker, salt og mettet fett. </a:t>
            </a:r>
          </a:p>
          <a:p>
            <a:r>
              <a:rPr lang="nb-NO" dirty="0"/>
              <a:t>«Spis med glede». </a:t>
            </a:r>
          </a:p>
          <a:p>
            <a:pPr lvl="1"/>
            <a:r>
              <a:rPr lang="nb-NO" dirty="0"/>
              <a:t>Mat er identitet, kultur og hygge og det er viktig at å vare på måltidsgleden. I mange familier er kanskje måltidene det viktigste samlingspunktet i løpet av dagen og stedet for man hver især forteller om stort og smått man har opplevd gjennom dagen.  </a:t>
            </a:r>
          </a:p>
          <a:p>
            <a:endParaRPr lang="nb-NO" dirty="0"/>
          </a:p>
        </p:txBody>
      </p:sp>
      <p:pic>
        <p:nvPicPr>
          <p:cNvPr id="2050" name="Picture 2" descr="https://stream3.imageshop.no/imageWithFallbacKAndMagikAndS3.aspx?d=1&amp;t=638696736000000000&amp;c=image%2fpng&amp;base=353&amp;h=3AD910C54ED111FB4A1F9AF416753BF6&amp;x=0&amp;y=0&amp;real=&amp;img=96029c92-c893-4e19-8b60-44f7916efc28-v-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792" y="1343818"/>
            <a:ext cx="5905667" cy="3321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16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5950B-1EA5-39FC-1C42-147EB194F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D6C32-62C4-88ED-E43D-1F259016DE4F}"/>
              </a:ext>
            </a:extLst>
          </p:cNvPr>
          <p:cNvSpPr>
            <a:spLocks noGrp="1"/>
          </p:cNvSpPr>
          <p:nvPr>
            <p:ph type="title"/>
          </p:nvPr>
        </p:nvSpPr>
        <p:spPr>
          <a:xfrm>
            <a:off x="288757" y="106446"/>
            <a:ext cx="11496174" cy="1325563"/>
          </a:xfrm>
        </p:spPr>
        <p:txBody>
          <a:bodyPr>
            <a:normAutofit/>
          </a:bodyPr>
          <a:lstStyle/>
          <a:p>
            <a:r>
              <a:rPr lang="nb-NO" sz="4000" b="1" dirty="0"/>
              <a:t>Frukt, bær eller grønnsaker bør være en del av alle måltider</a:t>
            </a:r>
            <a:endParaRPr lang="nb-NO" sz="4000" dirty="0"/>
          </a:p>
        </p:txBody>
      </p:sp>
      <p:sp>
        <p:nvSpPr>
          <p:cNvPr id="3" name="Content Placeholder 2">
            <a:extLst>
              <a:ext uri="{FF2B5EF4-FFF2-40B4-BE49-F238E27FC236}">
                <a16:creationId xmlns:a16="http://schemas.microsoft.com/office/drawing/2014/main" id="{E1E1E5A8-D675-0309-8DEB-A1A51C56FD15}"/>
              </a:ext>
            </a:extLst>
          </p:cNvPr>
          <p:cNvSpPr>
            <a:spLocks noGrp="1"/>
          </p:cNvSpPr>
          <p:nvPr>
            <p:ph idx="1"/>
          </p:nvPr>
        </p:nvSpPr>
        <p:spPr>
          <a:xfrm>
            <a:off x="463216" y="1636295"/>
            <a:ext cx="4559968" cy="4856580"/>
          </a:xfrm>
        </p:spPr>
        <p:txBody>
          <a:bodyPr>
            <a:normAutofit/>
          </a:bodyPr>
          <a:lstStyle/>
          <a:p>
            <a:r>
              <a:rPr lang="nb-NO" dirty="0"/>
              <a:t>Frukt, bær og grønnsaker inneholder mange næringsstoffer viktige for kroppen sant fibre som hjelper fordøyelsen. </a:t>
            </a:r>
          </a:p>
          <a:p>
            <a:r>
              <a:rPr lang="nb-NO" dirty="0"/>
              <a:t>Anbefalt å spise minst 5 og helst 8 porsjoner hver dag. </a:t>
            </a:r>
          </a:p>
          <a:p>
            <a:endParaRPr lang="nb-NO" dirty="0"/>
          </a:p>
        </p:txBody>
      </p:sp>
      <p:pic>
        <p:nvPicPr>
          <p:cNvPr id="1026" name="Picture 2" descr="https://stream3.imageshop.no/imageWithFallbacKAndMagikAndS3.aspx?d=1&amp;t=638696736000000000&amp;c=image%2fpng&amp;base=353&amp;h=8055E0903AC4783D44B4D8E17CC5A813&amp;x=0&amp;y=0&amp;real=&amp;img=7164ee62-e4ef-444f-a2c3-00fc72cfb710-v-34.png">
            <a:extLst>
              <a:ext uri="{FF2B5EF4-FFF2-40B4-BE49-F238E27FC236}">
                <a16:creationId xmlns:a16="http://schemas.microsoft.com/office/drawing/2014/main" id="{66505040-729B-3680-FA98-AF9097D5B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868" y="1317458"/>
            <a:ext cx="6374063" cy="3585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432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121" y="255786"/>
            <a:ext cx="8229600" cy="1301006"/>
          </a:xfrm>
        </p:spPr>
        <p:txBody>
          <a:bodyPr>
            <a:normAutofit/>
          </a:bodyPr>
          <a:lstStyle/>
          <a:p>
            <a:r>
              <a:rPr lang="nb-NO" sz="3200" dirty="0">
                <a:solidFill>
                  <a:srgbClr val="007683"/>
                </a:solidFill>
                <a:latin typeface="Georgia" panose="02040502050405020303" pitchFamily="18" charset="0"/>
              </a:rPr>
              <a:t>Potet</a:t>
            </a:r>
            <a:endParaRPr lang="nb-NO" sz="3200" dirty="0">
              <a:solidFill>
                <a:srgbClr val="007683"/>
              </a:solidFill>
            </a:endParaRPr>
          </a:p>
        </p:txBody>
      </p:sp>
      <p:sp>
        <p:nvSpPr>
          <p:cNvPr id="3" name="Content Placeholder 2"/>
          <p:cNvSpPr>
            <a:spLocks noGrp="1"/>
          </p:cNvSpPr>
          <p:nvPr>
            <p:ph idx="1"/>
          </p:nvPr>
        </p:nvSpPr>
        <p:spPr>
          <a:xfrm>
            <a:off x="2078360" y="1556793"/>
            <a:ext cx="8229600" cy="4281339"/>
          </a:xfrm>
        </p:spPr>
        <p:txBody>
          <a:bodyPr>
            <a:noAutofit/>
          </a:bodyPr>
          <a:lstStyle/>
          <a:p>
            <a:pPr marL="342900" lvl="1" indent="-342900"/>
            <a:r>
              <a:rPr lang="nb-NO" sz="2000" dirty="0">
                <a:latin typeface="Georgia" panose="02040502050405020303" pitchFamily="18" charset="0"/>
              </a:rPr>
              <a:t>Ikke del av anbefaling om grønnsaker</a:t>
            </a:r>
          </a:p>
          <a:p>
            <a:pPr marL="342900" lvl="1" indent="-342900"/>
            <a:r>
              <a:rPr lang="nb-NO" sz="2000" dirty="0">
                <a:latin typeface="Georgia" panose="02040502050405020303" pitchFamily="18" charset="0"/>
              </a:rPr>
              <a:t>Sunn å spise</a:t>
            </a:r>
          </a:p>
          <a:p>
            <a:pPr marL="342900" lvl="1" indent="-342900"/>
            <a:r>
              <a:rPr lang="nb-NO" sz="2000" dirty="0">
                <a:latin typeface="Georgia" panose="02040502050405020303" pitchFamily="18" charset="0"/>
              </a:rPr>
              <a:t>Vitaminer, mineraler, fiber og verken fett eller kolesterol</a:t>
            </a:r>
          </a:p>
          <a:p>
            <a:pPr marL="342900" lvl="1" indent="-342900"/>
            <a:r>
              <a:rPr lang="nb-NO" sz="2000" dirty="0">
                <a:latin typeface="Georgia" panose="02040502050405020303" pitchFamily="18" charset="0"/>
              </a:rPr>
              <a:t>Velg helst kokte, stekte (ovn, air-</a:t>
            </a:r>
            <a:r>
              <a:rPr lang="nb-NO" sz="2000" dirty="0" err="1">
                <a:latin typeface="Georgia" panose="02040502050405020303" pitchFamily="18" charset="0"/>
              </a:rPr>
              <a:t>fryer</a:t>
            </a:r>
            <a:r>
              <a:rPr lang="nb-NO" sz="2000" dirty="0">
                <a:latin typeface="Georgia" panose="02040502050405020303" pitchFamily="18" charset="0"/>
              </a:rPr>
              <a:t>) eller for eksempel hjemmelaget potetmos med lettmelk og myk plantemargarin- /olje, fremfor potetprodukter med mye fett (pommes frites)</a:t>
            </a:r>
          </a:p>
          <a:p>
            <a:pPr marL="342900" lvl="1" indent="-342900"/>
            <a:r>
              <a:rPr lang="nb-NO" sz="2000" dirty="0">
                <a:latin typeface="Georgia" panose="02040502050405020303" pitchFamily="18" charset="0"/>
              </a:rPr>
              <a:t>Unngå potetprodukter med fløte, ost og rømme til hverdags</a:t>
            </a:r>
          </a:p>
          <a:p>
            <a:endParaRPr lang="nb-NO" sz="2400" dirty="0"/>
          </a:p>
        </p:txBody>
      </p:sp>
      <p:sp>
        <p:nvSpPr>
          <p:cNvPr id="4" name="Rectangle 3"/>
          <p:cNvSpPr/>
          <p:nvPr/>
        </p:nvSpPr>
        <p:spPr>
          <a:xfrm>
            <a:off x="1524960" y="6588698"/>
            <a:ext cx="9180512" cy="270123"/>
          </a:xfrm>
          <a:prstGeom prst="rect">
            <a:avLst/>
          </a:prstGeom>
          <a:solidFill>
            <a:srgbClr val="007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ln>
                  <a:solidFill>
                    <a:schemeClr val="bg1"/>
                  </a:solidFill>
                </a:ln>
                <a:latin typeface="Georgia" panose="02040502050405020303" pitchFamily="18" charset="0"/>
              </a:rPr>
              <a:t>Potet								</a:t>
            </a:r>
            <a:endParaRPr lang="nb-NO" sz="1200" dirty="0">
              <a:ln>
                <a:solidFill>
                  <a:schemeClr val="bg1"/>
                </a:solidFill>
              </a:ln>
              <a:latin typeface="Georgia" panose="02040502050405020303"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3792" y="4208536"/>
            <a:ext cx="3200646" cy="2290266"/>
          </a:xfrm>
          <a:prstGeom prst="rect">
            <a:avLst/>
          </a:prstGeom>
        </p:spPr>
      </p:pic>
      <p:pic>
        <p:nvPicPr>
          <p:cNvPr id="7" name="Picture 3">
            <a:extLst>
              <a:ext uri="{FF2B5EF4-FFF2-40B4-BE49-F238E27FC236}">
                <a16:creationId xmlns:a16="http://schemas.microsoft.com/office/drawing/2014/main" id="{D5621654-FB9B-59C2-8F51-9093E5D36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6436" y="6358087"/>
            <a:ext cx="1027914" cy="222810"/>
          </a:xfrm>
          <a:prstGeom prst="rect">
            <a:avLst/>
          </a:prstGeom>
        </p:spPr>
      </p:pic>
      <p:sp>
        <p:nvSpPr>
          <p:cNvPr id="9" name="Rektangel 8"/>
          <p:cNvSpPr/>
          <p:nvPr/>
        </p:nvSpPr>
        <p:spPr>
          <a:xfrm>
            <a:off x="9579850" y="6626206"/>
            <a:ext cx="1090363" cy="230832"/>
          </a:xfrm>
          <a:prstGeom prst="rect">
            <a:avLst/>
          </a:prstGeom>
          <a:ln>
            <a:noFill/>
          </a:ln>
        </p:spPr>
        <p:txBody>
          <a:bodyPr wrap="none">
            <a:spAutoFit/>
          </a:bodyPr>
          <a:lstStyle/>
          <a:p>
            <a:r>
              <a:rPr lang="nb-NO" sz="900" dirty="0">
                <a:solidFill>
                  <a:schemeClr val="bg1"/>
                </a:solidFill>
                <a:latin typeface="Georgia" panose="02040502050405020303" pitchFamily="18" charset="0"/>
              </a:rPr>
              <a:t>Foto: </a:t>
            </a:r>
            <a:r>
              <a:rPr lang="nb-NO" sz="900" dirty="0" err="1">
                <a:solidFill>
                  <a:schemeClr val="bg1"/>
                </a:solidFill>
                <a:latin typeface="Georgia" panose="02040502050405020303" pitchFamily="18" charset="0"/>
              </a:rPr>
              <a:t>AdobeStock</a:t>
            </a:r>
            <a:endParaRPr lang="nb-NO" sz="900" dirty="0">
              <a:solidFill>
                <a:schemeClr val="bg1"/>
              </a:solidFill>
            </a:endParaRPr>
          </a:p>
        </p:txBody>
      </p:sp>
      <p:pic>
        <p:nvPicPr>
          <p:cNvPr id="10" name="Grafikk 9">
            <a:extLst>
              <a:ext uri="{FF2B5EF4-FFF2-40B4-BE49-F238E27FC236}">
                <a16:creationId xmlns:a16="http://schemas.microsoft.com/office/drawing/2014/main" id="{7598441B-ED1D-4B97-9101-1C570D28FD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137" y="6399253"/>
            <a:ext cx="2455191" cy="180402"/>
          </a:xfrm>
          <a:prstGeom prst="rect">
            <a:avLst/>
          </a:prstGeom>
        </p:spPr>
      </p:pic>
      <p:pic>
        <p:nvPicPr>
          <p:cNvPr id="5" name="Bilde 3" descr="Lipidhefte 19.02.16.pdf">
            <a:extLst>
              <a:ext uri="{FF2B5EF4-FFF2-40B4-BE49-F238E27FC236}">
                <a16:creationId xmlns:a16="http://schemas.microsoft.com/office/drawing/2014/main" id="{7BF6A0B3-B895-5A88-D40E-D34CAAA05294}"/>
              </a:ext>
            </a:extLst>
          </p:cNvPr>
          <p:cNvPicPr>
            <a:picLocks noChangeAspect="1"/>
          </p:cNvPicPr>
          <p:nvPr/>
        </p:nvPicPr>
        <p:blipFill rotWithShape="1">
          <a:blip r:embed="rId6">
            <a:extLst>
              <a:ext uri="{28A0092B-C50C-407E-A947-70E740481C1C}">
                <a14:useLocalDpi xmlns:a14="http://schemas.microsoft.com/office/drawing/2010/main" val="0"/>
              </a:ext>
            </a:extLst>
          </a:blip>
          <a:srcRect t="12157" b="2208"/>
          <a:stretch/>
        </p:blipFill>
        <p:spPr>
          <a:xfrm>
            <a:off x="10207722" y="134275"/>
            <a:ext cx="1808268" cy="1945555"/>
          </a:xfrm>
          <a:prstGeom prst="rect">
            <a:avLst/>
          </a:prstGeom>
          <a:ln>
            <a:solidFill>
              <a:schemeClr val="tx1"/>
            </a:solidFill>
          </a:ln>
        </p:spPr>
      </p:pic>
    </p:spTree>
    <p:extLst>
      <p:ext uri="{BB962C8B-B14F-4D97-AF65-F5344CB8AC3E}">
        <p14:creationId xmlns:p14="http://schemas.microsoft.com/office/powerpoint/2010/main" val="750749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8389" y="-176463"/>
            <a:ext cx="10704095" cy="1514225"/>
          </a:xfrm>
        </p:spPr>
        <p:txBody>
          <a:bodyPr/>
          <a:lstStyle/>
          <a:p>
            <a:r>
              <a:rPr lang="nb-NO" b="1" dirty="0"/>
              <a:t>Hvor mye er en porsjon (100 g)?</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31053" y="1780674"/>
            <a:ext cx="8085225" cy="4547937"/>
          </a:xfrm>
          <a:ln>
            <a:solidFill>
              <a:schemeClr val="tx1"/>
            </a:solidFill>
          </a:ln>
        </p:spPr>
      </p:pic>
      <p:sp>
        <p:nvSpPr>
          <p:cNvPr id="8" name="Content Placeholder 7"/>
          <p:cNvSpPr>
            <a:spLocks noGrp="1"/>
          </p:cNvSpPr>
          <p:nvPr>
            <p:ph sz="half" idx="2"/>
          </p:nvPr>
        </p:nvSpPr>
        <p:spPr>
          <a:xfrm>
            <a:off x="148389" y="1880351"/>
            <a:ext cx="3709737" cy="4351338"/>
          </a:xfrm>
        </p:spPr>
        <p:txBody>
          <a:bodyPr>
            <a:normAutofit/>
          </a:bodyPr>
          <a:lstStyle/>
          <a:p>
            <a:r>
              <a:rPr lang="nb-NO" dirty="0"/>
              <a:t>En porsjon er ca. 100 g (en helt frukt eller en håndfull grønnsaker, frukt eller bær).</a:t>
            </a:r>
          </a:p>
          <a:p>
            <a:r>
              <a:rPr lang="nb-NO" dirty="0"/>
              <a:t>En desiliter juice kan telle som en porsjon dersom juicen er laget av 100% frukt, bær eller grønnsaker.</a:t>
            </a:r>
          </a:p>
        </p:txBody>
      </p:sp>
    </p:spTree>
    <p:extLst>
      <p:ext uri="{BB962C8B-B14F-4D97-AF65-F5344CB8AC3E}">
        <p14:creationId xmlns:p14="http://schemas.microsoft.com/office/powerpoint/2010/main" val="152620416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63b6811-b0a4-4b2a-b932-72c4c970c5d2}" enabled="0" method="" siteId="{463b6811-b0a4-4b2a-b932-72c4c970c5d2}" removed="1"/>
</clbl:labelList>
</file>

<file path=docProps/app.xml><?xml version="1.0" encoding="utf-8"?>
<Properties xmlns="http://schemas.openxmlformats.org/officeDocument/2006/extended-properties" xmlns:vt="http://schemas.openxmlformats.org/officeDocument/2006/docPropsVTypes">
  <TotalTime>6542</TotalTime>
  <Words>3686</Words>
  <Application>Microsoft Office PowerPoint</Application>
  <PresentationFormat>Widescreen</PresentationFormat>
  <Paragraphs>417</Paragraphs>
  <Slides>45</Slides>
  <Notes>16</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45</vt:i4>
      </vt:variant>
    </vt:vector>
  </HeadingPairs>
  <TitlesOfParts>
    <vt:vector size="53" baseType="lpstr">
      <vt:lpstr>Aptos</vt:lpstr>
      <vt:lpstr>Aptos Display</vt:lpstr>
      <vt:lpstr>Arial</vt:lpstr>
      <vt:lpstr>Calibri</vt:lpstr>
      <vt:lpstr>Georgia</vt:lpstr>
      <vt:lpstr>Noto Sans</vt:lpstr>
      <vt:lpstr>Wingdings</vt:lpstr>
      <vt:lpstr>Office-tema</vt:lpstr>
      <vt:lpstr>De nye norske kostrådene for den generelle befolkningen og for personer med FH </vt:lpstr>
      <vt:lpstr>Alt materiale er tilgjengelig på Hdir sine nettsider</vt:lpstr>
      <vt:lpstr>Opphavsrett</vt:lpstr>
      <vt:lpstr>Kosthold Merking av matvarer – hvordan ta gunstige valg</vt:lpstr>
      <vt:lpstr>Kosthold Matvarer merket med «proteinrik» – ikke nødvendig</vt:lpstr>
      <vt:lpstr>Ha et variert kosthold, velg mest mat fra planteriket og spis med glede</vt:lpstr>
      <vt:lpstr>Frukt, bær eller grønnsaker bør være en del av alle måltider</vt:lpstr>
      <vt:lpstr>Potet</vt:lpstr>
      <vt:lpstr>Hvor mye er en porsjon (100 g)?</vt:lpstr>
      <vt:lpstr>La grovt brød eller andre fullkornsprodukter være en del av flere måltider hver dag. </vt:lpstr>
      <vt:lpstr>Brød og knekkebrød Gode valg</vt:lpstr>
      <vt:lpstr>Hvor mye er 90 g fullkorn?</vt:lpstr>
      <vt:lpstr>Velg oftere fisk og sjømat, bønner og linser enn rødt kjøtt. Spis minst mulig bearbeidet kjøtt. </vt:lpstr>
      <vt:lpstr>Fisk</vt:lpstr>
      <vt:lpstr>Belgvekster (erter, bønner og linser)</vt:lpstr>
      <vt:lpstr>Kjøtt</vt:lpstr>
      <vt:lpstr>Kjøtt</vt:lpstr>
      <vt:lpstr>Spis minst mulig kolesterolrike matvarer </vt:lpstr>
      <vt:lpstr>Ha et daglig inntak av melk og meieriprodukter. Velg produkter med mindre fett</vt:lpstr>
      <vt:lpstr>PowerPoint-presentasjon</vt:lpstr>
      <vt:lpstr>PowerPoint-presentasjon</vt:lpstr>
      <vt:lpstr>PowerPoint-presentasjon</vt:lpstr>
      <vt:lpstr>PowerPoint-presentasjon</vt:lpstr>
      <vt:lpstr>Nøtter og annen mat med umettet fett</vt:lpstr>
      <vt:lpstr>PowerPoint-presentasjon</vt:lpstr>
      <vt:lpstr>Bedre valg: Godteri og snacks</vt:lpstr>
      <vt:lpstr>PowerPoint-presentasjon</vt:lpstr>
      <vt:lpstr>Drikk vann!</vt:lpstr>
      <vt:lpstr>Drikk minst mulig alkohol</vt:lpstr>
      <vt:lpstr>Velg filtrert kaffe</vt:lpstr>
      <vt:lpstr>Andre hjertevennlige råd: Salt</vt:lpstr>
      <vt:lpstr>Andre hjertevennlige råd: Kosttilskudd</vt:lpstr>
      <vt:lpstr>Vegetarisk og vegansk kosthold  ved høye blodlipider</vt:lpstr>
      <vt:lpstr>Vegetariske og veganske basismatvarer - det beste er hjemmelaget mat - </vt:lpstr>
      <vt:lpstr>Kokos- og palmeolje</vt:lpstr>
      <vt:lpstr>PowerPoint-presentasjon</vt:lpstr>
      <vt:lpstr>ULTRA-PROSESSERT MAT  – Hvorfor ikke egne anbefalinger? </vt:lpstr>
      <vt:lpstr>Prosessering; ikke et nytt fenomen-uten prosessering hadde vi hatt et enormt matsvinn</vt:lpstr>
      <vt:lpstr>DEFINISJON AV ULTRA-PROSESSERT MAT- NOVA-klassifisering</vt:lpstr>
      <vt:lpstr>Men ultraprosessering sier ingenting om innholdet i matvarer</vt:lpstr>
      <vt:lpstr>PowerPoint-presentasjon</vt:lpstr>
      <vt:lpstr>Hvorfor ikke råd om Ultra prosessert mat?</vt:lpstr>
      <vt:lpstr>Råd om prosessering I NNR 2023 og i de nye norske kostrådene</vt:lpstr>
      <vt:lpstr>Kostholdsråd ved høye blodlipider</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Kirsten Bjørklund Holven</dc:creator>
  <cp:lastModifiedBy>Kirsten Bjørklund Holven</cp:lastModifiedBy>
  <cp:revision>9</cp:revision>
  <dcterms:created xsi:type="dcterms:W3CDTF">2025-10-29T11:03:20Z</dcterms:created>
  <dcterms:modified xsi:type="dcterms:W3CDTF">2025-11-15T07:30:49Z</dcterms:modified>
</cp:coreProperties>
</file>