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1" r:id="rId3"/>
    <p:sldId id="462" r:id="rId4"/>
    <p:sldId id="465" r:id="rId5"/>
    <p:sldId id="466" r:id="rId6"/>
    <p:sldId id="463" r:id="rId7"/>
    <p:sldId id="464" r:id="rId8"/>
    <p:sldId id="352" r:id="rId9"/>
    <p:sldId id="353" r:id="rId10"/>
    <p:sldId id="460" r:id="rId11"/>
    <p:sldId id="467" r:id="rId12"/>
    <p:sldId id="468" r:id="rId13"/>
    <p:sldId id="469" r:id="rId14"/>
    <p:sldId id="470" r:id="rId15"/>
    <p:sldId id="471" r:id="rId16"/>
    <p:sldId id="472" r:id="rId17"/>
    <p:sldId id="268" r:id="rId18"/>
    <p:sldId id="270" r:id="rId19"/>
    <p:sldId id="1621" r:id="rId20"/>
    <p:sldId id="354" r:id="rId21"/>
    <p:sldId id="355" r:id="rId22"/>
    <p:sldId id="1620" r:id="rId23"/>
    <p:sldId id="411" r:id="rId24"/>
    <p:sldId id="317" r:id="rId25"/>
    <p:sldId id="316" r:id="rId26"/>
    <p:sldId id="285" r:id="rId27"/>
    <p:sldId id="1622" r:id="rId28"/>
    <p:sldId id="327" r:id="rId29"/>
    <p:sldId id="1623" r:id="rId3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kjetilr\My%20Documents\LAVKARB%202011og%202013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kjetilr\My%20Documents\LAVKARB%202011og%202013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kjetilr\My%20Documents\LAVKARB%202011og%202013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Figs!$K$448:$K$477</c:f>
              <c:numCache>
                <c:formatCode>0</c:formatCode>
                <c:ptCount val="30"/>
                <c:pt idx="0">
                  <c:v>-0.13686131386860811</c:v>
                </c:pt>
                <c:pt idx="1">
                  <c:v>-5.0000000000000044</c:v>
                </c:pt>
                <c:pt idx="2">
                  <c:v>-4.0000000000000036</c:v>
                </c:pt>
                <c:pt idx="3">
                  <c:v>4.5454545454545165</c:v>
                </c:pt>
                <c:pt idx="4">
                  <c:v>8.0000000000000071</c:v>
                </c:pt>
                <c:pt idx="5">
                  <c:v>14.285714285714279</c:v>
                </c:pt>
                <c:pt idx="6">
                  <c:v>14.285714285714279</c:v>
                </c:pt>
                <c:pt idx="7">
                  <c:v>17.391304347826097</c:v>
                </c:pt>
                <c:pt idx="8">
                  <c:v>19.047619047619026</c:v>
                </c:pt>
                <c:pt idx="9">
                  <c:v>19.230769230769084</c:v>
                </c:pt>
                <c:pt idx="10">
                  <c:v>21.428571428571427</c:v>
                </c:pt>
                <c:pt idx="11">
                  <c:v>27.272727272727064</c:v>
                </c:pt>
                <c:pt idx="12">
                  <c:v>27.272727272727064</c:v>
                </c:pt>
                <c:pt idx="13">
                  <c:v>31.818181818181813</c:v>
                </c:pt>
                <c:pt idx="14">
                  <c:v>31.999999999999986</c:v>
                </c:pt>
                <c:pt idx="15">
                  <c:v>32.432432432432435</c:v>
                </c:pt>
                <c:pt idx="16">
                  <c:v>37.5</c:v>
                </c:pt>
                <c:pt idx="17">
                  <c:v>38.095238095238102</c:v>
                </c:pt>
                <c:pt idx="18">
                  <c:v>38.888888888888886</c:v>
                </c:pt>
                <c:pt idx="19">
                  <c:v>43.333333333333336</c:v>
                </c:pt>
                <c:pt idx="20">
                  <c:v>64.705882352940748</c:v>
                </c:pt>
                <c:pt idx="21">
                  <c:v>67.567567567567565</c:v>
                </c:pt>
                <c:pt idx="22">
                  <c:v>70.833333333333258</c:v>
                </c:pt>
                <c:pt idx="23">
                  <c:v>81.818181818181344</c:v>
                </c:pt>
                <c:pt idx="24">
                  <c:v>81.818181818181344</c:v>
                </c:pt>
                <c:pt idx="25">
                  <c:v>91.666666666666657</c:v>
                </c:pt>
                <c:pt idx="26">
                  <c:v>93.548387096773766</c:v>
                </c:pt>
                <c:pt idx="27">
                  <c:v>107.14285714285684</c:v>
                </c:pt>
                <c:pt idx="28">
                  <c:v>114.28571428571429</c:v>
                </c:pt>
                <c:pt idx="29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C6-4637-9652-F130A21D9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646976"/>
        <c:axId val="217648512"/>
      </c:barChart>
      <c:catAx>
        <c:axId val="217646976"/>
        <c:scaling>
          <c:orientation val="minMax"/>
        </c:scaling>
        <c:delete val="0"/>
        <c:axPos val="b"/>
        <c:majorTickMark val="out"/>
        <c:minorTickMark val="none"/>
        <c:tickLblPos val="nextTo"/>
        <c:crossAx val="217648512"/>
        <c:crosses val="autoZero"/>
        <c:auto val="1"/>
        <c:lblAlgn val="ctr"/>
        <c:lblOffset val="100"/>
        <c:noMultiLvlLbl val="0"/>
      </c:catAx>
      <c:valAx>
        <c:axId val="21764851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176469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963039130917822E-2"/>
          <c:y val="4.9782565512728631E-2"/>
          <c:w val="0.92336404046893339"/>
          <c:h val="0.9313508786962889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Figs!$K$356:$K$385</c:f>
              <c:numCache>
                <c:formatCode>0</c:formatCode>
                <c:ptCount val="30"/>
                <c:pt idx="0">
                  <c:v>-11.764705882352944</c:v>
                </c:pt>
                <c:pt idx="1">
                  <c:v>-5.2631578947368363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5.8823529411764675</c:v>
                </c:pt>
                <c:pt idx="8">
                  <c:v>6.25</c:v>
                </c:pt>
                <c:pt idx="9">
                  <c:v>10.000000000000009</c:v>
                </c:pt>
                <c:pt idx="10">
                  <c:v>10.526315789473664</c:v>
                </c:pt>
                <c:pt idx="11">
                  <c:v>12.5</c:v>
                </c:pt>
                <c:pt idx="12">
                  <c:v>13.33333333333333</c:v>
                </c:pt>
                <c:pt idx="13">
                  <c:v>13.33333333333333</c:v>
                </c:pt>
                <c:pt idx="14">
                  <c:v>14.285714285714279</c:v>
                </c:pt>
                <c:pt idx="15">
                  <c:v>16.666666666666675</c:v>
                </c:pt>
                <c:pt idx="16">
                  <c:v>18.181818181818251</c:v>
                </c:pt>
                <c:pt idx="17">
                  <c:v>19.999999999999989</c:v>
                </c:pt>
                <c:pt idx="18">
                  <c:v>22.222222222222126</c:v>
                </c:pt>
                <c:pt idx="19">
                  <c:v>22.222222222222126</c:v>
                </c:pt>
                <c:pt idx="20">
                  <c:v>23.809523809523693</c:v>
                </c:pt>
                <c:pt idx="21">
                  <c:v>26.666666666666661</c:v>
                </c:pt>
                <c:pt idx="22">
                  <c:v>31.578947368421062</c:v>
                </c:pt>
                <c:pt idx="23">
                  <c:v>35.714285714285722</c:v>
                </c:pt>
                <c:pt idx="24">
                  <c:v>38.461538461538446</c:v>
                </c:pt>
                <c:pt idx="25">
                  <c:v>38.888888888888886</c:v>
                </c:pt>
                <c:pt idx="26">
                  <c:v>42.857142857142684</c:v>
                </c:pt>
                <c:pt idx="27">
                  <c:v>45.45454545454529</c:v>
                </c:pt>
                <c:pt idx="28">
                  <c:v>52.941176470588246</c:v>
                </c:pt>
                <c:pt idx="29">
                  <c:v>66.666666666666671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F7-43FA-8EB4-2BD5CE4AB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482368"/>
        <c:axId val="217483904"/>
      </c:barChart>
      <c:catAx>
        <c:axId val="217482368"/>
        <c:scaling>
          <c:orientation val="minMax"/>
        </c:scaling>
        <c:delete val="0"/>
        <c:axPos val="b"/>
        <c:majorTickMark val="out"/>
        <c:minorTickMark val="none"/>
        <c:tickLblPos val="nextTo"/>
        <c:crossAx val="217483904"/>
        <c:crosses val="autoZero"/>
        <c:auto val="1"/>
        <c:lblAlgn val="ctr"/>
        <c:lblOffset val="100"/>
        <c:noMultiLvlLbl val="0"/>
      </c:catAx>
      <c:valAx>
        <c:axId val="21748390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174823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Figs!$K$723:$K$753</c:f>
              <c:numCache>
                <c:formatCode>0</c:formatCode>
                <c:ptCount val="31"/>
                <c:pt idx="0">
                  <c:v>1.3333333333333197</c:v>
                </c:pt>
                <c:pt idx="1">
                  <c:v>4.5454545454545165</c:v>
                </c:pt>
                <c:pt idx="2">
                  <c:v>7.6666666666666661</c:v>
                </c:pt>
                <c:pt idx="3">
                  <c:v>8.0000000000000071</c:v>
                </c:pt>
                <c:pt idx="4">
                  <c:v>10.389610389610372</c:v>
                </c:pt>
                <c:pt idx="5">
                  <c:v>12.217194570135749</c:v>
                </c:pt>
                <c:pt idx="6">
                  <c:v>12.433862433862419</c:v>
                </c:pt>
                <c:pt idx="7">
                  <c:v>13.131313131313068</c:v>
                </c:pt>
                <c:pt idx="8">
                  <c:v>14.285714285714279</c:v>
                </c:pt>
                <c:pt idx="9">
                  <c:v>14.285714285714302</c:v>
                </c:pt>
                <c:pt idx="10">
                  <c:v>15.151515151515138</c:v>
                </c:pt>
                <c:pt idx="11">
                  <c:v>15.740740740740712</c:v>
                </c:pt>
                <c:pt idx="12">
                  <c:v>15.878378378378398</c:v>
                </c:pt>
                <c:pt idx="13">
                  <c:v>16.310160427807578</c:v>
                </c:pt>
                <c:pt idx="14">
                  <c:v>16.470588235294102</c:v>
                </c:pt>
                <c:pt idx="15">
                  <c:v>16.849816849816857</c:v>
                </c:pt>
                <c:pt idx="16">
                  <c:v>17.272727272727074</c:v>
                </c:pt>
                <c:pt idx="17">
                  <c:v>17.391304347826097</c:v>
                </c:pt>
                <c:pt idx="18">
                  <c:v>17.857142857142829</c:v>
                </c:pt>
                <c:pt idx="19">
                  <c:v>22.630479657021329</c:v>
                </c:pt>
                <c:pt idx="20">
                  <c:v>33.971291866028594</c:v>
                </c:pt>
                <c:pt idx="21">
                  <c:v>34.75935828877018</c:v>
                </c:pt>
                <c:pt idx="22">
                  <c:v>34.868421052631419</c:v>
                </c:pt>
                <c:pt idx="23">
                  <c:v>35.343035343035332</c:v>
                </c:pt>
                <c:pt idx="24">
                  <c:v>38.181818181818144</c:v>
                </c:pt>
                <c:pt idx="25">
                  <c:v>38.425925925926116</c:v>
                </c:pt>
                <c:pt idx="26">
                  <c:v>38.75</c:v>
                </c:pt>
                <c:pt idx="27">
                  <c:v>39.354838709677189</c:v>
                </c:pt>
                <c:pt idx="28">
                  <c:v>43.846153846154017</c:v>
                </c:pt>
                <c:pt idx="29">
                  <c:v>45</c:v>
                </c:pt>
                <c:pt idx="30">
                  <c:v>47.32142857142847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84-491D-A1F8-87E9B0A20B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785472"/>
        <c:axId val="221803648"/>
      </c:barChart>
      <c:catAx>
        <c:axId val="221785472"/>
        <c:scaling>
          <c:orientation val="minMax"/>
        </c:scaling>
        <c:delete val="0"/>
        <c:axPos val="b"/>
        <c:majorTickMark val="out"/>
        <c:minorTickMark val="none"/>
        <c:tickLblPos val="nextTo"/>
        <c:crossAx val="221803648"/>
        <c:crosses val="autoZero"/>
        <c:auto val="1"/>
        <c:lblAlgn val="ctr"/>
        <c:lblOffset val="100"/>
        <c:noMultiLvlLbl val="0"/>
      </c:catAx>
      <c:valAx>
        <c:axId val="22180364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217854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Effekt av additiv behandling (ved full </a:t>
            </a:r>
            <a:r>
              <a:rPr lang="nb-NO" dirty="0" err="1"/>
              <a:t>compliance</a:t>
            </a:r>
            <a:r>
              <a:rPr lang="nb-NO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2.8256304911179156E-2"/>
          <c:y val="0.10313586419655857"/>
          <c:w val="0.94791019367769458"/>
          <c:h val="0.71855371315033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Sheet1!$B$25</c:f>
              <c:strCache>
                <c:ptCount val="1"/>
                <c:pt idx="0">
                  <c:v>Kolesterol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Sheet1!$C$24:$F$24</c:f>
              <c:strCache>
                <c:ptCount val="4"/>
                <c:pt idx="0">
                  <c:v>Ubehandlet</c:v>
                </c:pt>
                <c:pt idx="1">
                  <c:v>Kostbehandlet</c:v>
                </c:pt>
                <c:pt idx="2">
                  <c:v>Statin</c:v>
                </c:pt>
                <c:pt idx="3">
                  <c:v>(+)Ezetimibe</c:v>
                </c:pt>
              </c:strCache>
            </c:strRef>
          </c:cat>
          <c:val>
            <c:numRef>
              <c:f>Sheet1!$C$25:$F$25</c:f>
              <c:numCache>
                <c:formatCode>General</c:formatCode>
                <c:ptCount val="4"/>
                <c:pt idx="0">
                  <c:v>12</c:v>
                </c:pt>
                <c:pt idx="1">
                  <c:v>10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A7-4713-A3D3-757676245DEA}"/>
            </c:ext>
          </c:extLst>
        </c:ser>
        <c:ser>
          <c:idx val="1"/>
          <c:order val="1"/>
          <c:tx>
            <c:strRef>
              <c:f>Sheet1!$B$26</c:f>
              <c:strCache>
                <c:ptCount val="1"/>
                <c:pt idx="0">
                  <c:v>LDL-kol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Sheet1!$C$24:$F$24</c:f>
              <c:strCache>
                <c:ptCount val="4"/>
                <c:pt idx="0">
                  <c:v>Ubehandlet</c:v>
                </c:pt>
                <c:pt idx="1">
                  <c:v>Kostbehandlet</c:v>
                </c:pt>
                <c:pt idx="2">
                  <c:v>Statin</c:v>
                </c:pt>
                <c:pt idx="3">
                  <c:v>(+)Ezetimibe</c:v>
                </c:pt>
              </c:strCache>
            </c:strRef>
          </c:cat>
          <c:val>
            <c:numRef>
              <c:f>Sheet1!$C$26:$F$26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3</c:v>
                </c:pt>
                <c:pt idx="3">
                  <c:v>2.4000000000000004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A7-4713-A3D3-757676245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5087784"/>
        <c:axId val="675086800"/>
      </c:barChart>
      <c:catAx>
        <c:axId val="675087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5086800"/>
        <c:crosses val="autoZero"/>
        <c:auto val="1"/>
        <c:lblAlgn val="ctr"/>
        <c:lblOffset val="100"/>
        <c:noMultiLvlLbl val="0"/>
      </c:catAx>
      <c:valAx>
        <c:axId val="6750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5087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618153742657473"/>
          <c:y val="4.7082689523015607E-2"/>
          <c:w val="0.18381846257342521"/>
          <c:h val="0.14958376629495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229221657947814E-2"/>
          <c:y val="4.5006804559987325E-2"/>
          <c:w val="0.92234258525812185"/>
          <c:h val="0.82040762110718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Sheet1!$B$25</c:f>
              <c:strCache>
                <c:ptCount val="1"/>
                <c:pt idx="0">
                  <c:v>Kolesterol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Sheet1!$C$24:$H$24</c:f>
              <c:strCache>
                <c:ptCount val="6"/>
                <c:pt idx="0">
                  <c:v>Ubehandlet</c:v>
                </c:pt>
                <c:pt idx="1">
                  <c:v>Kostbehandlet</c:v>
                </c:pt>
                <c:pt idx="2">
                  <c:v>Statin</c:v>
                </c:pt>
                <c:pt idx="3">
                  <c:v>(+)Ezetimibe</c:v>
                </c:pt>
                <c:pt idx="4">
                  <c:v>(+) PCSK9 hemmer</c:v>
                </c:pt>
                <c:pt idx="5">
                  <c:v>(+) Bempedoinsyre</c:v>
                </c:pt>
              </c:strCache>
            </c:strRef>
          </c:cat>
          <c:val>
            <c:numRef>
              <c:f>Sheet1!$C$25:$H$25</c:f>
              <c:numCache>
                <c:formatCode>General</c:formatCode>
                <c:ptCount val="6"/>
                <c:pt idx="0">
                  <c:v>12</c:v>
                </c:pt>
                <c:pt idx="1">
                  <c:v>10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  <c:pt idx="5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DB-4974-93BE-D7288236C2DC}"/>
            </c:ext>
          </c:extLst>
        </c:ser>
        <c:ser>
          <c:idx val="1"/>
          <c:order val="1"/>
          <c:tx>
            <c:strRef>
              <c:f>Sheet1!$B$26</c:f>
              <c:strCache>
                <c:ptCount val="1"/>
                <c:pt idx="0">
                  <c:v>LDL-kol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Sheet1!$C$24:$H$24</c:f>
              <c:strCache>
                <c:ptCount val="6"/>
                <c:pt idx="0">
                  <c:v>Ubehandlet</c:v>
                </c:pt>
                <c:pt idx="1">
                  <c:v>Kostbehandlet</c:v>
                </c:pt>
                <c:pt idx="2">
                  <c:v>Statin</c:v>
                </c:pt>
                <c:pt idx="3">
                  <c:v>(+)Ezetimibe</c:v>
                </c:pt>
                <c:pt idx="4">
                  <c:v>(+) PCSK9 hemmer</c:v>
                </c:pt>
                <c:pt idx="5">
                  <c:v>(+) Bempedoinsyre</c:v>
                </c:pt>
              </c:strCache>
            </c:strRef>
          </c:cat>
          <c:val>
            <c:numRef>
              <c:f>Sheet1!$C$26:$H$26</c:f>
              <c:numCache>
                <c:formatCode>General</c:formatCode>
                <c:ptCount val="6"/>
                <c:pt idx="0">
                  <c:v>10</c:v>
                </c:pt>
                <c:pt idx="1">
                  <c:v>8</c:v>
                </c:pt>
                <c:pt idx="2">
                  <c:v>3</c:v>
                </c:pt>
                <c:pt idx="3">
                  <c:v>2.4000000000000004</c:v>
                </c:pt>
                <c:pt idx="4">
                  <c:v>1.2000000000000002</c:v>
                </c:pt>
                <c:pt idx="5">
                  <c:v>0.96000000000000019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DB-4974-93BE-D7288236C2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5090408"/>
        <c:axId val="675082536"/>
      </c:barChart>
      <c:catAx>
        <c:axId val="675090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5082536"/>
        <c:crosses val="autoZero"/>
        <c:auto val="1"/>
        <c:lblAlgn val="ctr"/>
        <c:lblOffset val="100"/>
        <c:noMultiLvlLbl val="0"/>
      </c:catAx>
      <c:valAx>
        <c:axId val="675082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5090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233572269536475"/>
          <c:y val="6.076334208223972E-2"/>
          <c:w val="0.20135997953478724"/>
          <c:h val="0.22184711286089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0.33449</cdr:x>
      <cdr:y>0.897</cdr:y>
    </cdr:from>
    <cdr:to>
      <cdr:x>0.46858</cdr:x>
      <cdr:y>0.964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75560" y="3417570"/>
          <a:ext cx="1032510" cy="2552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100"/>
            <a:t>10-20%</a:t>
          </a:r>
        </a:p>
      </cdr:txBody>
    </cdr:sp>
  </cdr:relSizeAnchor>
  <cdr:relSizeAnchor xmlns:cdr="http://schemas.openxmlformats.org/drawingml/2006/chartDrawing">
    <cdr:from>
      <cdr:x>0.5903</cdr:x>
      <cdr:y>0.892</cdr:y>
    </cdr:from>
    <cdr:to>
      <cdr:x>0.6858</cdr:x>
      <cdr:y>0.965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545330" y="3398520"/>
          <a:ext cx="735330" cy="278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100"/>
            <a:t>Ca 50%</a:t>
          </a:r>
        </a:p>
      </cdr:txBody>
    </cdr:sp>
  </cdr:relSizeAnchor>
  <cdr:relSizeAnchor xmlns:cdr="http://schemas.openxmlformats.org/drawingml/2006/chartDrawing">
    <cdr:from>
      <cdr:x>0.81098</cdr:x>
      <cdr:y>0.907</cdr:y>
    </cdr:from>
    <cdr:to>
      <cdr:x>0.9332</cdr:x>
      <cdr:y>0.968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244590" y="3455670"/>
          <a:ext cx="941070" cy="232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100"/>
            <a:t>Ca 20%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0.63827</cdr:x>
      <cdr:y>0.66266</cdr:y>
    </cdr:from>
    <cdr:to>
      <cdr:x>0.83511</cdr:x>
      <cdr:y>1</cdr:y>
    </cdr:to>
    <cdr:sp macro="" textlink="">
      <cdr:nvSpPr>
        <cdr:cNvPr id="2" name="Oval 1"/>
        <cdr:cNvSpPr/>
      </cdr:nvSpPr>
      <cdr:spPr>
        <a:xfrm xmlns:a="http://schemas.openxmlformats.org/drawingml/2006/main">
          <a:off x="5094881" y="2843654"/>
          <a:ext cx="1571223" cy="144758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nb-N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nb-NO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AC0789-E665-CAB4-F67E-07254BF28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E52216C-A4FB-D893-C7A9-2C8AB753F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BDE5BB-14F5-B82D-A5D3-1C721130B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75A3-6877-4C96-B948-8CBA84A47584}" type="datetimeFigureOut">
              <a:rPr lang="nb-NO" smtClean="0"/>
              <a:t>26.10.2025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4D2D0AD-31C1-B9B3-7039-6AFFB0EEF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F7C5F13-8BA4-3CB3-4C6A-857FC11A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5396-E7BC-44C9-B926-5EB89A4391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485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C670AF-9A5D-148D-F452-4A37B843F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6DA5BF2-4546-B43D-3549-A5F334EFC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C78352-4E7A-177E-CB38-ED0EA518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75A3-6877-4C96-B948-8CBA84A47584}" type="datetimeFigureOut">
              <a:rPr lang="nb-NO" smtClean="0"/>
              <a:t>26.10.2025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6FB0E2A-00B5-57E4-E9FF-BC4C57451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65389EA-71A2-4278-0C13-9556FD02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5396-E7BC-44C9-B926-5EB89A4391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671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C603E8D-4445-77AD-92B6-77380DC089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1E0FF45-033E-4FBA-7264-C037560C1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05A0D00-DF67-6449-1931-0DE613DEB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75A3-6877-4C96-B948-8CBA84A47584}" type="datetimeFigureOut">
              <a:rPr lang="nb-NO" smtClean="0"/>
              <a:t>26.10.2025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CA5E20-0137-7DD9-AEB8-83200EBE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59EE2DB-7D8D-8789-9761-9320BBAD0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5396-E7BC-44C9-B926-5EB89A4391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27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05BE0A-25CE-6901-9F10-277493AFB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544A0B-F53E-D941-078A-4BC7BA66D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2138D7-B4EF-F7AC-7AD2-765200660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75A3-6877-4C96-B948-8CBA84A47584}" type="datetimeFigureOut">
              <a:rPr lang="nb-NO" smtClean="0"/>
              <a:t>26.10.2025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874C291-7BB3-D36B-859A-20FFA1FF0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0198CCE-DEB0-C8BB-32F2-97F94117B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5396-E7BC-44C9-B926-5EB89A4391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691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9D256D-9FF8-01B2-889B-599551768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C308994-3F81-DDCB-8DBF-93BAA6CCE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963E897-F04E-4189-5043-9A7912A33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75A3-6877-4C96-B948-8CBA84A47584}" type="datetimeFigureOut">
              <a:rPr lang="nb-NO" smtClean="0"/>
              <a:t>26.10.2025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A75915C-4BCF-BD9E-B4D8-2B97F665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77E3E3-42D3-89B0-74B8-4760465D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5396-E7BC-44C9-B926-5EB89A4391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303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CD8DFC-7B9E-0793-8239-F561C4046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EC1E63-670B-EB7D-678A-4F4064AA0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9675FAB-B9AF-C74C-7636-76B4CF0F0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A63BC9C-B0A4-C2CB-1614-84121F6F9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75A3-6877-4C96-B948-8CBA84A47584}" type="datetimeFigureOut">
              <a:rPr lang="nb-NO" smtClean="0"/>
              <a:t>26.10.2025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2FFCA5F-44AC-9295-952B-AD19EC0FC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52EF94E-054A-7360-D823-74B6F6B16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5396-E7BC-44C9-B926-5EB89A4391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49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C2C124-3B3D-2CA4-94F1-14AEB732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DF7DA34-29F3-8591-425E-F82F9E895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EC4E755-1E64-3CC0-0C15-68CF97DC1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933ACD7-4A3D-0858-8AC6-81E0B9187E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390FF3E-15C7-2042-AFED-A482B5A5EF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D6ED6CE-6D6C-B7BA-30F5-5209EBBB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75A3-6877-4C96-B948-8CBA84A47584}" type="datetimeFigureOut">
              <a:rPr lang="nb-NO" smtClean="0"/>
              <a:t>26.10.2025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B7C6F61-3FA1-3DE4-F087-6C211198B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5342F5B-F2A3-6671-062D-43C3BE1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5396-E7BC-44C9-B926-5EB89A4391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348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55E9E5-E7FE-25AC-436B-57C5314A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9B0BCED-05C2-7D3E-0393-F0739B62B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75A3-6877-4C96-B948-8CBA84A47584}" type="datetimeFigureOut">
              <a:rPr lang="nb-NO" smtClean="0"/>
              <a:t>26.10.2025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DEB1E82-D9AC-329E-56FC-188B61B28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2B3E3B0-4A59-5B0A-0A1C-D50CD6174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5396-E7BC-44C9-B926-5EB89A4391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643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D43820A-DF52-F1B6-AA47-05CA8B7AA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75A3-6877-4C96-B948-8CBA84A47584}" type="datetimeFigureOut">
              <a:rPr lang="nb-NO" smtClean="0"/>
              <a:t>26.10.2025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3CF2D62-1A52-95D5-4456-748C1F39F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B83A5AB-73BE-5412-4407-68761912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5396-E7BC-44C9-B926-5EB89A4391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500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16C31E-4502-B6A7-7DF4-F94AC51C9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75151F-5933-83AF-8CC5-BA5DBDA0E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67BAE42-71C0-064B-57DB-D44B28617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F65705F-BC50-0E8E-9D0A-560F015E2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75A3-6877-4C96-B948-8CBA84A47584}" type="datetimeFigureOut">
              <a:rPr lang="nb-NO" smtClean="0"/>
              <a:t>26.10.2025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968DA12-4E0A-6EAE-A206-DAFD1004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15361D-5DBA-6284-6629-373B71F90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5396-E7BC-44C9-B926-5EB89A4391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014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1D129F-C295-6F89-3191-BDB62EF03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50E3DB6-3D0E-692E-C478-4A837F2325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4E52A23-8278-34A3-AB15-0A15A8284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C9352B-0CA8-0B83-AC29-A4C457D67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75A3-6877-4C96-B948-8CBA84A47584}" type="datetimeFigureOut">
              <a:rPr lang="nb-NO" smtClean="0"/>
              <a:t>26.10.2025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9D8AA8B-34E3-C99E-B83C-0333301C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B96238A-93E7-5A4A-43DC-63B230C75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5396-E7BC-44C9-B926-5EB89A4391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5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46C80C2-DB2A-FA5A-CD9D-3492F2487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A23FF42-4B54-EFA5-6969-DC898BDC6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279E51D-AFF1-704E-7B67-ACC6A737D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D575A3-6877-4C96-B948-8CBA84A47584}" type="datetimeFigureOut">
              <a:rPr lang="nb-NO" smtClean="0"/>
              <a:t>26.10.2025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120AF4-7DBC-21C7-7371-8176BE4A7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029ADC-52AE-3D5D-ACE4-BF50F8FD4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565396-E7BC-44C9-B926-5EB89A4391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390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A13E68-BFF1-84B3-D04C-D0C467B68D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Hva er egentlig FH? </a:t>
            </a:r>
            <a:br>
              <a:rPr lang="nb-NO" dirty="0"/>
            </a:br>
            <a:r>
              <a:rPr lang="nb-NO" dirty="0"/>
              <a:t>Er det diskutabelt?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1D36289-39B5-F1B4-A929-CC72B4C38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842" y="4636754"/>
            <a:ext cx="9144000" cy="1655762"/>
          </a:xfrm>
        </p:spPr>
        <p:txBody>
          <a:bodyPr/>
          <a:lstStyle/>
          <a:p>
            <a:r>
              <a:rPr lang="nb-NO" dirty="0"/>
              <a:t>Kjetil Retterstøl</a:t>
            </a:r>
          </a:p>
          <a:p>
            <a:r>
              <a:rPr lang="nb-NO" dirty="0"/>
              <a:t>Overlege på Lipidklinikken</a:t>
            </a:r>
          </a:p>
          <a:p>
            <a:r>
              <a:rPr lang="nb-NO" dirty="0"/>
              <a:t>Professor ved Avdeling for ernæringsvitenskap på UiO</a:t>
            </a:r>
          </a:p>
        </p:txBody>
      </p:sp>
    </p:spTree>
    <p:extLst>
      <p:ext uri="{BB962C8B-B14F-4D97-AF65-F5344CB8AC3E}">
        <p14:creationId xmlns:p14="http://schemas.microsoft.com/office/powerpoint/2010/main" val="2861535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A8709B-73C1-D886-76E8-8FE06A2D9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465" y="192254"/>
            <a:ext cx="3733799" cy="2237048"/>
          </a:xfrm>
        </p:spPr>
        <p:txBody>
          <a:bodyPr>
            <a:normAutofit fontScale="90000"/>
          </a:bodyPr>
          <a:lstStyle/>
          <a:p>
            <a:r>
              <a:rPr lang="en-US" dirty="0"/>
              <a:t>The Dutch Lipid Clinical Network (DLCN) criteria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7A3BE40-C6BA-8139-30E1-3BC0DB79E8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452"/>
          <a:stretch/>
        </p:blipFill>
        <p:spPr>
          <a:xfrm>
            <a:off x="4954137" y="149068"/>
            <a:ext cx="4599296" cy="6708932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5F15CF3C-1A94-FED3-61AA-586B7AC78144}"/>
              </a:ext>
            </a:extLst>
          </p:cNvPr>
          <p:cNvSpPr txBox="1"/>
          <p:nvPr/>
        </p:nvSpPr>
        <p:spPr>
          <a:xfrm>
            <a:off x="10327341" y="6112299"/>
            <a:ext cx="140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ESC2021</a:t>
            </a:r>
          </a:p>
        </p:txBody>
      </p:sp>
    </p:spTree>
    <p:extLst>
      <p:ext uri="{BB962C8B-B14F-4D97-AF65-F5344CB8AC3E}">
        <p14:creationId xmlns:p14="http://schemas.microsoft.com/office/powerpoint/2010/main" val="2735791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F23E7-8F95-C476-22D1-395B140CF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A8D35D-9146-77F4-E551-70CAB40E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465" y="192254"/>
            <a:ext cx="3733799" cy="2237048"/>
          </a:xfrm>
        </p:spPr>
        <p:txBody>
          <a:bodyPr>
            <a:normAutofit fontScale="90000"/>
          </a:bodyPr>
          <a:lstStyle/>
          <a:p>
            <a:r>
              <a:rPr lang="en-US" dirty="0"/>
              <a:t>The Dutch Lipid Clinical Network (DLCN) criteria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E6EFAF5-0246-5A07-F5B3-9EB95D3529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452"/>
          <a:stretch/>
        </p:blipFill>
        <p:spPr>
          <a:xfrm>
            <a:off x="7372485" y="74534"/>
            <a:ext cx="4599296" cy="6708932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9C176EC6-EC89-2C45-A32A-94B81E6C3619}"/>
              </a:ext>
            </a:extLst>
          </p:cNvPr>
          <p:cNvSpPr txBox="1"/>
          <p:nvPr/>
        </p:nvSpPr>
        <p:spPr>
          <a:xfrm>
            <a:off x="139142" y="3332748"/>
            <a:ext cx="7233343" cy="1384995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2800" dirty="0"/>
              <a:t>En definitiv FH diagnose krever	 &gt;8 poeng</a:t>
            </a:r>
          </a:p>
          <a:p>
            <a:r>
              <a:rPr lang="nb-NO" sz="2800" dirty="0"/>
              <a:t>En sannsynlig FH diagnose krever 	6-8 poeng</a:t>
            </a:r>
          </a:p>
          <a:p>
            <a:r>
              <a:rPr lang="nb-NO" sz="2800" dirty="0"/>
              <a:t>En mulig FH diagnose krever 		3-5 poeng</a:t>
            </a:r>
          </a:p>
        </p:txBody>
      </p:sp>
    </p:spTree>
    <p:extLst>
      <p:ext uri="{BB962C8B-B14F-4D97-AF65-F5344CB8AC3E}">
        <p14:creationId xmlns:p14="http://schemas.microsoft.com/office/powerpoint/2010/main" val="179153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A15BED-AA6E-F889-7E27-426CAF80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Så hva er FH 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222CF0-DDB4-48A4-C110-2E1B33CF2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0477"/>
            <a:ext cx="10515600" cy="1711659"/>
          </a:xfrm>
        </p:spPr>
        <p:txBody>
          <a:bodyPr/>
          <a:lstStyle/>
          <a:p>
            <a:r>
              <a:rPr lang="nb-NO" dirty="0"/>
              <a:t>Er det «definitiv» ?</a:t>
            </a:r>
          </a:p>
          <a:p>
            <a:r>
              <a:rPr lang="nb-NO" dirty="0"/>
              <a:t>Eller «sannsynlig»?</a:t>
            </a:r>
          </a:p>
        </p:txBody>
      </p:sp>
    </p:spTree>
    <p:extLst>
      <p:ext uri="{BB962C8B-B14F-4D97-AF65-F5344CB8AC3E}">
        <p14:creationId xmlns:p14="http://schemas.microsoft.com/office/powerpoint/2010/main" val="2519939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12D732-02A8-BB16-74FF-58D7C56AF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74" y="365125"/>
            <a:ext cx="11059026" cy="1325563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nb-NO" dirty="0"/>
              <a:t>I Norge har vi tenkt at «Definitiv FH» er mest riktig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F2690D-D086-3472-933D-A8C396B67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74" y="2523456"/>
            <a:ext cx="10515600" cy="3618664"/>
          </a:xfrm>
        </p:spPr>
        <p:txBody>
          <a:bodyPr/>
          <a:lstStyle/>
          <a:p>
            <a:r>
              <a:rPr lang="nb-NO" dirty="0"/>
              <a:t>Det er basert på medisinske kriterier fordi Norge har så gode gentester</a:t>
            </a:r>
          </a:p>
          <a:p>
            <a:r>
              <a:rPr lang="nb-NO" dirty="0"/>
              <a:t>I Sverige, Danmark, Finland, Tyskland, Frankrike, USA og det meste av verden bruker man mest «Sannsynlig FH»</a:t>
            </a:r>
          </a:p>
          <a:p>
            <a:r>
              <a:rPr lang="nb-NO" dirty="0"/>
              <a:t>I Danmark finner de at halvparten av de med «sannsynlig FH» har FH også på gentesten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5907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D6FC78-3574-0E1E-6070-919C5F64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31" y="160589"/>
            <a:ext cx="10982825" cy="1325563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nb-NO" dirty="0"/>
              <a:t>Er vi for strenge med FH diagnosen i Norge?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87C6FE-6F18-EC59-CFFD-60FA6F082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089" y="1636295"/>
            <a:ext cx="11189368" cy="4856580"/>
          </a:xfrm>
        </p:spPr>
        <p:txBody>
          <a:bodyPr>
            <a:normAutofit/>
          </a:bodyPr>
          <a:lstStyle/>
          <a:p>
            <a:r>
              <a:rPr lang="nb-NO" u="sng" dirty="0"/>
              <a:t>For eksempel:</a:t>
            </a:r>
          </a:p>
          <a:p>
            <a:r>
              <a:rPr lang="nb-NO" dirty="0"/>
              <a:t>En frisk 30 år gammel person som behandles for høyt kolesterol og har LDL på 3,5 mmol/L (bruker både maksimaldose statin og </a:t>
            </a:r>
            <a:r>
              <a:rPr lang="nb-NO" dirty="0" err="1"/>
              <a:t>ezetimibe</a:t>
            </a:r>
            <a:r>
              <a:rPr lang="nb-NO" dirty="0"/>
              <a:t>)</a:t>
            </a:r>
          </a:p>
          <a:p>
            <a:r>
              <a:rPr lang="nb-NO" dirty="0"/>
              <a:t>Personen har tilleggsrisikoen Lp(a) 400 </a:t>
            </a:r>
            <a:r>
              <a:rPr lang="nb-NO" dirty="0" err="1"/>
              <a:t>nmol</a:t>
            </a:r>
            <a:r>
              <a:rPr lang="nb-NO" dirty="0"/>
              <a:t>/L (eller 1800 mg/L)</a:t>
            </a:r>
          </a:p>
          <a:p>
            <a:r>
              <a:rPr lang="nb-NO" dirty="0"/>
              <a:t>Personen hadde ubehandlet LDL på 7 mmol/L  	(5 poeng)</a:t>
            </a:r>
          </a:p>
          <a:p>
            <a:r>
              <a:rPr lang="nb-NO" dirty="0"/>
              <a:t>Moren fikk hjerteinfarkt 50 år gammel 			(1 poeng)</a:t>
            </a:r>
          </a:p>
          <a:p>
            <a:r>
              <a:rPr lang="nb-NO" dirty="0"/>
              <a:t>I Danmark kunne personen fått refusjon på PCSK9 hemmer på indikasjonen FH. </a:t>
            </a:r>
          </a:p>
          <a:p>
            <a:r>
              <a:rPr lang="nb-NO" dirty="0"/>
              <a:t>I Norge er svaret nei fordi vi (behandlere, ikke myndighetene) sier «Dette er bare sannsynlig FH»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7379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D77C2-9BD4-093F-6CAC-B46678CDB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07F8D8-FFDF-3DFD-5635-26B0433D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31" y="160589"/>
            <a:ext cx="10982825" cy="1325563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nb-NO" dirty="0"/>
              <a:t>Er vi for strenge med FH diagnosen i Norge?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46A7D2-44FE-2615-F435-BD3AF014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2466473"/>
            <a:ext cx="10603831" cy="3832059"/>
          </a:xfrm>
        </p:spPr>
        <p:txBody>
          <a:bodyPr>
            <a:normAutofit/>
          </a:bodyPr>
          <a:lstStyle/>
          <a:p>
            <a:r>
              <a:rPr lang="nb-NO" dirty="0"/>
              <a:t>Hva er mest riktig? </a:t>
            </a:r>
          </a:p>
          <a:p>
            <a:r>
              <a:rPr lang="nb-NO" dirty="0"/>
              <a:t>Hva tenker </a:t>
            </a:r>
            <a:r>
              <a:rPr lang="nb-NO" b="1" dirty="0"/>
              <a:t>dere </a:t>
            </a:r>
            <a:r>
              <a:rPr lang="nb-NO" dirty="0"/>
              <a:t>om dette? </a:t>
            </a:r>
          </a:p>
          <a:p>
            <a:r>
              <a:rPr lang="nb-NO" dirty="0"/>
              <a:t>Dansk eller Norsk variant?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6116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ACCF0C-01FF-0DB8-D734-A1C6BF37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" y="365125"/>
            <a:ext cx="11857122" cy="1445628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nb-NO" sz="4000" dirty="0"/>
              <a:t>Fordelen med gentest er ikke bare mulighet for refusjon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DBE8C5-02A6-E1E3-5B87-7B7E90D31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963" y="2788152"/>
            <a:ext cx="10515600" cy="356452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/>
              <a:t>God behandlingen av foreldre og besteforeldre innebærer mindre </a:t>
            </a:r>
            <a:r>
              <a:rPr lang="nb-NO" dirty="0" err="1"/>
              <a:t>hjerte-og</a:t>
            </a:r>
            <a:r>
              <a:rPr lang="nb-NO" dirty="0"/>
              <a:t> karsykdom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Da virker FH mindre alvorlig for den oppvoksende generasjon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Motivasjonen for å teste seg kan derfor bli mindre i fremtiden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Motivasjonen for behandling seg kan bli mindre</a:t>
            </a:r>
          </a:p>
          <a:p>
            <a:pPr marL="514350" indent="-514350">
              <a:buFont typeface="+mj-lt"/>
              <a:buAutoNum type="arabicPeriod"/>
            </a:pPr>
            <a:r>
              <a:rPr lang="nb-NO" b="1" dirty="0"/>
              <a:t>Gentesten gir et sikkert svar og bidrar til motivasjon</a:t>
            </a:r>
          </a:p>
          <a:p>
            <a:pPr marL="514350" indent="-514350">
              <a:buFont typeface="+mj-lt"/>
              <a:buAutoNum type="arabicPeriod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1852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skjermbilde, programvare, Plottdiagram&#10;&#10;Automatisk generert beskrivelse">
            <a:extLst>
              <a:ext uri="{FF2B5EF4-FFF2-40B4-BE49-F238E27FC236}">
                <a16:creationId xmlns:a16="http://schemas.microsoft.com/office/drawing/2014/main" id="{E013FD65-A166-FF7C-810E-B1219989BE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t="16649" r="29467"/>
          <a:stretch/>
        </p:blipFill>
        <p:spPr>
          <a:xfrm>
            <a:off x="3563816" y="1275339"/>
            <a:ext cx="8422054" cy="545160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CFC8689-7FCA-9BC9-80A0-F45A679FC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754" y="131059"/>
            <a:ext cx="10515600" cy="924018"/>
          </a:xfrm>
        </p:spPr>
        <p:txBody>
          <a:bodyPr/>
          <a:lstStyle/>
          <a:p>
            <a:r>
              <a:rPr lang="nb-NO" dirty="0"/>
              <a:t>Age at </a:t>
            </a:r>
            <a:r>
              <a:rPr lang="nb-NO" dirty="0" err="1"/>
              <a:t>molecular</a:t>
            </a:r>
            <a:r>
              <a:rPr lang="nb-NO" dirty="0"/>
              <a:t> </a:t>
            </a:r>
            <a:r>
              <a:rPr lang="nb-NO" dirty="0" err="1"/>
              <a:t>genetic</a:t>
            </a:r>
            <a:r>
              <a:rPr lang="nb-NO" dirty="0"/>
              <a:t> </a:t>
            </a:r>
            <a:r>
              <a:rPr lang="nb-NO" dirty="0" err="1"/>
              <a:t>diagnosis</a:t>
            </a:r>
            <a:endParaRPr lang="nb-NO" dirty="0"/>
          </a:p>
        </p:txBody>
      </p:sp>
      <p:sp>
        <p:nvSpPr>
          <p:cNvPr id="7" name="Pil: ned 6">
            <a:extLst>
              <a:ext uri="{FF2B5EF4-FFF2-40B4-BE49-F238E27FC236}">
                <a16:creationId xmlns:a16="http://schemas.microsoft.com/office/drawing/2014/main" id="{71F6CE9E-7DAE-E597-3C3A-B266DD2713B4}"/>
              </a:ext>
            </a:extLst>
          </p:cNvPr>
          <p:cNvSpPr/>
          <p:nvPr/>
        </p:nvSpPr>
        <p:spPr>
          <a:xfrm>
            <a:off x="9214338" y="1992923"/>
            <a:ext cx="228600" cy="44547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Pil: ned 7">
            <a:extLst>
              <a:ext uri="{FF2B5EF4-FFF2-40B4-BE49-F238E27FC236}">
                <a16:creationId xmlns:a16="http://schemas.microsoft.com/office/drawing/2014/main" id="{31AD449D-8C47-78C9-0533-55B19CFBD47A}"/>
              </a:ext>
            </a:extLst>
          </p:cNvPr>
          <p:cNvSpPr/>
          <p:nvPr/>
        </p:nvSpPr>
        <p:spPr>
          <a:xfrm>
            <a:off x="7221415" y="1052600"/>
            <a:ext cx="228600" cy="44547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Pil: ned 8">
            <a:extLst>
              <a:ext uri="{FF2B5EF4-FFF2-40B4-BE49-F238E27FC236}">
                <a16:creationId xmlns:a16="http://schemas.microsoft.com/office/drawing/2014/main" id="{42D845D9-4DB8-7EBC-FDBF-6F2A965624BB}"/>
              </a:ext>
            </a:extLst>
          </p:cNvPr>
          <p:cNvSpPr/>
          <p:nvPr/>
        </p:nvSpPr>
        <p:spPr>
          <a:xfrm>
            <a:off x="5164016" y="942470"/>
            <a:ext cx="228600" cy="44547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715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00825AE7-A53C-38F3-3ECC-193CFE31E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020764"/>
            <a:ext cx="8748713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682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14BD-3FFA-65D2-7989-19EA6C393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53" y="0"/>
            <a:ext cx="10199688" cy="1228725"/>
          </a:xfrm>
          <a:solidFill>
            <a:schemeClr val="tx2">
              <a:lumMod val="10000"/>
              <a:lumOff val="9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nb-NO" dirty="0" err="1"/>
              <a:t>LDL-Cholesterol</a:t>
            </a:r>
            <a:r>
              <a:rPr lang="nb-NO" dirty="0"/>
              <a:t> – </a:t>
            </a:r>
            <a:r>
              <a:rPr lang="nb-NO" dirty="0" err="1"/>
              <a:t>individual</a:t>
            </a:r>
            <a:r>
              <a:rPr lang="nb-NO" dirty="0"/>
              <a:t> </a:t>
            </a:r>
            <a:r>
              <a:rPr lang="nb-NO" dirty="0" err="1"/>
              <a:t>change</a:t>
            </a:r>
            <a:r>
              <a:rPr lang="nb-NO" dirty="0"/>
              <a:t> (%)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8E8DFA1-2B29-10FC-83CF-F524A28139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4160954"/>
              </p:ext>
            </p:extLst>
          </p:nvPr>
        </p:nvGraphicFramePr>
        <p:xfrm>
          <a:off x="2658979" y="2060848"/>
          <a:ext cx="8157409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084" name="TextBox 4">
            <a:extLst>
              <a:ext uri="{FF2B5EF4-FFF2-40B4-BE49-F238E27FC236}">
                <a16:creationId xmlns:a16="http://schemas.microsoft.com/office/drawing/2014/main" id="{151E038A-DE31-7153-D543-B9A0304F8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26" y="1341438"/>
            <a:ext cx="46502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 err="1"/>
              <a:t>Percent</a:t>
            </a:r>
            <a:r>
              <a:rPr lang="nb-NO" altLang="nb-NO" sz="1800" dirty="0"/>
              <a:t> </a:t>
            </a:r>
            <a:r>
              <a:rPr lang="nb-NO" altLang="nb-NO" sz="1800" dirty="0" err="1"/>
              <a:t>change</a:t>
            </a:r>
            <a:r>
              <a:rPr lang="nb-NO" altLang="nb-NO" sz="1800" dirty="0"/>
              <a:t> </a:t>
            </a:r>
            <a:r>
              <a:rPr lang="nb-NO" altLang="nb-NO" sz="1800" dirty="0" err="1"/>
              <a:t>after</a:t>
            </a:r>
            <a:r>
              <a:rPr lang="nb-NO" altLang="nb-NO" sz="1800" dirty="0"/>
              <a:t> 3 </a:t>
            </a:r>
            <a:r>
              <a:rPr lang="nb-NO" altLang="nb-NO" sz="1800" dirty="0" err="1"/>
              <a:t>weeks</a:t>
            </a:r>
            <a:r>
              <a:rPr lang="nb-NO" altLang="nb-NO" sz="1800" dirty="0"/>
              <a:t> </a:t>
            </a:r>
            <a:r>
              <a:rPr lang="nb-NO" altLang="nb-NO" sz="1800" dirty="0" err="1"/>
              <a:t>on</a:t>
            </a:r>
            <a:r>
              <a:rPr lang="nb-NO" altLang="nb-NO" sz="1800" dirty="0"/>
              <a:t> LCHF</a:t>
            </a:r>
          </a:p>
        </p:txBody>
      </p:sp>
      <p:sp>
        <p:nvSpPr>
          <p:cNvPr id="46085" name="TextBox 5">
            <a:extLst>
              <a:ext uri="{FF2B5EF4-FFF2-40B4-BE49-F238E27FC236}">
                <a16:creationId xmlns:a16="http://schemas.microsoft.com/office/drawing/2014/main" id="{D54EACCC-6E90-CBB6-3159-8636F8DDC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3357563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/>
              <a:t>%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BB08F4-37AE-8BDB-542A-8235C621E40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nb-NO" dirty="0"/>
              <a:t>Definisjonen kan være genetisk eller klinisk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85949C-8451-0F8B-8285-3FDF62EAF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nb-NO" dirty="0"/>
              <a:t>Gentestingen i Norge bra nok til at vi i all hovedsak bruker genetisk diagnostikk</a:t>
            </a:r>
          </a:p>
          <a:p>
            <a:r>
              <a:rPr lang="nb-NO" dirty="0"/>
              <a:t>Vi tar en gentest (vanligvis en blodprøve). </a:t>
            </a:r>
          </a:p>
          <a:p>
            <a:r>
              <a:rPr lang="nb-NO" dirty="0"/>
              <a:t>Ved utslag på FH </a:t>
            </a:r>
            <a:r>
              <a:rPr lang="nb-NO" dirty="0" err="1"/>
              <a:t>gen</a:t>
            </a:r>
            <a:r>
              <a:rPr lang="nb-NO" dirty="0" err="1">
                <a:sym typeface="Wingdings" panose="05000000000000000000" pitchFamily="2" charset="2"/>
              </a:rPr>
              <a:t>FH</a:t>
            </a:r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Ikke utslag ikke FH</a:t>
            </a:r>
          </a:p>
          <a:p>
            <a:r>
              <a:rPr lang="nb-NO" dirty="0">
                <a:sym typeface="Wingdings" panose="05000000000000000000" pitchFamily="2" charset="2"/>
              </a:rPr>
              <a:t>Slik er det ikke i </a:t>
            </a:r>
            <a:r>
              <a:rPr lang="nb-NO" dirty="0" err="1">
                <a:sym typeface="Wingdings" panose="05000000000000000000" pitchFamily="2" charset="2"/>
              </a:rPr>
              <a:t>f.eks</a:t>
            </a:r>
            <a:r>
              <a:rPr lang="nb-NO" dirty="0">
                <a:sym typeface="Wingdings" panose="05000000000000000000" pitchFamily="2" charset="2"/>
              </a:rPr>
              <a:t>: Sverige, Danmark, Finland, Tyskland, USA og i nesten hele verden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2516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E73E21AD-4AC1-6F65-DA07-11CC172EB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31" y="365124"/>
            <a:ext cx="10515600" cy="1325563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algn="ctr" eaLnBrk="1" hangingPunct="1"/>
            <a:r>
              <a:rPr lang="nb-NO" altLang="nb-NO" dirty="0">
                <a:ea typeface="ＭＳ Ｐゴシック" panose="020B0600070205080204" pitchFamily="34" charset="-128"/>
              </a:rPr>
              <a:t>HDL - kolesterol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C367751-E4D1-FBB3-542F-C5AB591540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3925501"/>
              </p:ext>
            </p:extLst>
          </p:nvPr>
        </p:nvGraphicFramePr>
        <p:xfrm>
          <a:off x="1568535" y="2384971"/>
          <a:ext cx="7882270" cy="41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9156" name="TextBox 4">
            <a:extLst>
              <a:ext uri="{FF2B5EF4-FFF2-40B4-BE49-F238E27FC236}">
                <a16:creationId xmlns:a16="http://schemas.microsoft.com/office/drawing/2014/main" id="{79C6F53C-32D4-7CEB-B3C1-A1FEF82E6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367" y="1853163"/>
            <a:ext cx="45482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 err="1"/>
              <a:t>Percent</a:t>
            </a:r>
            <a:r>
              <a:rPr lang="nb-NO" altLang="nb-NO" sz="1800" dirty="0"/>
              <a:t> </a:t>
            </a:r>
            <a:r>
              <a:rPr lang="nb-NO" altLang="nb-NO" sz="1800" dirty="0" err="1"/>
              <a:t>change</a:t>
            </a:r>
            <a:r>
              <a:rPr lang="nb-NO" altLang="nb-NO" sz="1800" dirty="0"/>
              <a:t> </a:t>
            </a:r>
            <a:r>
              <a:rPr lang="nb-NO" altLang="nb-NO" sz="1800" dirty="0" err="1"/>
              <a:t>after</a:t>
            </a:r>
            <a:r>
              <a:rPr lang="nb-NO" altLang="nb-NO" sz="1800" dirty="0"/>
              <a:t> 3 </a:t>
            </a:r>
            <a:r>
              <a:rPr lang="nb-NO" altLang="nb-NO" sz="1800" dirty="0" err="1"/>
              <a:t>weeks</a:t>
            </a:r>
            <a:r>
              <a:rPr lang="nb-NO" altLang="nb-NO" sz="1800" dirty="0"/>
              <a:t> </a:t>
            </a:r>
            <a:r>
              <a:rPr lang="nb-NO" altLang="nb-NO" sz="1800" dirty="0" err="1"/>
              <a:t>on</a:t>
            </a:r>
            <a:r>
              <a:rPr lang="nb-NO" altLang="nb-NO" sz="1800" dirty="0"/>
              <a:t> LCHF</a:t>
            </a:r>
          </a:p>
        </p:txBody>
      </p:sp>
      <p:sp>
        <p:nvSpPr>
          <p:cNvPr id="49157" name="TextBox 5">
            <a:extLst>
              <a:ext uri="{FF2B5EF4-FFF2-40B4-BE49-F238E27FC236}">
                <a16:creationId xmlns:a16="http://schemas.microsoft.com/office/drawing/2014/main" id="{3893990E-2ED2-8DBC-A7A9-ABB7C09C4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272" y="3429000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/>
              <a:t>%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3DC9A03C-CB8B-7315-D0A6-4A2C36B50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>
                <a:ea typeface="ＭＳ Ｐゴシック" panose="020B0600070205080204" pitchFamily="34" charset="-128"/>
              </a:rPr>
              <a:t>Ratio LDL/HDL-Cholesterol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DCF35FD-D167-D97F-0420-D3FE19B5F87F}"/>
              </a:ext>
            </a:extLst>
          </p:cNvPr>
          <p:cNvGraphicFramePr/>
          <p:nvPr/>
        </p:nvGraphicFramePr>
        <p:xfrm>
          <a:off x="2999657" y="2057400"/>
          <a:ext cx="5177556" cy="360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180" name="TextBox 4">
            <a:extLst>
              <a:ext uri="{FF2B5EF4-FFF2-40B4-BE49-F238E27FC236}">
                <a16:creationId xmlns:a16="http://schemas.microsoft.com/office/drawing/2014/main" id="{3D44EC59-8F2C-BDF0-F178-79C7E2B2E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1341438"/>
            <a:ext cx="2232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/>
              <a:t>Percent change after 3 weeks on LCHF</a:t>
            </a:r>
          </a:p>
        </p:txBody>
      </p:sp>
      <p:sp>
        <p:nvSpPr>
          <p:cNvPr id="50181" name="TextBox 5">
            <a:extLst>
              <a:ext uri="{FF2B5EF4-FFF2-40B4-BE49-F238E27FC236}">
                <a16:creationId xmlns:a16="http://schemas.microsoft.com/office/drawing/2014/main" id="{EA504BAD-A61E-E31D-DC73-DE6FD5430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1" y="3357563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/>
              <a:t>%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25" y="1219949"/>
            <a:ext cx="8632674" cy="51887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9176" y="1671675"/>
            <a:ext cx="2707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FH, N=30, 20 uker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64352" y="4797152"/>
            <a:ext cx="28696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 P Leren, I Hjermann, K Berg, P Leren, O P Foss, L Viksmoen</a:t>
            </a:r>
          </a:p>
          <a:p>
            <a:r>
              <a:rPr lang="nb-NO" sz="2000" b="1" dirty="0" err="1"/>
              <a:t>Atherosclerosis</a:t>
            </a:r>
            <a:r>
              <a:rPr lang="nb-NO" sz="2000" b="1" dirty="0"/>
              <a:t> 1988 </a:t>
            </a:r>
            <a:r>
              <a:rPr lang="nb-NO" dirty="0"/>
              <a:t>Oct;73(2-3):135-41.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2302" y="362627"/>
            <a:ext cx="900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 Statiner + resiner </a:t>
            </a:r>
            <a:r>
              <a:rPr lang="nb-NO" sz="3200" b="1" dirty="0"/>
              <a:t>For mer enn 35 år siden (1988)</a:t>
            </a:r>
          </a:p>
        </p:txBody>
      </p:sp>
      <p:sp>
        <p:nvSpPr>
          <p:cNvPr id="2" name="Pil: bøyd nedover 1">
            <a:extLst>
              <a:ext uri="{FF2B5EF4-FFF2-40B4-BE49-F238E27FC236}">
                <a16:creationId xmlns:a16="http://schemas.microsoft.com/office/drawing/2014/main" id="{58CA5120-C410-E411-BB7B-0D92BB90E705}"/>
              </a:ext>
            </a:extLst>
          </p:cNvPr>
          <p:cNvSpPr/>
          <p:nvPr/>
        </p:nvSpPr>
        <p:spPr>
          <a:xfrm rot="1236377">
            <a:off x="2707555" y="1950335"/>
            <a:ext cx="5935885" cy="1356240"/>
          </a:xfrm>
          <a:prstGeom prst="curvedDown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28AAFD18-2563-3A2F-58C4-54EF04D31317}"/>
              </a:ext>
            </a:extLst>
          </p:cNvPr>
          <p:cNvSpPr txBox="1"/>
          <p:nvPr/>
        </p:nvSpPr>
        <p:spPr>
          <a:xfrm>
            <a:off x="9264352" y="3524332"/>
            <a:ext cx="2042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LDL redusert med 5,8 mmol/L (60%)</a:t>
            </a:r>
          </a:p>
        </p:txBody>
      </p:sp>
    </p:spTree>
    <p:extLst>
      <p:ext uri="{BB962C8B-B14F-4D97-AF65-F5344CB8AC3E}">
        <p14:creationId xmlns:p14="http://schemas.microsoft.com/office/powerpoint/2010/main" val="879571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FF441760-C50E-47B8-97E0-76973BA05EA2" descr="IMG_8593.jpg">
            <a:extLst>
              <a:ext uri="{FF2B5EF4-FFF2-40B4-BE49-F238E27FC236}">
                <a16:creationId xmlns:a16="http://schemas.microsoft.com/office/drawing/2014/main" id="{5D044A8C-B55B-22A1-D4B0-EE9980DA5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071" y="194218"/>
            <a:ext cx="6866323" cy="646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il: ned 1">
            <a:extLst>
              <a:ext uri="{FF2B5EF4-FFF2-40B4-BE49-F238E27FC236}">
                <a16:creationId xmlns:a16="http://schemas.microsoft.com/office/drawing/2014/main" id="{5229DA05-4C11-7634-6602-609B90C7516B}"/>
              </a:ext>
            </a:extLst>
          </p:cNvPr>
          <p:cNvSpPr/>
          <p:nvPr/>
        </p:nvSpPr>
        <p:spPr>
          <a:xfrm rot="2196898">
            <a:off x="10072915" y="4666769"/>
            <a:ext cx="496389" cy="135853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8491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489" y="365125"/>
            <a:ext cx="10725311" cy="1325563"/>
          </a:xfrm>
        </p:spPr>
        <p:txBody>
          <a:bodyPr>
            <a:normAutofit/>
          </a:bodyPr>
          <a:lstStyle/>
          <a:p>
            <a:r>
              <a:rPr lang="nb-NO" dirty="0"/>
              <a:t>Ubehandlet kolesterol 12 mmol/L </a:t>
            </a:r>
            <a:r>
              <a:rPr lang="nb-NO" dirty="0">
                <a:sym typeface="Wingdings" panose="05000000000000000000" pitchFamily="2" charset="2"/>
              </a:rPr>
              <a:t></a:t>
            </a:r>
            <a:r>
              <a:rPr lang="nb-NO" dirty="0"/>
              <a:t> </a:t>
            </a:r>
            <a:r>
              <a:rPr lang="nb-NO" b="1" dirty="0"/>
              <a:t>«gammeldags» </a:t>
            </a:r>
            <a:r>
              <a:rPr lang="nb-NO" dirty="0"/>
              <a:t>lipidsenkende behandling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666527" y="2209156"/>
          <a:ext cx="8525814" cy="4444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il: høyre 3">
            <a:extLst>
              <a:ext uri="{FF2B5EF4-FFF2-40B4-BE49-F238E27FC236}">
                <a16:creationId xmlns:a16="http://schemas.microsoft.com/office/drawing/2014/main" id="{A67A7C77-7A2C-4349-07A5-953F27229CBA}"/>
              </a:ext>
            </a:extLst>
          </p:cNvPr>
          <p:cNvSpPr/>
          <p:nvPr/>
        </p:nvSpPr>
        <p:spPr>
          <a:xfrm rot="911405">
            <a:off x="4217224" y="3142864"/>
            <a:ext cx="3895520" cy="18394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6703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506829" y="2261531"/>
          <a:ext cx="7982326" cy="4291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4397" y="365125"/>
            <a:ext cx="10949403" cy="1325563"/>
          </a:xfrm>
        </p:spPr>
        <p:txBody>
          <a:bodyPr>
            <a:normAutofit/>
          </a:bodyPr>
          <a:lstStyle/>
          <a:p>
            <a:r>
              <a:rPr lang="nb-NO" dirty="0"/>
              <a:t>Gammeldags lipidsenkende behandling + PCSK9 hemmer</a:t>
            </a:r>
          </a:p>
        </p:txBody>
      </p:sp>
    </p:spTree>
    <p:extLst>
      <p:ext uri="{BB962C8B-B14F-4D97-AF65-F5344CB8AC3E}">
        <p14:creationId xmlns:p14="http://schemas.microsoft.com/office/powerpoint/2010/main" val="3041339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0EA8F-926D-FCBF-E184-2B0861BE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23" y="106333"/>
            <a:ext cx="10689566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 dirty="0"/>
              <a:t>Er det behov for enda flere lipidsenkende medikamenter?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AF862-8ACB-54B3-3BA7-2F97DA092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53" y="1722468"/>
            <a:ext cx="11536907" cy="5029199"/>
          </a:xfrm>
        </p:spPr>
        <p:txBody>
          <a:bodyPr>
            <a:normAutofit/>
          </a:bodyPr>
          <a:lstStyle/>
          <a:p>
            <a:r>
              <a:rPr lang="nb-NO" sz="3200" dirty="0"/>
              <a:t>Til pasienter med: </a:t>
            </a:r>
          </a:p>
          <a:p>
            <a:pPr marL="971550" lvl="1" indent="-514350">
              <a:buFont typeface="+mj-lt"/>
              <a:buAutoNum type="arabicPeriod"/>
            </a:pPr>
            <a:r>
              <a:rPr lang="nb-NO" sz="2800" dirty="0" err="1"/>
              <a:t>Compliance</a:t>
            </a:r>
            <a:r>
              <a:rPr lang="nb-NO" sz="2800" dirty="0"/>
              <a:t> </a:t>
            </a:r>
            <a:r>
              <a:rPr lang="nb-NO" sz="2800" dirty="0">
                <a:sym typeface="Wingdings" panose="05000000000000000000" pitchFamily="2" charset="2"/>
              </a:rPr>
              <a:t></a:t>
            </a:r>
            <a:r>
              <a:rPr lang="nb-NO" sz="2800" dirty="0"/>
              <a:t> problem/bivirkninger</a:t>
            </a:r>
          </a:p>
          <a:p>
            <a:pPr marL="971550" lvl="1" indent="-514350">
              <a:buFont typeface="+mj-lt"/>
              <a:buAutoNum type="arabicPeriod"/>
            </a:pPr>
            <a:r>
              <a:rPr lang="nb-NO" sz="2800" dirty="0"/>
              <a:t>Svært høyt LDL kolesterol (</a:t>
            </a:r>
            <a:r>
              <a:rPr lang="nb-NO" sz="2800" dirty="0" err="1"/>
              <a:t>hoFH</a:t>
            </a:r>
            <a:r>
              <a:rPr lang="nb-NO" sz="2800" dirty="0"/>
              <a:t> og noen </a:t>
            </a:r>
            <a:r>
              <a:rPr lang="nb-NO" sz="2800" dirty="0" err="1"/>
              <a:t>heFH</a:t>
            </a:r>
            <a:r>
              <a:rPr lang="nb-NO" sz="2800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nb-NO" sz="2800" dirty="0"/>
              <a:t>Høye TG/</a:t>
            </a:r>
            <a:r>
              <a:rPr lang="nb-NO" sz="2800" dirty="0" err="1"/>
              <a:t>nonHDL</a:t>
            </a:r>
            <a:r>
              <a:rPr lang="nb-NO" sz="2800" dirty="0"/>
              <a:t>/</a:t>
            </a:r>
            <a:r>
              <a:rPr lang="nb-NO" sz="2800" dirty="0" err="1"/>
              <a:t>remnant</a:t>
            </a:r>
            <a:r>
              <a:rPr lang="nb-NO" sz="2800" dirty="0"/>
              <a:t> partikler</a:t>
            </a:r>
          </a:p>
          <a:p>
            <a:pPr marL="971550" lvl="1" indent="-514350">
              <a:buFont typeface="+mj-lt"/>
              <a:buAutoNum type="arabicPeriod"/>
            </a:pPr>
            <a:r>
              <a:rPr lang="nb-NO" sz="2800" dirty="0"/>
              <a:t>Høy Lp(a)</a:t>
            </a:r>
          </a:p>
          <a:p>
            <a:pPr marL="971550" lvl="1" indent="-514350">
              <a:buFont typeface="+mj-lt"/>
              <a:buAutoNum type="arabicPeriod"/>
            </a:pPr>
            <a:r>
              <a:rPr lang="nb-NO" sz="2800" dirty="0"/>
              <a:t>Residual risk </a:t>
            </a:r>
            <a:r>
              <a:rPr lang="nb-NO" sz="2800" dirty="0">
                <a:sym typeface="Wingdings" panose="05000000000000000000" pitchFamily="2" charset="2"/>
              </a:rPr>
              <a:t></a:t>
            </a:r>
            <a:r>
              <a:rPr lang="nb-NO" sz="2800" dirty="0"/>
              <a:t> residiverende ASCVD selv med LDL&lt;1,4 mmol/L</a:t>
            </a:r>
          </a:p>
          <a:p>
            <a:pPr marL="971550" lvl="1" indent="-514350">
              <a:buFont typeface="+mj-lt"/>
              <a:buAutoNum type="arabicPeriod"/>
            </a:pPr>
            <a:r>
              <a:rPr lang="nb-NO" sz="2800" dirty="0"/>
              <a:t>Pasienter som ikke oppfyller refusjonskrav for PCSK9 </a:t>
            </a:r>
            <a:r>
              <a:rPr lang="nb-NO" sz="2800" dirty="0" err="1"/>
              <a:t>hemmere</a:t>
            </a:r>
            <a:endParaRPr lang="nb-NO" sz="2800" dirty="0"/>
          </a:p>
          <a:p>
            <a:pPr marL="971550" lvl="1" indent="-514350">
              <a:buFont typeface="+mj-lt"/>
              <a:buAutoNum type="arabicPeriod"/>
            </a:pPr>
            <a:r>
              <a:rPr lang="nb-NO" sz="2800" dirty="0"/>
              <a:t>Gravide/ammende</a:t>
            </a:r>
          </a:p>
          <a:p>
            <a:pPr marL="971550" lvl="1" indent="-514350">
              <a:buFont typeface="+mj-lt"/>
              <a:buAutoNum type="arabicPeriod"/>
            </a:pPr>
            <a:r>
              <a:rPr lang="nb-NO" sz="2800" dirty="0"/>
              <a:t>Sjeldne lipidsykdommer (</a:t>
            </a:r>
            <a:r>
              <a:rPr lang="nb-NO" sz="2800" dirty="0" err="1"/>
              <a:t>f.eks</a:t>
            </a:r>
            <a:r>
              <a:rPr lang="nb-NO" sz="2800" dirty="0"/>
              <a:t> </a:t>
            </a:r>
            <a:r>
              <a:rPr lang="nb-NO" sz="2800" dirty="0" err="1"/>
              <a:t>sitosterolemi</a:t>
            </a:r>
            <a:r>
              <a:rPr lang="nb-NO" sz="2800" dirty="0"/>
              <a:t>/LPL mangel/LCAT mangel)</a:t>
            </a:r>
          </a:p>
          <a:p>
            <a:pPr lvl="1"/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130809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603B4D-F416-249E-7F0C-6FD0F6B5DC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nb-NO" dirty="0"/>
              <a:t>Hva kommer av nye legemidler?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30FCB2-D7B5-C722-6095-5D2E83C8F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0183"/>
            <a:ext cx="10515600" cy="2451601"/>
          </a:xfrm>
        </p:spPr>
        <p:txBody>
          <a:bodyPr/>
          <a:lstStyle/>
          <a:p>
            <a:r>
              <a:rPr lang="nb-NO" dirty="0" err="1"/>
              <a:t>Bempedoinsyre</a:t>
            </a:r>
            <a:r>
              <a:rPr lang="nb-NO" dirty="0"/>
              <a:t> 						- 22%</a:t>
            </a:r>
          </a:p>
          <a:p>
            <a:r>
              <a:rPr lang="nb-NO" dirty="0" err="1"/>
              <a:t>Obicetrapib</a:t>
            </a:r>
            <a:r>
              <a:rPr lang="nb-NO" dirty="0"/>
              <a:t>						- 30%</a:t>
            </a:r>
          </a:p>
          <a:p>
            <a:r>
              <a:rPr lang="nb-NO" dirty="0"/>
              <a:t>PCSK9 hemmer som pille (ikke sprøyte)		- 50%</a:t>
            </a:r>
          </a:p>
          <a:p>
            <a:r>
              <a:rPr lang="nb-NO" dirty="0"/>
              <a:t>Genterapi	«en enkelt sprøyte i livet?»		- 55%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1176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D3C072-777B-2C4A-DAA0-53887E210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6692" y="99392"/>
            <a:ext cx="8101834" cy="38762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A3722C-F69D-BAF9-10CF-38098FD899B5}"/>
              </a:ext>
            </a:extLst>
          </p:cNvPr>
          <p:cNvSpPr txBox="1"/>
          <p:nvPr/>
        </p:nvSpPr>
        <p:spPr>
          <a:xfrm>
            <a:off x="646042" y="4363278"/>
            <a:ext cx="112212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A2A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LDL-cholesterol decreased by 39 and 48% with the 0.45 mg/kg dose, and by 55% with the 0.6 mg/kg dose. The 55% reduction of LDL persisted for 6 months. In a preclinical study with monkeys, LDL-cholesterol reduction lasted 2.5 years after a single dose of the medication.</a:t>
            </a:r>
          </a:p>
          <a:p>
            <a:endParaRPr lang="en-US" dirty="0">
              <a:solidFill>
                <a:srgbClr val="2A2A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0" i="0" dirty="0">
                <a:solidFill>
                  <a:srgbClr val="2A2A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treatment did have side effects. Participants experienced brief flu-like symptoms, including fever, headaches, and body aches, as well as a temporary increase in liver enzymes which returned to normal within days. There were 2 cardiovascular events during the study: one fatal cardiac arrest 5 weeks after treatment with VERVE-101, and one acute myocardial infarction a day after infusion.</a:t>
            </a:r>
          </a:p>
        </p:txBody>
      </p:sp>
    </p:spTree>
    <p:extLst>
      <p:ext uri="{BB962C8B-B14F-4D97-AF65-F5344CB8AC3E}">
        <p14:creationId xmlns:p14="http://schemas.microsoft.com/office/powerpoint/2010/main" val="4164562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0D01C4-7044-C3D9-04BE-905C5D333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6287"/>
            <a:ext cx="10515600" cy="952334"/>
          </a:xfrm>
        </p:spPr>
        <p:txBody>
          <a:bodyPr/>
          <a:lstStyle/>
          <a:p>
            <a:pPr algn="ctr"/>
            <a:r>
              <a:rPr lang="nb-NO" dirty="0"/>
              <a:t>Takk for oppmerksomheten!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C02F379-36B2-9076-6E20-F1A9572D7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49" y="1443791"/>
            <a:ext cx="9229556" cy="519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3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BE3BD2-5AB7-FBD3-B4FA-1219C1AA5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02700"/>
            <a:ext cx="10515600" cy="1241090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90000"/>
          </a:bodyPr>
          <a:lstStyle/>
          <a:p>
            <a:r>
              <a:rPr lang="nb-NO" dirty="0"/>
              <a:t>Refusjonskriterier for PCSK9-hemmere (fra 2023 og uforandret fortsatt)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94F2A4-12FC-9EF6-C6E5-B723C99CE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043" y="1871914"/>
            <a:ext cx="11628521" cy="4986086"/>
          </a:xfrm>
        </p:spPr>
        <p:txBody>
          <a:bodyPr>
            <a:noAutofit/>
          </a:bodyPr>
          <a:lstStyle/>
          <a:p>
            <a:r>
              <a:rPr lang="nb-NO" sz="1800" b="1" dirty="0"/>
              <a:t>Familiær hyperkolesterolemi </a:t>
            </a:r>
            <a:r>
              <a:rPr lang="nb-NO" sz="1800" dirty="0"/>
              <a:t>primærforebygging: </a:t>
            </a:r>
            <a:r>
              <a:rPr lang="nb-NO" sz="1800" u="sng" dirty="0"/>
              <a:t>LDL &gt;3,6 mmol/l</a:t>
            </a:r>
          </a:p>
          <a:p>
            <a:r>
              <a:rPr lang="nb-NO" sz="1800" b="1" dirty="0"/>
              <a:t>Familiær hyperkolesterolemi </a:t>
            </a:r>
            <a:r>
              <a:rPr lang="nb-NO" sz="1800" dirty="0"/>
              <a:t>sekundærforebygging: LDL &gt;2,6 mmol/l</a:t>
            </a:r>
          </a:p>
          <a:p>
            <a:pPr marL="0" indent="0">
              <a:buNone/>
            </a:pPr>
            <a:endParaRPr lang="nb-NO" sz="1800" dirty="0"/>
          </a:p>
          <a:p>
            <a:r>
              <a:rPr lang="nb-NO" sz="1800" dirty="0" err="1"/>
              <a:t>Aterosklerotisk</a:t>
            </a:r>
            <a:r>
              <a:rPr lang="nb-NO" sz="1800" dirty="0"/>
              <a:t> kardiovaskulær sykdom uten tilleggsrisiko: </a:t>
            </a:r>
            <a:r>
              <a:rPr lang="nb-NO" sz="1800" u="sng" dirty="0"/>
              <a:t>LDL &gt;3,6 mmol/l</a:t>
            </a:r>
          </a:p>
          <a:p>
            <a:r>
              <a:rPr lang="nb-NO" sz="1800" dirty="0"/>
              <a:t>Diabetes </a:t>
            </a:r>
            <a:r>
              <a:rPr lang="nb-NO" sz="1800" dirty="0" err="1"/>
              <a:t>mellitus</a:t>
            </a:r>
            <a:r>
              <a:rPr lang="nb-NO" sz="1800" dirty="0"/>
              <a:t> og </a:t>
            </a:r>
            <a:r>
              <a:rPr lang="nb-NO" sz="1800" dirty="0" err="1"/>
              <a:t>aterosklerotisk</a:t>
            </a:r>
            <a:r>
              <a:rPr lang="nb-NO" sz="1800" dirty="0"/>
              <a:t> kardiovaskulær sykdom: LDL &gt;2,6 mmol/l</a:t>
            </a:r>
          </a:p>
          <a:p>
            <a:r>
              <a:rPr lang="nb-NO" sz="1800" dirty="0" err="1"/>
              <a:t>Aterosklerotisk</a:t>
            </a:r>
            <a:r>
              <a:rPr lang="nb-NO" sz="1800" dirty="0"/>
              <a:t> kardiovaskulær sykdom med tilbakevendende kardiovaskulære hendelser: LDL &gt;2,6 mmol/l</a:t>
            </a:r>
          </a:p>
          <a:p>
            <a:r>
              <a:rPr lang="nb-NO" sz="1800" dirty="0" err="1"/>
              <a:t>Aterosklerotisk</a:t>
            </a:r>
            <a:r>
              <a:rPr lang="nb-NO" sz="1800" dirty="0"/>
              <a:t> kardiovaskulær sykdom med tidligere hjerteinfarkt: LDL &gt;2,6 mmol/l</a:t>
            </a:r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r>
              <a:rPr lang="nb-NO" sz="1800" dirty="0"/>
              <a:t>Grenseverdiene for LDL-kolesterol angir konsentrasjonen etter optimal bruk av statiner/</a:t>
            </a:r>
            <a:r>
              <a:rPr lang="nb-NO" sz="1800" dirty="0" err="1"/>
              <a:t>ezetimib</a:t>
            </a:r>
            <a:r>
              <a:rPr lang="nb-NO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2111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1B5E7C-01C6-6275-E8DC-F821ECD03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79" y="365125"/>
            <a:ext cx="10980821" cy="1325563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nb-NO" dirty="0"/>
              <a:t>Refusjonskriteriene er betinget av </a:t>
            </a:r>
            <a:r>
              <a:rPr lang="nb-NO" u="sng" dirty="0"/>
              <a:t>diagnosen FH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54E6A6-FFCF-27F8-F63E-F21D58D7C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nb-NO" dirty="0"/>
              <a:t>Har myndighetene et krav til </a:t>
            </a:r>
            <a:r>
              <a:rPr lang="nb-NO" b="1" dirty="0"/>
              <a:t>hvordan</a:t>
            </a:r>
            <a:r>
              <a:rPr lang="nb-NO" dirty="0"/>
              <a:t> diagnosen stilles?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36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7B479-19A3-C25C-D613-D0D9F1729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DC23D4-3935-20BE-366F-DAA717213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79" y="365125"/>
            <a:ext cx="10980821" cy="1325563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nb-NO" dirty="0"/>
              <a:t>Refusjonskriteriene er betinget av diagnosen FH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808049-08A3-2AAE-7590-EF40F5C62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0872"/>
            <a:ext cx="10515600" cy="4250323"/>
          </a:xfrm>
        </p:spPr>
        <p:txBody>
          <a:bodyPr>
            <a:normAutofit/>
          </a:bodyPr>
          <a:lstStyle/>
          <a:p>
            <a:r>
              <a:rPr lang="nb-NO" dirty="0"/>
              <a:t>Har myndighetene et krav til hvordan diagnosen stilles?</a:t>
            </a:r>
          </a:p>
          <a:p>
            <a:r>
              <a:rPr lang="nb-NO" dirty="0"/>
              <a:t>Myndigheten anfører følgende: </a:t>
            </a:r>
          </a:p>
          <a:p>
            <a:r>
              <a:rPr lang="nb-NO" b="1" dirty="0"/>
              <a:t>familiær hyperkolesterolemi (krav om utført gentest)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Altså ikke krav om FH </a:t>
            </a:r>
            <a:r>
              <a:rPr lang="nb-NO" b="1" dirty="0"/>
              <a:t>påvist</a:t>
            </a:r>
            <a:r>
              <a:rPr lang="nb-NO" dirty="0"/>
              <a:t> ved gentest </a:t>
            </a:r>
          </a:p>
          <a:p>
            <a:endParaRPr lang="nb-NO" b="1" dirty="0"/>
          </a:p>
          <a:p>
            <a:pPr marL="0" indent="0">
              <a:buNone/>
            </a:pP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8323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658F7B-9CAD-5F73-A4A0-8317A5B28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Generelle behandlingsmål ved FH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A53FB88-E53E-4584-DD5E-3F7081EB5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83" y="2487506"/>
            <a:ext cx="9908604" cy="188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9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DD1DB5-31A5-FE9B-3962-DF696B5AD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97" y="365125"/>
            <a:ext cx="11883715" cy="1325563"/>
          </a:xfrm>
        </p:spPr>
        <p:txBody>
          <a:bodyPr>
            <a:normAutofit fontScale="90000"/>
          </a:bodyPr>
          <a:lstStyle/>
          <a:p>
            <a:r>
              <a:rPr lang="nb-NO" dirty="0"/>
              <a:t>Barn med FH har høyere behandlingsmål enn voksne </a:t>
            </a:r>
            <a:br>
              <a:rPr lang="nb-NO" dirty="0"/>
            </a:br>
            <a:r>
              <a:rPr lang="nb-NO" dirty="0"/>
              <a:t>(LDL-kolesterol lavere enn 3,5)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E683874-4B2E-EF0A-3AB9-37A943DD6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04" y="2385907"/>
            <a:ext cx="11203292" cy="208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5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18BF55-D738-AAE2-E395-778C12A6F81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nb-NO" b="1" dirty="0"/>
              <a:t>Globalt</a:t>
            </a:r>
            <a:r>
              <a:rPr lang="nb-NO" dirty="0"/>
              <a:t> diagnostiseres FH i hovedsak </a:t>
            </a:r>
            <a:r>
              <a:rPr lang="nb-NO" b="1" dirty="0"/>
              <a:t>klinisk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A50F24F-2063-4733-B410-58A116248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nb-NO" dirty="0"/>
              <a:t>Basert på informasjon om: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/>
              <a:t>Familiehistorien (tidlig hjerte – og karsykdom bakover i tid i familien)? 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/>
              <a:t>Hjerte- og karsykdom i ung alder hos pasienten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/>
              <a:t>Høyt kolesterol hos pasienten?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/>
              <a:t>Fysisk undersøkelse av pasienten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/>
              <a:t>Kliniske tegn hos </a:t>
            </a:r>
            <a:r>
              <a:rPr lang="nb-NO" dirty="0" err="1"/>
              <a:t>slektinger</a:t>
            </a:r>
            <a:r>
              <a:rPr lang="nb-NO" dirty="0"/>
              <a:t>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705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F6DFF-0F25-EEC3-7ABA-24A88702D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CE2F34-46F5-F799-CAC0-375E7158C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Globalt diagnostiseres FH i hovedsak klinisk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0FB96C-48D8-A1EA-005C-A71ADE7F3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Basert på informasjon om: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/>
              <a:t>Familiehistorien (tidlig hjerte – og karsykdom bakover i tid i familien)? 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/>
              <a:t>Hjerte- og karsykdom i ung alder hos pasienten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/>
              <a:t>Høyt kolesterol hos pasienten?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/>
              <a:t>Fysisk undersøkelse av pasienten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/>
              <a:t>Kliniske tegn hos </a:t>
            </a:r>
            <a:r>
              <a:rPr lang="nb-NO" dirty="0" err="1"/>
              <a:t>slektinger</a:t>
            </a:r>
            <a:r>
              <a:rPr lang="nb-NO" dirty="0"/>
              <a:t>?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2B2B63F-F6A1-1208-D7D6-888701049C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81" r="13058"/>
          <a:stretch/>
        </p:blipFill>
        <p:spPr>
          <a:xfrm>
            <a:off x="6970988" y="3068053"/>
            <a:ext cx="4804686" cy="37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42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1067</Words>
  <Application>Microsoft Office PowerPoint</Application>
  <PresentationFormat>Widescreen</PresentationFormat>
  <Paragraphs>122</Paragraphs>
  <Slides>29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29</vt:i4>
      </vt:variant>
    </vt:vector>
  </HeadingPairs>
  <TitlesOfParts>
    <vt:vector size="36" baseType="lpstr">
      <vt:lpstr>ＭＳ Ｐゴシック</vt:lpstr>
      <vt:lpstr>Aptos</vt:lpstr>
      <vt:lpstr>Aptos Display</vt:lpstr>
      <vt:lpstr>Arial</vt:lpstr>
      <vt:lpstr>Calibri</vt:lpstr>
      <vt:lpstr>Wingdings</vt:lpstr>
      <vt:lpstr>Office-tema</vt:lpstr>
      <vt:lpstr>Hva er egentlig FH?  Er det diskutabelt? </vt:lpstr>
      <vt:lpstr>Definisjonen kan være genetisk eller klinisk</vt:lpstr>
      <vt:lpstr>Refusjonskriterier for PCSK9-hemmere (fra 2023 og uforandret fortsatt)</vt:lpstr>
      <vt:lpstr>Refusjonskriteriene er betinget av diagnosen FH</vt:lpstr>
      <vt:lpstr>Refusjonskriteriene er betinget av diagnosen FH</vt:lpstr>
      <vt:lpstr>Generelle behandlingsmål ved FH</vt:lpstr>
      <vt:lpstr>Barn med FH har høyere behandlingsmål enn voksne  (LDL-kolesterol lavere enn 3,5)</vt:lpstr>
      <vt:lpstr>Globalt diagnostiseres FH i hovedsak klinisk</vt:lpstr>
      <vt:lpstr>Globalt diagnostiseres FH i hovedsak klinisk</vt:lpstr>
      <vt:lpstr>The Dutch Lipid Clinical Network (DLCN) criteria</vt:lpstr>
      <vt:lpstr>The Dutch Lipid Clinical Network (DLCN) criteria</vt:lpstr>
      <vt:lpstr>Så hva er FH ?</vt:lpstr>
      <vt:lpstr>I Norge har vi tenkt at «Definitiv FH» er mest riktig </vt:lpstr>
      <vt:lpstr>Er vi for strenge med FH diagnosen i Norge?</vt:lpstr>
      <vt:lpstr>Er vi for strenge med FH diagnosen i Norge?</vt:lpstr>
      <vt:lpstr>Fordelen med gentest er ikke bare mulighet for refusjon</vt:lpstr>
      <vt:lpstr>Age at molecular genetic diagnosis</vt:lpstr>
      <vt:lpstr>PowerPoint-presentasjon</vt:lpstr>
      <vt:lpstr>LDL-Cholesterol – individual change (%)</vt:lpstr>
      <vt:lpstr>HDL - kolesterol</vt:lpstr>
      <vt:lpstr>Ratio LDL/HDL-Cholesterol</vt:lpstr>
      <vt:lpstr>PowerPoint-presentasjon</vt:lpstr>
      <vt:lpstr>PowerPoint-presentasjon</vt:lpstr>
      <vt:lpstr>Ubehandlet kolesterol 12 mmol/L  «gammeldags» lipidsenkende behandling</vt:lpstr>
      <vt:lpstr>Gammeldags lipidsenkende behandling + PCSK9 hemmer</vt:lpstr>
      <vt:lpstr>Er det behov for enda flere lipidsenkende medikamenter?</vt:lpstr>
      <vt:lpstr>Hva kommer av nye legemidler?</vt:lpstr>
      <vt:lpstr>PowerPoint-presentasjon</vt:lpstr>
      <vt:lpstr>Takk for oppmerksomheten!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Kjetil Retterstøl</dc:creator>
  <cp:lastModifiedBy>Kjetil Retterstøl</cp:lastModifiedBy>
  <cp:revision>2</cp:revision>
  <dcterms:created xsi:type="dcterms:W3CDTF">2025-10-26T12:29:06Z</dcterms:created>
  <dcterms:modified xsi:type="dcterms:W3CDTF">2025-10-26T15:04:33Z</dcterms:modified>
</cp:coreProperties>
</file>